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4" r:id="rId2"/>
    <p:sldMasterId id="2147483707" r:id="rId3"/>
  </p:sldMasterIdLst>
  <p:notesMasterIdLst>
    <p:notesMasterId r:id="rId18"/>
  </p:notesMasterIdLst>
  <p:sldIdLst>
    <p:sldId id="256" r:id="rId4"/>
    <p:sldId id="2147483609" r:id="rId5"/>
    <p:sldId id="2147483620" r:id="rId6"/>
    <p:sldId id="2147483611" r:id="rId7"/>
    <p:sldId id="2147483614" r:id="rId8"/>
    <p:sldId id="2147374823" r:id="rId9"/>
    <p:sldId id="2147483623" r:id="rId10"/>
    <p:sldId id="2147483624" r:id="rId11"/>
    <p:sldId id="2147483625" r:id="rId12"/>
    <p:sldId id="261" r:id="rId13"/>
    <p:sldId id="2147476474" r:id="rId14"/>
    <p:sldId id="2147483617" r:id="rId15"/>
    <p:sldId id="2147483621" r:id="rId16"/>
    <p:sldId id="214748362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ED"/>
    <a:srgbClr val="D9D9D9"/>
    <a:srgbClr val="006600"/>
    <a:srgbClr val="FFFFFF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776" autoAdjust="0"/>
  </p:normalViewPr>
  <p:slideViewPr>
    <p:cSldViewPr snapToGrid="0">
      <p:cViewPr>
        <p:scale>
          <a:sx n="150" d="100"/>
          <a:sy n="150" d="100"/>
        </p:scale>
        <p:origin x="-2130" y="-1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7183A-51A3-4381-9B55-33F0EEDB8EF2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883AF-000D-44D5-B8B3-CAD0A412A35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5377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Revisi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panah</a:t>
            </a:r>
            <a:r>
              <a:rPr lang="en-US" dirty="0"/>
              <a:t> dan </a:t>
            </a:r>
            <a:r>
              <a:rPr lang="en-US" dirty="0" err="1"/>
              <a:t>tambahan</a:t>
            </a:r>
            <a:r>
              <a:rPr lang="en-US" dirty="0"/>
              <a:t>: </a:t>
            </a:r>
            <a:r>
              <a:rPr lang="en-US" dirty="0" err="1"/>
              <a:t>perencanaan</a:t>
            </a:r>
            <a:r>
              <a:rPr lang="en-US" dirty="0"/>
              <a:t> dan </a:t>
            </a:r>
            <a:r>
              <a:rPr lang="en-US" dirty="0" err="1"/>
              <a:t>penganggaran</a:t>
            </a:r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4883AF-000D-44D5-B8B3-CAD0A412A358}" type="slidenum">
              <a:rPr kumimoji="0" lang="en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943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67801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72939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80775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4883AF-000D-44D5-B8B3-CAD0A412A358}" type="slidenum">
              <a:rPr lang="en-ID" smtClean="0"/>
              <a:t>12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32946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9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microsoft.com/office/2007/relationships/hdphoto" Target="../media/hdphoto1.wdp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417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39A4E-A980-7C74-4202-CD1BEEDB2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7E467-9F9B-EF48-5938-E9666E803D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DCD49-1E25-E6A8-74A5-73DFDE701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71FE0-8206-B792-F8EA-EC9C86B1A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8D12-C851-3338-D19F-12BA4B80B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12282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EBE065D-88FA-89F5-4334-DEB3F9A09B39}"/>
              </a:ext>
            </a:extLst>
          </p:cNvPr>
          <p:cNvSpPr/>
          <p:nvPr userDrawn="1"/>
        </p:nvSpPr>
        <p:spPr>
          <a:xfrm>
            <a:off x="11677650" y="6406764"/>
            <a:ext cx="311150" cy="2308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20CA641C-C24E-121D-0158-8DC26EE51212}"/>
              </a:ext>
            </a:extLst>
          </p:cNvPr>
          <p:cNvSpPr txBox="1">
            <a:spLocks/>
          </p:cNvSpPr>
          <p:nvPr userDrawn="1"/>
        </p:nvSpPr>
        <p:spPr>
          <a:xfrm>
            <a:off x="11596192" y="6373426"/>
            <a:ext cx="504823" cy="23083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FEAC597-D459-44D7-B22D-156947088CA8}" type="slidenum">
              <a:rPr lang="en-ID" sz="1200" b="1" smtClean="0">
                <a:solidFill>
                  <a:schemeClr val="bg1"/>
                </a:solidFill>
                <a:latin typeface="Arial Nova" panose="020B0504020202020204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ID" sz="1200" b="1">
              <a:solidFill>
                <a:schemeClr val="bg1"/>
              </a:solidFill>
              <a:latin typeface="Arial Nova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B15601-C3C2-C64B-1723-5B90EF699A6A}"/>
              </a:ext>
            </a:extLst>
          </p:cNvPr>
          <p:cNvSpPr txBox="1"/>
          <p:nvPr userDrawn="1"/>
        </p:nvSpPr>
        <p:spPr>
          <a:xfrm>
            <a:off x="90985" y="6488842"/>
            <a:ext cx="32403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© Kementerian PPN/Bappenas | 202</a:t>
            </a:r>
            <a:r>
              <a:rPr lang="en-US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5</a:t>
            </a:r>
            <a:endParaRPr lang="id-ID" sz="900" noProof="1">
              <a:solidFill>
                <a:srgbClr val="7C7C7C"/>
              </a:solidFill>
              <a:latin typeface="Arial Nova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78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87042-FB51-A457-306C-165D012DB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A3A9C-7EBC-0547-37D1-FC6EF7EB1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346238-AC02-1BDA-BBF3-4D78B26CA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3F9B05-9094-9348-FC4E-2D1B5E1B0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94DEC-69F5-5D55-F022-BB164CF64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61B43-2585-C606-E664-C1E0C7C87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58381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E1D5B-0A33-AFA9-676F-306C90B30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5F79D-1A75-E59B-BBB0-E56F90CC0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31703-42F0-FBBB-4624-DE8D1E202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8BD87-9EB8-8A1F-D313-AADBAF084B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B47D03-A4CC-36FD-89F9-020439BE59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5F2CF6-C87A-9C9C-B2D7-B443D0672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29C7C7-0A94-6DC3-42C3-B847CBD9F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12C4ED-52DA-E133-F4BB-953E01341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152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C66B0-E408-0250-E885-F22D2C16E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BCCEB4-B406-C7E4-E83C-70C8F508C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E33545-A774-3537-9A89-B1AA88927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E58613-FA42-D921-0033-CD23CB984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4201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561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96987-9B81-4D3C-AC7E-85BEB8214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7C266-3000-1A31-795E-1DC43C3A2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E07828-D347-2C33-ABF6-3472D6CE9E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DB2AD4-A548-9D71-D37A-F599F836B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9CF061-B8F9-34F3-29EC-802F69914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89C976-9E06-C712-73AF-92185A357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36937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B93C6-2488-1734-B582-D2B4A282B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AD073E-52D0-B916-AE6A-5506104F7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CADBAC-C7D9-F72E-F8C3-D7DFFBDE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8C59D2-9292-2E38-FCCC-99E551BF3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3122F-4DA1-E0E4-A98B-C920A5A1C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C86B5-E58A-3B9D-9D27-E207BE243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7423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CF1EA-C7DB-3E33-629C-F5B93F95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30D4D3-B85F-D14C-4B1B-64CA961A6C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81287-5F67-526E-7ACE-AE1F2DF4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12354-80C8-978E-4400-F0EA55F83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80294-39B1-6EDF-D421-3FCC2C8E3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53771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C7B4B6-A865-F86C-6246-BAA7D83E51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3862A-6A86-AFA4-26AC-FCD1A43A0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F206E-45C5-399A-2B9A-ED91CAC2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5638D-8D85-D2E5-838E-15F8F20E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34552-ED69-A9E0-0CDD-7A35B2C0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22807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0C6EF-C79A-4F0C-B6A2-9C5E9E4A8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7EE7C1-4709-4834-A902-08CBB7F778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F5728-658F-4645-AA83-7FF625B34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6F2B4-C934-4104-81C1-206790F7C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25EF7-5934-4708-BBAD-F8DA1CB73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32546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966C4-8D24-48DC-8C39-7660CF93C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F7AF5-2D36-45B6-BA00-41751426E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68723-F0C4-4357-9228-AAAFCDD9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C35B43-447B-4443-AF42-5EF6F294D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3FD1D-6295-471C-AB9D-EF088DBDD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27393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E9D3B-BA32-41B3-BF19-2987EE448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E6CB6-B55D-4061-97DC-C3D1E0804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E0D29-6F1F-4FEF-B504-826E4B178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4CBBC-3D08-4D70-A6FE-2FCE3F52B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BA1B7-5949-4B93-8646-95ABB6495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41248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B2BF4-EDEE-4A61-B718-22FBBA3F2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761FD-4B79-450F-A200-89191C98F6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C767A-56D1-4A23-BBA1-60C976F96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885317-3045-4F17-96F0-D9F50C394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7970CA-00DB-43CF-B67A-88EE9F703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D36EFD-DA4C-413F-9270-67F2C8CFD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51466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635D0-7FB1-4C5C-9042-7D2E3B20A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A7507-02ED-453A-9923-367AAEC873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00EF0D-A247-4349-990C-31BB4A267F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3AEC6-24F9-43DA-8FC3-D46AE0E76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D345CE-81E5-4384-83B9-31A363B46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B4B0E0-E20F-4DF8-8B2F-A65880EB5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5863CD-2689-40AD-81FE-658386393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49F374-B4E6-4CAB-A89B-FE6DE888D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98784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50E27-8F68-4D5A-A035-552442CB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1D182C-DBD5-46EF-98F5-EF0681E1A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330A0F-3077-487B-B638-274895F4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10AC7-0F15-403B-BC66-70569751A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279426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723B0E-0F25-4F4F-89CF-2BE81BDC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75C022-3DBC-498B-9C77-C84D8F6D9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258980-8AD7-4767-B03F-77CFB5673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822597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20AF5-3044-4AEA-A844-AD2EC863B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2823F-F19E-44DF-AA80-F26DD24FEC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28F18-BC2C-4FFE-BECB-CC47C2B824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43FA5B-A5E3-4168-8809-CCD411D8E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857657-F323-4EBC-BC38-6860AA931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5B016-ABF2-44C7-98A1-EA5073395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730679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93AD5-DC40-444F-8051-78876CC88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6C0313-FD66-4C8E-BC58-CC19926CA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AC249-8119-41D0-AF2B-98B49C3D0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CDB2C-1C6D-4FCF-89B5-E2521992E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F7BA9F-2BBE-42EF-B316-B077EAB83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89DEE9-6237-4C80-8C3D-A14D29AC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819945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83197-C540-400E-8F63-B76A542B4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DF4FD6-869F-4194-BED2-532215517F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3FE60-2B79-4DD5-A1D0-481988B5E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4A568-B946-42E4-B126-1C56C72AB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3EB1A-0952-4075-BC45-740726F1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19134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A66D84-9FAD-4E99-997F-DCC68704E2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821DFD-4476-4DE7-9F53-158437614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EE02-E030-49E8-A413-6A5FA64C5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0CFA3-BB27-49C4-9DB7-7B44A3EE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D6A3F-8694-4986-BDC9-0E0CD65A0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49732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EBE065D-88FA-89F5-4334-DEB3F9A09B39}"/>
              </a:ext>
            </a:extLst>
          </p:cNvPr>
          <p:cNvSpPr/>
          <p:nvPr userDrawn="1"/>
        </p:nvSpPr>
        <p:spPr>
          <a:xfrm>
            <a:off x="11677650" y="6406764"/>
            <a:ext cx="311150" cy="2308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20CA641C-C24E-121D-0158-8DC26EE51212}"/>
              </a:ext>
            </a:extLst>
          </p:cNvPr>
          <p:cNvSpPr txBox="1">
            <a:spLocks/>
          </p:cNvSpPr>
          <p:nvPr userDrawn="1"/>
        </p:nvSpPr>
        <p:spPr>
          <a:xfrm>
            <a:off x="11596192" y="6373426"/>
            <a:ext cx="504823" cy="23083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FEAC597-D459-44D7-B22D-156947088CA8}" type="slidenum">
              <a:rPr lang="en-ID" sz="1200" b="1" smtClean="0">
                <a:solidFill>
                  <a:schemeClr val="bg1"/>
                </a:solidFill>
                <a:latin typeface="Arial Nova" panose="020B0504020202020204" pitchFamily="34" charset="0"/>
                <a:cs typeface="Segoe UI" panose="020B0502040204020203" pitchFamily="34" charset="0"/>
              </a:rPr>
              <a:pPr algn="ctr"/>
              <a:t>‹#›</a:t>
            </a:fld>
            <a:endParaRPr lang="en-ID" sz="1200" b="1">
              <a:solidFill>
                <a:schemeClr val="bg1"/>
              </a:solidFill>
              <a:latin typeface="Arial Nova" panose="020B0504020202020204" pitchFamily="34" charset="0"/>
              <a:cs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B15601-C3C2-C64B-1723-5B90EF699A6A}"/>
              </a:ext>
            </a:extLst>
          </p:cNvPr>
          <p:cNvSpPr txBox="1"/>
          <p:nvPr userDrawn="1"/>
        </p:nvSpPr>
        <p:spPr>
          <a:xfrm>
            <a:off x="90985" y="6488842"/>
            <a:ext cx="32403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d-ID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© Kementerian PPN/Bappenas | 202</a:t>
            </a:r>
            <a:r>
              <a:rPr lang="en-US" sz="900" noProof="1">
                <a:solidFill>
                  <a:srgbClr val="7C7C7C"/>
                </a:solidFill>
                <a:latin typeface="Arial Nova Light" panose="020B0304020202020204" pitchFamily="34" charset="0"/>
              </a:rPr>
              <a:t>5</a:t>
            </a:r>
            <a:endParaRPr lang="id-ID" sz="900" noProof="1">
              <a:solidFill>
                <a:srgbClr val="7C7C7C"/>
              </a:solidFill>
              <a:latin typeface="Arial Nova Light" panose="020B03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7679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preserve="1" userDrawn="1">
  <p:cSld name="Title slide">
    <p:bg>
      <p:bgPr>
        <a:solidFill>
          <a:srgbClr val="FFFFFF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 hasCustomPrompt="1"/>
          </p:nvPr>
        </p:nvSpPr>
        <p:spPr>
          <a:xfrm>
            <a:off x="950967" y="1425769"/>
            <a:ext cx="6654000" cy="276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267" b="0">
                <a:latin typeface="Bahnschrift SemiBold" panose="020B0502040204020203" pitchFamily="34" charset="0"/>
                <a:ea typeface="Source Serif Pro Semibold" panose="02040703050405020204" pitchFamily="18" charset="0"/>
                <a:cs typeface="Bahnschrift SemiBold" panose="020B0502040204020203" pitchFamily="34" charset="0"/>
                <a:sym typeface="Bodoni Mod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6933">
                <a:solidFill>
                  <a:srgbClr val="191919"/>
                </a:solidFill>
              </a:defRPr>
            </a:lvl9pPr>
          </a:lstStyle>
          <a:p>
            <a:r>
              <a:rPr lang="en-US" err="1"/>
              <a:t>Judul</a:t>
            </a: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 hasCustomPrompt="1"/>
          </p:nvPr>
        </p:nvSpPr>
        <p:spPr>
          <a:xfrm>
            <a:off x="950967" y="4269403"/>
            <a:ext cx="6654000" cy="6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n-US" err="1"/>
              <a:t>Direktorat</a:t>
            </a:r>
            <a:r>
              <a:rPr lang="en-US"/>
              <a:t> </a:t>
            </a:r>
            <a:r>
              <a:rPr lang="en-US" err="1"/>
              <a:t>Alokasi</a:t>
            </a:r>
            <a:r>
              <a:rPr lang="en-US"/>
              <a:t> </a:t>
            </a:r>
            <a:r>
              <a:rPr lang="en-US" err="1"/>
              <a:t>Pendanaan</a:t>
            </a:r>
            <a:r>
              <a:rPr lang="en-US"/>
              <a:t> Pembangunan</a:t>
            </a:r>
          </a:p>
          <a:p>
            <a:r>
              <a:rPr lang="en-US"/>
              <a:t>Jakarta, 2025</a:t>
            </a:r>
            <a:endParaRPr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9688AAD-63C3-42CF-A3C7-721AECB16C62}"/>
              </a:ext>
            </a:extLst>
          </p:cNvPr>
          <p:cNvGrpSpPr/>
          <p:nvPr userDrawn="1"/>
        </p:nvGrpSpPr>
        <p:grpSpPr>
          <a:xfrm>
            <a:off x="2983170" y="232406"/>
            <a:ext cx="6225659" cy="555155"/>
            <a:chOff x="502468" y="303295"/>
            <a:chExt cx="6225659" cy="555155"/>
          </a:xfrm>
        </p:grpSpPr>
        <p:grpSp>
          <p:nvGrpSpPr>
            <p:cNvPr id="7" name="Google Shape;22;p2">
              <a:extLst>
                <a:ext uri="{FF2B5EF4-FFF2-40B4-BE49-F238E27FC236}">
                  <a16:creationId xmlns:a16="http://schemas.microsoft.com/office/drawing/2014/main" id="{8A7C97F6-3078-4A0C-B268-FA046B4E4232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8" name="Google Shape;23;p2">
                <a:extLst>
                  <a:ext uri="{FF2B5EF4-FFF2-40B4-BE49-F238E27FC236}">
                    <a16:creationId xmlns:a16="http://schemas.microsoft.com/office/drawing/2014/main" id="{B93FD067-7E3D-4661-8FAA-EF744228FAB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1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C168186C-10F0-4DFD-8548-BDB3ACDD787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16" name="Google Shape;25;p2">
                  <a:extLst>
                    <a:ext uri="{FF2B5EF4-FFF2-40B4-BE49-F238E27FC236}">
                      <a16:creationId xmlns:a16="http://schemas.microsoft.com/office/drawing/2014/main" id="{8EC93BD2-6D98-4570-A072-1749B334728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14" name="Google Shape;26;p2">
                <a:extLst>
                  <a:ext uri="{FF2B5EF4-FFF2-40B4-BE49-F238E27FC236}">
                    <a16:creationId xmlns:a16="http://schemas.microsoft.com/office/drawing/2014/main" id="{A08AD08F-1CAD-4E07-9385-1C7CBC2216B5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7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33F70A00-3A3D-4717-9598-B64E3AED122A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72E20BBA-3D24-4602-A2B7-2068233CF4D9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0D437E68-FC9A-4347-8DBD-A0F927439778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6DF62809-0ACD-493C-AC42-8B073577FA0A}"/>
              </a:ext>
            </a:extLst>
          </p:cNvPr>
          <p:cNvPicPr preferRelativeResize="0"/>
          <p:nvPr userDrawn="1"/>
        </p:nvPicPr>
        <p:blipFill rotWithShape="1">
          <a:blip r:embed="rId8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</a:blip>
          <a:srcRect/>
          <a:stretch/>
        </p:blipFill>
        <p:spPr>
          <a:xfrm>
            <a:off x="9084643" y="323916"/>
            <a:ext cx="6201335" cy="621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369F2FD3-463A-4ECE-9BB8-740B6F03FC73}"/>
              </a:ext>
            </a:extLst>
          </p:cNvPr>
          <p:cNvPicPr preferRelativeResize="0"/>
          <p:nvPr userDrawn="1"/>
        </p:nvPicPr>
        <p:blipFill rotWithShape="1">
          <a:blip r:embed="rId9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FBF5DD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1094424" y="2329858"/>
            <a:ext cx="2195151" cy="219828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/>
          <p:nvPr/>
        </p:nvSpPr>
        <p:spPr>
          <a:xfrm>
            <a:off x="0" y="5462984"/>
            <a:ext cx="8610600" cy="766300"/>
          </a:xfrm>
          <a:prstGeom prst="rect">
            <a:avLst/>
          </a:prstGeom>
          <a:gradFill flip="none" rotWithShape="1"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8710663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 userDrawn="1">
  <p:cSld name="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1154167" y="4141300"/>
            <a:ext cx="6756800" cy="11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 idx="2" hasCustomPrompt="1"/>
          </p:nvPr>
        </p:nvSpPr>
        <p:spPr>
          <a:xfrm>
            <a:off x="1154167" y="2329700"/>
            <a:ext cx="2142000" cy="1811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154167" y="5144933"/>
            <a:ext cx="6691600" cy="5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 rot="1329676">
            <a:off x="8487033" y="417600"/>
            <a:ext cx="5907200" cy="6022800"/>
          </a:xfrm>
          <a:prstGeom prst="donut">
            <a:avLst>
              <a:gd name="adj" fmla="val 6722"/>
            </a:avLst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" name="Google Shape;18;p3">
            <a:extLst>
              <a:ext uri="{FF2B5EF4-FFF2-40B4-BE49-F238E27FC236}">
                <a16:creationId xmlns:a16="http://schemas.microsoft.com/office/drawing/2014/main" id="{E68BCF2C-569A-47A4-BF95-207EE7F8AD21}"/>
              </a:ext>
            </a:extLst>
          </p:cNvPr>
          <p:cNvSpPr/>
          <p:nvPr userDrawn="1"/>
        </p:nvSpPr>
        <p:spPr>
          <a:xfrm rot="12120000">
            <a:off x="9781963" y="1737870"/>
            <a:ext cx="3317341" cy="3382260"/>
          </a:xfrm>
          <a:prstGeom prst="ellipse">
            <a:avLst/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59424-D8B1-44BA-A1C4-8687CCA63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EE037-2442-4387-89DA-04C0F1382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E679ABA4-CC81-41D5-97C3-FF7801FA3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8FC8E05-F488-4EA8-9ECC-D64C7232617D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4CF4FBB6-BB00-40C8-8A06-D9F26F25D868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47" name="Google Shape;22;p2">
              <a:extLst>
                <a:ext uri="{FF2B5EF4-FFF2-40B4-BE49-F238E27FC236}">
                  <a16:creationId xmlns:a16="http://schemas.microsoft.com/office/drawing/2014/main" id="{4ECA20E5-FEB5-4439-8E36-B706AAFA2B90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51" name="Google Shape;23;p2">
                <a:extLst>
                  <a:ext uri="{FF2B5EF4-FFF2-40B4-BE49-F238E27FC236}">
                    <a16:creationId xmlns:a16="http://schemas.microsoft.com/office/drawing/2014/main" id="{6AB1FBAB-0DD9-4676-8331-2CCC866950FB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53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A9D1048A-5530-4478-AA5B-885EE4F4822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4" name="Google Shape;25;p2">
                  <a:extLst>
                    <a:ext uri="{FF2B5EF4-FFF2-40B4-BE49-F238E27FC236}">
                      <a16:creationId xmlns:a16="http://schemas.microsoft.com/office/drawing/2014/main" id="{EECAD8FE-15B8-4F3B-A816-C403520C9B0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52" name="Google Shape;26;p2">
                <a:extLst>
                  <a:ext uri="{FF2B5EF4-FFF2-40B4-BE49-F238E27FC236}">
                    <a16:creationId xmlns:a16="http://schemas.microsoft.com/office/drawing/2014/main" id="{00A871CE-AA27-44D3-9FDA-0C575FA347F7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8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227C7188-6EBE-42A8-8CD7-A880B28ED737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4446A869-C1F6-49E3-A029-3FC57BD7E127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3B7C33ED-14C8-4CCD-9E50-B60017E38FFB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12209940"/>
      </p:ext>
    </p:extLst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 userDrawn="1">
  <p:cSld name="One column 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960000" y="736142"/>
            <a:ext cx="10281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ubTitle" idx="1"/>
          </p:nvPr>
        </p:nvSpPr>
        <p:spPr>
          <a:xfrm>
            <a:off x="0" y="1740799"/>
            <a:ext cx="6854400" cy="3883479"/>
          </a:xfrm>
          <a:prstGeom prst="rect">
            <a:avLst/>
          </a:prstGeom>
          <a:solidFill>
            <a:srgbClr val="FBF5DD"/>
          </a:solidFill>
          <a:ln w="57150"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7"/>
          <p:cNvSpPr/>
          <p:nvPr/>
        </p:nvSpPr>
        <p:spPr>
          <a:xfrm rot="8507401">
            <a:off x="7712333" y="4484633"/>
            <a:ext cx="5907200" cy="6022800"/>
          </a:xfrm>
          <a:prstGeom prst="donut">
            <a:avLst>
              <a:gd name="adj" fmla="val 6722"/>
            </a:avLst>
          </a:prstGeom>
          <a:gradFill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070D7B6-E31C-43FA-9394-BB7BFD0207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  <a:latin typeface="Bahnschrift SemiBold" panose="020B0502040204020203" pitchFamily="34" charset="0"/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FA56CF9B-F374-45A9-B27C-12CC878E3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57C1DB2-E81E-4919-A158-3DC6C5EE6B70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F795A65-6C11-495B-B718-8FB3F861109B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47" name="Google Shape;22;p2">
              <a:extLst>
                <a:ext uri="{FF2B5EF4-FFF2-40B4-BE49-F238E27FC236}">
                  <a16:creationId xmlns:a16="http://schemas.microsoft.com/office/drawing/2014/main" id="{B6698C08-B46F-419C-BDE1-14EB0F786584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51" name="Google Shape;23;p2">
                <a:extLst>
                  <a:ext uri="{FF2B5EF4-FFF2-40B4-BE49-F238E27FC236}">
                    <a16:creationId xmlns:a16="http://schemas.microsoft.com/office/drawing/2014/main" id="{602C427A-172B-417C-8C71-48E1746D17A4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53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49C9F7A-F49C-4044-9FDF-E25CF2E8F4C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4" name="Google Shape;25;p2">
                  <a:extLst>
                    <a:ext uri="{FF2B5EF4-FFF2-40B4-BE49-F238E27FC236}">
                      <a16:creationId xmlns:a16="http://schemas.microsoft.com/office/drawing/2014/main" id="{F693CFC0-FA3B-4FC2-9AC9-D83CEC1EA18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52" name="Google Shape;26;p2">
                <a:extLst>
                  <a:ext uri="{FF2B5EF4-FFF2-40B4-BE49-F238E27FC236}">
                    <a16:creationId xmlns:a16="http://schemas.microsoft.com/office/drawing/2014/main" id="{8B1AC40C-6D9B-445D-AE57-4F6438DF45C6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8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12FADD2A-8CD8-46E7-8B0A-E24CD0DD9030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1E29A38-6F79-4E0A-98DC-BED3BF9A0EF9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B3FD8D8-E20B-48C0-B8EE-C01BA2B46D73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044991762"/>
      </p:ext>
    </p:extLst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960000" y="1621001"/>
            <a:ext cx="10272000" cy="4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600">
                <a:solidFill>
                  <a:srgbClr val="191919"/>
                </a:solidFill>
              </a:defRPr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/>
          <p:nvPr/>
        </p:nvSpPr>
        <p:spPr>
          <a:xfrm>
            <a:off x="10004367" y="5220700"/>
            <a:ext cx="5907200" cy="6022800"/>
          </a:xfrm>
          <a:prstGeom prst="ellipse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186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347B871-B356-410F-9450-B0D4333A01CF}"/>
              </a:ext>
            </a:extLst>
          </p:cNvPr>
          <p:cNvGrpSpPr/>
          <p:nvPr userDrawn="1"/>
        </p:nvGrpSpPr>
        <p:grpSpPr>
          <a:xfrm>
            <a:off x="-3645500" y="138516"/>
            <a:ext cx="7387633" cy="383128"/>
            <a:chOff x="-3645500" y="138516"/>
            <a:chExt cx="7387633" cy="383128"/>
          </a:xfrm>
        </p:grpSpPr>
        <p:sp>
          <p:nvSpPr>
            <p:cNvPr id="24" name="Google Shape;24;p4"/>
            <p:cNvSpPr/>
            <p:nvPr/>
          </p:nvSpPr>
          <p:spPr>
            <a:xfrm>
              <a:off x="-2757067" y="368844"/>
              <a:ext cx="6499200" cy="1528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-3645500" y="138516"/>
              <a:ext cx="6499200" cy="58400"/>
            </a:xfrm>
            <a:prstGeom prst="rect">
              <a:avLst/>
            </a:prstGeom>
            <a:gradFill>
              <a:gsLst>
                <a:gs pos="0">
                  <a:srgbClr val="4977A8"/>
                </a:gs>
                <a:gs pos="100000">
                  <a:srgbClr val="FBF5DD"/>
                </a:gs>
              </a:gsLst>
              <a:lin ang="15000000" scaled="0"/>
            </a:gra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176322A1-F7C3-4F27-9366-E7F51EBF00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71F373E9-9AF3-4BEB-A73E-D1F5FD090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2985DC01-CBF9-411A-8C85-984D9A9D48BF}"/>
              </a:ext>
            </a:extLst>
          </p:cNvPr>
          <p:cNvSpPr/>
          <p:nvPr userDrawn="1"/>
        </p:nvSpPr>
        <p:spPr>
          <a:xfrm>
            <a:off x="7759023" y="-116816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84FBBA3-338A-4059-9B39-F8FF27B5D4AA}"/>
              </a:ext>
            </a:extLst>
          </p:cNvPr>
          <p:cNvGrpSpPr/>
          <p:nvPr userDrawn="1"/>
        </p:nvGrpSpPr>
        <p:grpSpPr>
          <a:xfrm>
            <a:off x="8032471" y="54412"/>
            <a:ext cx="4035704" cy="387433"/>
            <a:chOff x="502468" y="303295"/>
            <a:chExt cx="6225659" cy="555155"/>
          </a:xfrm>
        </p:grpSpPr>
        <p:grpSp>
          <p:nvGrpSpPr>
            <p:cNvPr id="36" name="Google Shape;22;p2">
              <a:extLst>
                <a:ext uri="{FF2B5EF4-FFF2-40B4-BE49-F238E27FC236}">
                  <a16:creationId xmlns:a16="http://schemas.microsoft.com/office/drawing/2014/main" id="{EF2AEF50-3F9A-4D64-8DE8-367DB6DB8A63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40" name="Google Shape;23;p2">
                <a:extLst>
                  <a:ext uri="{FF2B5EF4-FFF2-40B4-BE49-F238E27FC236}">
                    <a16:creationId xmlns:a16="http://schemas.microsoft.com/office/drawing/2014/main" id="{1D47C7BB-203B-446F-9ED1-354CF3B75EE9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2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83C41513-27D3-47F6-A182-36F01CEC6F0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5;p2">
                  <a:extLst>
                    <a:ext uri="{FF2B5EF4-FFF2-40B4-BE49-F238E27FC236}">
                      <a16:creationId xmlns:a16="http://schemas.microsoft.com/office/drawing/2014/main" id="{07AA01C5-BD2F-4FFD-AD7C-A5457ADDD3D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1" name="Google Shape;26;p2">
                <a:extLst>
                  <a:ext uri="{FF2B5EF4-FFF2-40B4-BE49-F238E27FC236}">
                    <a16:creationId xmlns:a16="http://schemas.microsoft.com/office/drawing/2014/main" id="{F5F54282-A522-4E85-915C-CCF1F27E976B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7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34480D3C-7742-432B-9AB3-5E860DF8B2A1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B549BE14-DF04-446C-BDD3-14CAFB235241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16BD5311-260E-4E3B-863C-5BBCF1567A0A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41313098"/>
      </p:ext>
    </p:extLst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 userDrawn="1">
  <p:cSld name="Section header 1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9CCA87-D457-45F0-A13A-3242B8DD8E79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79E975A-8A4A-44B8-B48B-B49BB176FB34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35" name="Google Shape;22;p2">
              <a:extLst>
                <a:ext uri="{FF2B5EF4-FFF2-40B4-BE49-F238E27FC236}">
                  <a16:creationId xmlns:a16="http://schemas.microsoft.com/office/drawing/2014/main" id="{EFFD3D65-D882-4852-BD3B-3F35128FBA1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9" name="Google Shape;23;p2">
                <a:extLst>
                  <a:ext uri="{FF2B5EF4-FFF2-40B4-BE49-F238E27FC236}">
                    <a16:creationId xmlns:a16="http://schemas.microsoft.com/office/drawing/2014/main" id="{734B273D-4F45-45E8-9AD6-675BC6F0B4C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1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BF2A7203-ADE7-4921-9A88-A7AC6F9EFDD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5;p2">
                  <a:extLst>
                    <a:ext uri="{FF2B5EF4-FFF2-40B4-BE49-F238E27FC236}">
                      <a16:creationId xmlns:a16="http://schemas.microsoft.com/office/drawing/2014/main" id="{FC631382-F29D-4956-AA5F-9016F3E1C8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0" name="Google Shape;26;p2">
                <a:extLst>
                  <a:ext uri="{FF2B5EF4-FFF2-40B4-BE49-F238E27FC236}">
                    <a16:creationId xmlns:a16="http://schemas.microsoft.com/office/drawing/2014/main" id="{D3D9AA01-5A43-4C10-A946-0E1E671768E9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6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922E56CB-2529-441E-B793-C78C0CA4E52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DE8DDA26-0E7A-4F82-9CEA-0A338A2E5D88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E9A8E133-0C70-481E-88C1-C19A59DF3CED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" name="Google Shape;27;p5">
            <a:extLst>
              <a:ext uri="{FF2B5EF4-FFF2-40B4-BE49-F238E27FC236}">
                <a16:creationId xmlns:a16="http://schemas.microsoft.com/office/drawing/2014/main" id="{3CA833D5-5B4B-46D7-BF8C-AF32875FB1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10221FAA-0C13-454C-B703-A567669FD2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ED912BD5-3CE7-43FC-915A-24511B5CD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26" name="Google Shape;25;p4">
            <a:extLst>
              <a:ext uri="{FF2B5EF4-FFF2-40B4-BE49-F238E27FC236}">
                <a16:creationId xmlns:a16="http://schemas.microsoft.com/office/drawing/2014/main" id="{0691F5EF-6DC2-439F-9651-3587D4528EC3}"/>
              </a:ext>
            </a:extLst>
          </p:cNvPr>
          <p:cNvSpPr/>
          <p:nvPr userDrawn="1"/>
        </p:nvSpPr>
        <p:spPr>
          <a:xfrm>
            <a:off x="5734256" y="67214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2;p4">
            <a:extLst>
              <a:ext uri="{FF2B5EF4-FFF2-40B4-BE49-F238E27FC236}">
                <a16:creationId xmlns:a16="http://schemas.microsoft.com/office/drawing/2014/main" id="{F38F93A6-B9B1-4DED-945C-63998C6143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60000" y="1621001"/>
            <a:ext cx="10272000" cy="4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 sz="1600">
                <a:solidFill>
                  <a:srgbClr val="191919"/>
                </a:solidFill>
              </a:defRPr>
            </a:lvl1pPr>
            <a:lvl2pPr marL="1219170" lvl="1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2pPr>
            <a:lvl3pPr marL="1828754" lvl="2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3pPr>
            <a:lvl4pPr marL="2438339" lvl="3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4pPr>
            <a:lvl5pPr marL="3047924" lvl="4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marL="3657509" lvl="5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marL="4267093" lvl="6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●"/>
              <a:defRPr/>
            </a:lvl7pPr>
            <a:lvl8pPr marL="4876678" lvl="7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8pPr>
            <a:lvl9pPr marL="5486263" lvl="8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55676863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ubTitle" idx="1"/>
          </p:nvPr>
        </p:nvSpPr>
        <p:spPr>
          <a:xfrm>
            <a:off x="6466980" y="1864950"/>
            <a:ext cx="406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2"/>
          </p:nvPr>
        </p:nvSpPr>
        <p:spPr>
          <a:xfrm>
            <a:off x="1677092" y="1865017"/>
            <a:ext cx="406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67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ubTitle" idx="3"/>
          </p:nvPr>
        </p:nvSpPr>
        <p:spPr>
          <a:xfrm>
            <a:off x="6466980" y="1454251"/>
            <a:ext cx="40664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4"/>
          </p:nvPr>
        </p:nvSpPr>
        <p:spPr>
          <a:xfrm>
            <a:off x="1677092" y="1454318"/>
            <a:ext cx="40664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7017C2D-2175-44DD-BFB8-B9B8A2A9D3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C419586C-88D6-4142-86CF-2589697AB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039D759-B94B-4EEF-A838-2B691F9970D7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E7C99CE-7D4E-45A8-A5C8-21F664E78E00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39" name="Google Shape;22;p2">
              <a:extLst>
                <a:ext uri="{FF2B5EF4-FFF2-40B4-BE49-F238E27FC236}">
                  <a16:creationId xmlns:a16="http://schemas.microsoft.com/office/drawing/2014/main" id="{C124DA75-9191-44E4-9D11-36C502239F3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43" name="Google Shape;23;p2">
                <a:extLst>
                  <a:ext uri="{FF2B5EF4-FFF2-40B4-BE49-F238E27FC236}">
                    <a16:creationId xmlns:a16="http://schemas.microsoft.com/office/drawing/2014/main" id="{D0DE59F9-72BC-4152-B0D8-D67188EAFAC2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E61CF758-4711-426F-9570-C305BB20EF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6" name="Google Shape;25;p2">
                  <a:extLst>
                    <a:ext uri="{FF2B5EF4-FFF2-40B4-BE49-F238E27FC236}">
                      <a16:creationId xmlns:a16="http://schemas.microsoft.com/office/drawing/2014/main" id="{F9E1EB8A-2ED1-4E0F-AD33-A8E94B659A7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4" name="Google Shape;26;p2">
                <a:extLst>
                  <a:ext uri="{FF2B5EF4-FFF2-40B4-BE49-F238E27FC236}">
                    <a16:creationId xmlns:a16="http://schemas.microsoft.com/office/drawing/2014/main" id="{A7CCB9E1-299A-48EF-ADD7-655C96963143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4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57836470-C9FC-4B87-9EB8-6B1BD02C2F9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03B5D830-E179-4AFD-AFF4-0C6ED5665E75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A723802E-A88D-4C5A-9BD7-FD387754815C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" name="Google Shape;25;p4">
            <a:extLst>
              <a:ext uri="{FF2B5EF4-FFF2-40B4-BE49-F238E27FC236}">
                <a16:creationId xmlns:a16="http://schemas.microsoft.com/office/drawing/2014/main" id="{A338793B-1B96-42EA-9B6E-6C70D9D62079}"/>
              </a:ext>
            </a:extLst>
          </p:cNvPr>
          <p:cNvSpPr/>
          <p:nvPr/>
        </p:nvSpPr>
        <p:spPr>
          <a:xfrm>
            <a:off x="5743492" y="67214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088560843"/>
      </p:ext>
    </p:extLst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87200" y="414800"/>
            <a:ext cx="11217600" cy="6028400"/>
          </a:xfrm>
          <a:prstGeom prst="rect">
            <a:avLst/>
          </a:prstGeom>
          <a:solidFill>
            <a:srgbClr val="FBF5DD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950967" y="1637300"/>
            <a:ext cx="10290000" cy="261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9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ubTitle" idx="1"/>
          </p:nvPr>
        </p:nvSpPr>
        <p:spPr>
          <a:xfrm>
            <a:off x="2279200" y="4204667"/>
            <a:ext cx="7633600" cy="8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Slide Number Placeholder 5">
            <a:extLst>
              <a:ext uri="{FF2B5EF4-FFF2-40B4-BE49-F238E27FC236}">
                <a16:creationId xmlns:a16="http://schemas.microsoft.com/office/drawing/2014/main" id="{DA2F2A85-ABD0-4F6B-8FE3-33FEEC9323C9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737637A-D91B-4A87-8BB8-8AB3EA050DA3}"/>
              </a:ext>
            </a:extLst>
          </p:cNvPr>
          <p:cNvGrpSpPr/>
          <p:nvPr userDrawn="1"/>
        </p:nvGrpSpPr>
        <p:grpSpPr>
          <a:xfrm>
            <a:off x="-1309437" y="661186"/>
            <a:ext cx="4520808" cy="905065"/>
            <a:chOff x="-1974150" y="671711"/>
            <a:chExt cx="4520808" cy="905065"/>
          </a:xfrm>
        </p:grpSpPr>
        <p:cxnSp>
          <p:nvCxnSpPr>
            <p:cNvPr id="192" name="Google Shape;49;p9">
              <a:extLst>
                <a:ext uri="{FF2B5EF4-FFF2-40B4-BE49-F238E27FC236}">
                  <a16:creationId xmlns:a16="http://schemas.microsoft.com/office/drawing/2014/main" id="{6EACD001-A949-48A8-A83A-DB18B73A8C97}"/>
                </a:ext>
              </a:extLst>
            </p:cNvPr>
            <p:cNvCxnSpPr/>
            <p:nvPr userDrawn="1"/>
          </p:nvCxnSpPr>
          <p:spPr>
            <a:xfrm flipH="1">
              <a:off x="-1974150" y="157517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3" name="Google Shape;50;p9">
              <a:extLst>
                <a:ext uri="{FF2B5EF4-FFF2-40B4-BE49-F238E27FC236}">
                  <a16:creationId xmlns:a16="http://schemas.microsoft.com/office/drawing/2014/main" id="{6721B7C1-3354-4463-A1F9-104B57199D1B}"/>
                </a:ext>
              </a:extLst>
            </p:cNvPr>
            <p:cNvCxnSpPr/>
            <p:nvPr userDrawn="1"/>
          </p:nvCxnSpPr>
          <p:spPr>
            <a:xfrm flipH="1">
              <a:off x="-1520559" y="127402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" name="Google Shape;51;p9">
              <a:extLst>
                <a:ext uri="{FF2B5EF4-FFF2-40B4-BE49-F238E27FC236}">
                  <a16:creationId xmlns:a16="http://schemas.microsoft.com/office/drawing/2014/main" id="{C7DABDE4-C80E-4AA7-8BCB-71FD237E2289}"/>
                </a:ext>
              </a:extLst>
            </p:cNvPr>
            <p:cNvCxnSpPr/>
            <p:nvPr userDrawn="1"/>
          </p:nvCxnSpPr>
          <p:spPr>
            <a:xfrm flipH="1">
              <a:off x="-1069525" y="97286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" name="Google Shape;52;p9">
              <a:extLst>
                <a:ext uri="{FF2B5EF4-FFF2-40B4-BE49-F238E27FC236}">
                  <a16:creationId xmlns:a16="http://schemas.microsoft.com/office/drawing/2014/main" id="{41B61939-4872-4030-A371-DA3095E9DAFD}"/>
                </a:ext>
              </a:extLst>
            </p:cNvPr>
            <p:cNvCxnSpPr/>
            <p:nvPr userDrawn="1"/>
          </p:nvCxnSpPr>
          <p:spPr>
            <a:xfrm flipH="1">
              <a:off x="-665742" y="67171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DCD8DC47-1516-429D-AD7C-8397CB82BD2B}"/>
              </a:ext>
            </a:extLst>
          </p:cNvPr>
          <p:cNvGrpSpPr/>
          <p:nvPr userDrawn="1"/>
        </p:nvGrpSpPr>
        <p:grpSpPr>
          <a:xfrm rot="10800000">
            <a:off x="8980563" y="5327326"/>
            <a:ext cx="4520808" cy="905065"/>
            <a:chOff x="-1974150" y="671711"/>
            <a:chExt cx="4520808" cy="905065"/>
          </a:xfrm>
        </p:grpSpPr>
        <p:cxnSp>
          <p:nvCxnSpPr>
            <p:cNvPr id="197" name="Google Shape;49;p9">
              <a:extLst>
                <a:ext uri="{FF2B5EF4-FFF2-40B4-BE49-F238E27FC236}">
                  <a16:creationId xmlns:a16="http://schemas.microsoft.com/office/drawing/2014/main" id="{D0EF2ECF-8621-47DC-A616-BEACC828BFE0}"/>
                </a:ext>
              </a:extLst>
            </p:cNvPr>
            <p:cNvCxnSpPr/>
            <p:nvPr userDrawn="1"/>
          </p:nvCxnSpPr>
          <p:spPr>
            <a:xfrm flipH="1">
              <a:off x="-1974150" y="157517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8" name="Google Shape;50;p9">
              <a:extLst>
                <a:ext uri="{FF2B5EF4-FFF2-40B4-BE49-F238E27FC236}">
                  <a16:creationId xmlns:a16="http://schemas.microsoft.com/office/drawing/2014/main" id="{3EE293CB-6C4C-4A84-B2F8-94F28E8D370E}"/>
                </a:ext>
              </a:extLst>
            </p:cNvPr>
            <p:cNvCxnSpPr/>
            <p:nvPr userDrawn="1"/>
          </p:nvCxnSpPr>
          <p:spPr>
            <a:xfrm flipH="1">
              <a:off x="-1520559" y="127402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51;p9">
              <a:extLst>
                <a:ext uri="{FF2B5EF4-FFF2-40B4-BE49-F238E27FC236}">
                  <a16:creationId xmlns:a16="http://schemas.microsoft.com/office/drawing/2014/main" id="{5BBC525D-CBA2-4B69-B100-69FFD44B5C07}"/>
                </a:ext>
              </a:extLst>
            </p:cNvPr>
            <p:cNvCxnSpPr/>
            <p:nvPr userDrawn="1"/>
          </p:nvCxnSpPr>
          <p:spPr>
            <a:xfrm flipH="1">
              <a:off x="-1069525" y="972866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52;p9">
              <a:extLst>
                <a:ext uri="{FF2B5EF4-FFF2-40B4-BE49-F238E27FC236}">
                  <a16:creationId xmlns:a16="http://schemas.microsoft.com/office/drawing/2014/main" id="{B317EE36-FE3C-4BDB-A0F4-E73001A11033}"/>
                </a:ext>
              </a:extLst>
            </p:cNvPr>
            <p:cNvCxnSpPr/>
            <p:nvPr userDrawn="1"/>
          </p:nvCxnSpPr>
          <p:spPr>
            <a:xfrm flipH="1">
              <a:off x="-665742" y="671711"/>
              <a:ext cx="3212400" cy="1600"/>
            </a:xfrm>
            <a:prstGeom prst="straightConnector1">
              <a:avLst/>
            </a:prstGeom>
            <a:noFill/>
            <a:ln w="114300" cap="flat" cmpd="sng">
              <a:gradFill flip="none" rotWithShape="1">
                <a:gsLst>
                  <a:gs pos="0">
                    <a:srgbClr val="4977A8"/>
                  </a:gs>
                  <a:gs pos="100000">
                    <a:srgbClr val="FBF5DD"/>
                  </a:gs>
                </a:gsLst>
                <a:path path="circle">
                  <a:fillToRect l="100000" t="100000"/>
                </a:path>
                <a:tileRect r="-100000" b="-100000"/>
              </a:gra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1" name="Footer Placeholder 4">
            <a:extLst>
              <a:ext uri="{FF2B5EF4-FFF2-40B4-BE49-F238E27FC236}">
                <a16:creationId xmlns:a16="http://schemas.microsoft.com/office/drawing/2014/main" id="{D6B814FB-9B62-4B30-B324-265945A30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F3689C24-B4CC-44C0-8ECA-6713EA173AEB}"/>
              </a:ext>
            </a:extLst>
          </p:cNvPr>
          <p:cNvGrpSpPr/>
          <p:nvPr userDrawn="1"/>
        </p:nvGrpSpPr>
        <p:grpSpPr>
          <a:xfrm>
            <a:off x="4078115" y="71603"/>
            <a:ext cx="4035704" cy="387433"/>
            <a:chOff x="502468" y="303295"/>
            <a:chExt cx="6225659" cy="555155"/>
          </a:xfrm>
        </p:grpSpPr>
        <p:grpSp>
          <p:nvGrpSpPr>
            <p:cNvPr id="203" name="Google Shape;22;p2">
              <a:extLst>
                <a:ext uri="{FF2B5EF4-FFF2-40B4-BE49-F238E27FC236}">
                  <a16:creationId xmlns:a16="http://schemas.microsoft.com/office/drawing/2014/main" id="{B56D1572-B3C5-468C-B991-021AED58450D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207" name="Google Shape;23;p2">
                <a:extLst>
                  <a:ext uri="{FF2B5EF4-FFF2-40B4-BE49-F238E27FC236}">
                    <a16:creationId xmlns:a16="http://schemas.microsoft.com/office/drawing/2014/main" id="{FB2357CD-6F05-4083-A402-D1F6681E65B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209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D2969EE1-0033-4CFC-A96D-6058CF68A322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10" name="Google Shape;25;p2">
                  <a:extLst>
                    <a:ext uri="{FF2B5EF4-FFF2-40B4-BE49-F238E27FC236}">
                      <a16:creationId xmlns:a16="http://schemas.microsoft.com/office/drawing/2014/main" id="{443453B4-D87D-4AD3-AAEC-63CC10D0CEA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8" name="Google Shape;26;p2">
                <a:extLst>
                  <a:ext uri="{FF2B5EF4-FFF2-40B4-BE49-F238E27FC236}">
                    <a16:creationId xmlns:a16="http://schemas.microsoft.com/office/drawing/2014/main" id="{38A0B6E3-7ED7-4A14-8722-66D97C0B57AE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04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6F3F55A5-72B9-46AF-AEC5-5BAEFE2836B2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349FA8AB-E7E4-4FD2-BCAD-2D53E9F9E853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79001240-CE47-4B42-BDC1-E03BDFB551DB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063485665"/>
      </p:ext>
    </p:extLst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>
            <a:off x="960000" y="593367"/>
            <a:ext cx="1027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subTitle" idx="1"/>
          </p:nvPr>
        </p:nvSpPr>
        <p:spPr>
          <a:xfrm>
            <a:off x="1367000" y="2982700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ubTitle" idx="2"/>
          </p:nvPr>
        </p:nvSpPr>
        <p:spPr>
          <a:xfrm>
            <a:off x="6805487" y="2982700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3"/>
          </p:nvPr>
        </p:nvSpPr>
        <p:spPr>
          <a:xfrm>
            <a:off x="1367000" y="5117433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4"/>
          </p:nvPr>
        </p:nvSpPr>
        <p:spPr>
          <a:xfrm>
            <a:off x="6805487" y="5117433"/>
            <a:ext cx="424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5" hasCustomPrompt="1"/>
          </p:nvPr>
        </p:nvSpPr>
        <p:spPr>
          <a:xfrm>
            <a:off x="1396603" y="1822711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6" hasCustomPrompt="1"/>
          </p:nvPr>
        </p:nvSpPr>
        <p:spPr>
          <a:xfrm>
            <a:off x="1396621" y="3957467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 idx="7" hasCustomPrompt="1"/>
          </p:nvPr>
        </p:nvSpPr>
        <p:spPr>
          <a:xfrm>
            <a:off x="6804255" y="1822700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3" name="Google Shape;83;p13"/>
          <p:cNvSpPr txBox="1">
            <a:spLocks noGrp="1"/>
          </p:cNvSpPr>
          <p:nvPr>
            <p:ph type="title" idx="8" hasCustomPrompt="1"/>
          </p:nvPr>
        </p:nvSpPr>
        <p:spPr>
          <a:xfrm>
            <a:off x="6804255" y="3957467"/>
            <a:ext cx="979600" cy="596800"/>
          </a:xfrm>
          <a:prstGeom prst="rect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9"/>
          </p:nvPr>
        </p:nvSpPr>
        <p:spPr>
          <a:xfrm>
            <a:off x="1367015" y="2568567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3"/>
          </p:nvPr>
        </p:nvSpPr>
        <p:spPr>
          <a:xfrm>
            <a:off x="6805495" y="2568567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4"/>
          </p:nvPr>
        </p:nvSpPr>
        <p:spPr>
          <a:xfrm>
            <a:off x="1367015" y="4703405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5"/>
          </p:nvPr>
        </p:nvSpPr>
        <p:spPr>
          <a:xfrm>
            <a:off x="6805495" y="4703405"/>
            <a:ext cx="4242800" cy="526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 b="1">
                <a:solidFill>
                  <a:schemeClr val="dk1"/>
                </a:solidFill>
                <a:latin typeface="Bodoni Moda"/>
                <a:ea typeface="Bodoni Moda"/>
                <a:cs typeface="Bodoni Moda"/>
                <a:sym typeface="Bodoni Mod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32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/>
          <p:nvPr/>
        </p:nvSpPr>
        <p:spPr>
          <a:xfrm>
            <a:off x="10323317" y="-742398"/>
            <a:ext cx="1941488" cy="1941488"/>
          </a:xfrm>
          <a:prstGeom prst="ellipse">
            <a:avLst/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78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Slide Number Placeholder 5">
            <a:extLst>
              <a:ext uri="{FF2B5EF4-FFF2-40B4-BE49-F238E27FC236}">
                <a16:creationId xmlns:a16="http://schemas.microsoft.com/office/drawing/2014/main" id="{FE6CE20C-CD84-41CF-81DA-A7D634DB69D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AF69FAF3-7D18-4001-A77A-6738F7B1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DA967BB3-5C5D-4793-BFD5-E21A92A6E7E5}"/>
              </a:ext>
            </a:extLst>
          </p:cNvPr>
          <p:cNvSpPr/>
          <p:nvPr userDrawn="1"/>
        </p:nvSpPr>
        <p:spPr>
          <a:xfrm>
            <a:off x="-139136" y="-117987"/>
            <a:ext cx="4576004" cy="6203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9E45D15-0CD2-41A7-93DB-9256A099A269}"/>
              </a:ext>
            </a:extLst>
          </p:cNvPr>
          <p:cNvGrpSpPr/>
          <p:nvPr userDrawn="1"/>
        </p:nvGrpSpPr>
        <p:grpSpPr>
          <a:xfrm>
            <a:off x="258065" y="64145"/>
            <a:ext cx="4035704" cy="387433"/>
            <a:chOff x="502468" y="303295"/>
            <a:chExt cx="6225659" cy="555155"/>
          </a:xfrm>
        </p:grpSpPr>
        <p:grpSp>
          <p:nvGrpSpPr>
            <p:cNvPr id="33" name="Google Shape;22;p2">
              <a:extLst>
                <a:ext uri="{FF2B5EF4-FFF2-40B4-BE49-F238E27FC236}">
                  <a16:creationId xmlns:a16="http://schemas.microsoft.com/office/drawing/2014/main" id="{F4657C5E-27A1-4191-9058-595461853A71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7" name="Google Shape;23;p2">
                <a:extLst>
                  <a:ext uri="{FF2B5EF4-FFF2-40B4-BE49-F238E27FC236}">
                    <a16:creationId xmlns:a16="http://schemas.microsoft.com/office/drawing/2014/main" id="{9AB4E7E2-D168-459C-9ECC-D77F2FBAF428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9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34871B55-EB4E-439C-8A3D-A9351341479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5;p2">
                  <a:extLst>
                    <a:ext uri="{FF2B5EF4-FFF2-40B4-BE49-F238E27FC236}">
                      <a16:creationId xmlns:a16="http://schemas.microsoft.com/office/drawing/2014/main" id="{D4F4D4E0-791A-4579-B641-D4454C611DF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8" name="Google Shape;26;p2">
                <a:extLst>
                  <a:ext uri="{FF2B5EF4-FFF2-40B4-BE49-F238E27FC236}">
                    <a16:creationId xmlns:a16="http://schemas.microsoft.com/office/drawing/2014/main" id="{63D033A3-D7AC-411D-83C4-8081BEA38628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4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B6460550-B57E-4311-A325-ADA35E5B747A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68178C82-4366-473F-B654-C655556E052F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219DA340-9E8F-40B8-94E7-BE770C5C0941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419709516"/>
      </p:ext>
    </p:extLst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 userDrawn="1">
  <p:cSld name="1_Section header 1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2702500" y="3582984"/>
            <a:ext cx="6756800" cy="112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5333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1"/>
          </p:nvPr>
        </p:nvSpPr>
        <p:spPr>
          <a:xfrm>
            <a:off x="2735100" y="4746917"/>
            <a:ext cx="6754400" cy="50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4"/>
          <p:cNvSpPr/>
          <p:nvPr/>
        </p:nvSpPr>
        <p:spPr>
          <a:xfrm rot="10800000">
            <a:off x="11777733" y="5568667"/>
            <a:ext cx="5160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14"/>
          <p:cNvSpPr/>
          <p:nvPr/>
        </p:nvSpPr>
        <p:spPr>
          <a:xfrm rot="10800000">
            <a:off x="11455967" y="5568667"/>
            <a:ext cx="2024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14"/>
          <p:cNvSpPr/>
          <p:nvPr/>
        </p:nvSpPr>
        <p:spPr>
          <a:xfrm rot="10800000">
            <a:off x="11241033" y="5568667"/>
            <a:ext cx="95600" cy="570000"/>
          </a:xfrm>
          <a:prstGeom prst="rect">
            <a:avLst/>
          </a:prstGeom>
          <a:solidFill>
            <a:srgbClr val="4978A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9E4DA5C4-20C0-401B-BB7D-EE86509C34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24975" y="636119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4978A8"/>
                </a:solidFill>
              </a:defRPr>
            </a:lvl1pPr>
          </a:lstStyle>
          <a:p>
            <a:fld id="{6067ABF7-C8FB-4AE5-A699-B58ECA46CFBA}" type="slidenum">
              <a:rPr lang="en-ID" smtClean="0"/>
              <a:pPr/>
              <a:t>‹#›</a:t>
            </a:fld>
            <a:endParaRPr lang="en-ID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092D05-8EC3-4C88-9521-56F742354C4F}"/>
              </a:ext>
            </a:extLst>
          </p:cNvPr>
          <p:cNvSpPr/>
          <p:nvPr userDrawn="1"/>
        </p:nvSpPr>
        <p:spPr>
          <a:xfrm>
            <a:off x="4064235" y="809043"/>
            <a:ext cx="4063530" cy="2615674"/>
          </a:xfrm>
          <a:prstGeom prst="roundRect">
            <a:avLst>
              <a:gd name="adj" fmla="val 6901"/>
            </a:avLst>
          </a:prstGeom>
          <a:gradFill>
            <a:gsLst>
              <a:gs pos="0">
                <a:srgbClr val="4977A8"/>
              </a:gs>
              <a:gs pos="87000">
                <a:srgbClr val="FBF5DD"/>
              </a:gs>
            </a:gsLst>
            <a:lin ang="186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8800">
              <a:solidFill>
                <a:schemeClr val="tx1"/>
              </a:solidFill>
            </a:endParaRPr>
          </a:p>
        </p:txBody>
      </p:sp>
      <p:sp>
        <p:nvSpPr>
          <p:cNvPr id="23" name="Google Shape;13;p2">
            <a:extLst>
              <a:ext uri="{FF2B5EF4-FFF2-40B4-BE49-F238E27FC236}">
                <a16:creationId xmlns:a16="http://schemas.microsoft.com/office/drawing/2014/main" id="{C27392B0-2F5C-4CAA-B40A-36305651ADBD}"/>
              </a:ext>
            </a:extLst>
          </p:cNvPr>
          <p:cNvSpPr/>
          <p:nvPr userDrawn="1"/>
        </p:nvSpPr>
        <p:spPr>
          <a:xfrm>
            <a:off x="11241033" y="5568667"/>
            <a:ext cx="950967" cy="570000"/>
          </a:xfrm>
          <a:prstGeom prst="rect">
            <a:avLst/>
          </a:prstGeom>
          <a:gradFill flip="none" rotWithShape="1">
            <a:gsLst>
              <a:gs pos="0">
                <a:srgbClr val="4476A8"/>
              </a:gs>
              <a:gs pos="100000">
                <a:srgbClr val="FBF5DD"/>
              </a:gs>
            </a:gsLst>
            <a:lin ang="13200000" scaled="0"/>
            <a:tileRect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59C54063-6EF4-4215-A548-DD2F5AD56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03605" y="6356350"/>
            <a:ext cx="4114800" cy="365125"/>
          </a:xfrm>
        </p:spPr>
        <p:txBody>
          <a:bodyPr/>
          <a:lstStyle>
            <a:lvl1pPr algn="r">
              <a:defRPr>
                <a:latin typeface="Bahnschrift SemiBold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Direktorat Alokasi Pendanaan Pembangunan |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9CCA87-D457-45F0-A13A-3242B8DD8E79}"/>
              </a:ext>
            </a:extLst>
          </p:cNvPr>
          <p:cNvSpPr/>
          <p:nvPr userDrawn="1"/>
        </p:nvSpPr>
        <p:spPr>
          <a:xfrm>
            <a:off x="3955312" y="-146120"/>
            <a:ext cx="4299946" cy="71238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79E975A-8A4A-44B8-B48B-B49BB176FB34}"/>
              </a:ext>
            </a:extLst>
          </p:cNvPr>
          <p:cNvGrpSpPr/>
          <p:nvPr userDrawn="1"/>
        </p:nvGrpSpPr>
        <p:grpSpPr>
          <a:xfrm>
            <a:off x="4103684" y="78389"/>
            <a:ext cx="4035704" cy="387433"/>
            <a:chOff x="502468" y="303295"/>
            <a:chExt cx="6225659" cy="555155"/>
          </a:xfrm>
        </p:grpSpPr>
        <p:grpSp>
          <p:nvGrpSpPr>
            <p:cNvPr id="35" name="Google Shape;22;p2">
              <a:extLst>
                <a:ext uri="{FF2B5EF4-FFF2-40B4-BE49-F238E27FC236}">
                  <a16:creationId xmlns:a16="http://schemas.microsoft.com/office/drawing/2014/main" id="{EFFD3D65-D882-4852-BD3B-3F35128FBA1B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9" name="Google Shape;23;p2">
                <a:extLst>
                  <a:ext uri="{FF2B5EF4-FFF2-40B4-BE49-F238E27FC236}">
                    <a16:creationId xmlns:a16="http://schemas.microsoft.com/office/drawing/2014/main" id="{734B273D-4F45-45E8-9AD6-675BC6F0B4CA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41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BF2A7203-ADE7-4921-9A88-A7AC6F9EFDD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5;p2">
                  <a:extLst>
                    <a:ext uri="{FF2B5EF4-FFF2-40B4-BE49-F238E27FC236}">
                      <a16:creationId xmlns:a16="http://schemas.microsoft.com/office/drawing/2014/main" id="{FC631382-F29D-4956-AA5F-9016F3E1C8E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40" name="Google Shape;26;p2">
                <a:extLst>
                  <a:ext uri="{FF2B5EF4-FFF2-40B4-BE49-F238E27FC236}">
                    <a16:creationId xmlns:a16="http://schemas.microsoft.com/office/drawing/2014/main" id="{D3D9AA01-5A43-4C10-A946-0E1E671768E9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6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922E56CB-2529-441E-B793-C78C0CA4E52C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DE8DDA26-0E7A-4F82-9CEA-0A338A2E5D88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E9A8E133-0C70-481E-88C1-C19A59DF3CED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76270820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 userDrawn="1">
  <p:cSld name="Thank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4"/>
          <p:cNvSpPr/>
          <p:nvPr/>
        </p:nvSpPr>
        <p:spPr>
          <a:xfrm>
            <a:off x="7188567" y="414800"/>
            <a:ext cx="4522000" cy="6028400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pic>
        <p:nvPicPr>
          <p:cNvPr id="13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6FD7942A-3A35-4A63-AFC5-8E7CB4D1C50C}"/>
              </a:ext>
            </a:extLst>
          </p:cNvPr>
          <p:cNvPicPr preferRelativeResize="0"/>
          <p:nvPr userDrawn="1"/>
        </p:nvPicPr>
        <p:blipFill rotWithShape="1">
          <a:blip r:embed="rId2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A0B4C2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-615819" y="3019425"/>
            <a:ext cx="5648377" cy="5656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DFE87D81-7628-4791-B1DF-BABF144EE209}"/>
              </a:ext>
            </a:extLst>
          </p:cNvPr>
          <p:cNvPicPr preferRelativeResize="0"/>
          <p:nvPr userDrawn="1"/>
        </p:nvPicPr>
        <p:blipFill rotWithShape="1">
          <a:blip r:embed="rId3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E2E4D6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208662" y="4846503"/>
            <a:ext cx="1999414" cy="20022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B5FA9A-7954-4308-B0C4-FE3FD6C436CD}"/>
              </a:ext>
            </a:extLst>
          </p:cNvPr>
          <p:cNvSpPr txBox="1"/>
          <p:nvPr userDrawn="1"/>
        </p:nvSpPr>
        <p:spPr>
          <a:xfrm>
            <a:off x="3327991" y="414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EC9EF3-992D-454F-9492-F0DB29285EF7}"/>
              </a:ext>
            </a:extLst>
          </p:cNvPr>
          <p:cNvSpPr txBox="1"/>
          <p:nvPr userDrawn="1"/>
        </p:nvSpPr>
        <p:spPr>
          <a:xfrm>
            <a:off x="2876550" y="1417092"/>
            <a:ext cx="7412835" cy="152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333" kern="1200" err="1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Terima</a:t>
            </a:r>
            <a:r>
              <a:rPr lang="en-US" sz="9333" kern="1200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 Kasih</a:t>
            </a:r>
            <a:endParaRPr lang="en-ID" sz="9333" kern="1200">
              <a:solidFill>
                <a:schemeClr val="tx1"/>
              </a:solidFill>
              <a:latin typeface="Bahnschrift SemiBold" panose="020B0502040204020203" pitchFamily="34" charset="0"/>
              <a:ea typeface="+mj-ea"/>
              <a:cs typeface="Poppins" panose="020B060402020202020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E5F63E-A5D9-4EF3-88BA-ADDB1EC84146}"/>
              </a:ext>
            </a:extLst>
          </p:cNvPr>
          <p:cNvSpPr txBox="1"/>
          <p:nvPr userDrawn="1"/>
        </p:nvSpPr>
        <p:spPr>
          <a:xfrm>
            <a:off x="4087748" y="3317250"/>
            <a:ext cx="62016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Direktorat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Alokasi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Pendanaan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Pembangunan</a:t>
            </a: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Deputi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Bidang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Pembiayaan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dan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Investasi</a:t>
            </a:r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Kementerian PPN/Bappenas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Telp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: 021-310-1860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Email: alokasi.pendanaan@bappenas.go.id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https://krisna.systems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BD748E-551E-412D-9348-9E238C49035B}"/>
              </a:ext>
            </a:extLst>
          </p:cNvPr>
          <p:cNvGrpSpPr/>
          <p:nvPr userDrawn="1"/>
        </p:nvGrpSpPr>
        <p:grpSpPr>
          <a:xfrm>
            <a:off x="7498429" y="514975"/>
            <a:ext cx="4035704" cy="387433"/>
            <a:chOff x="502468" y="303295"/>
            <a:chExt cx="6225659" cy="555155"/>
          </a:xfrm>
        </p:grpSpPr>
        <p:grpSp>
          <p:nvGrpSpPr>
            <p:cNvPr id="29" name="Google Shape;22;p2">
              <a:extLst>
                <a:ext uri="{FF2B5EF4-FFF2-40B4-BE49-F238E27FC236}">
                  <a16:creationId xmlns:a16="http://schemas.microsoft.com/office/drawing/2014/main" id="{5E07C9EC-9A6B-43BC-BA41-AA0C7E840297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3" name="Google Shape;23;p2">
                <a:extLst>
                  <a:ext uri="{FF2B5EF4-FFF2-40B4-BE49-F238E27FC236}">
                    <a16:creationId xmlns:a16="http://schemas.microsoft.com/office/drawing/2014/main" id="{1FD36578-58BC-4606-8626-494D89441C41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9E494E8-3F37-428B-B041-8435A5C1259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;p2">
                  <a:extLst>
                    <a:ext uri="{FF2B5EF4-FFF2-40B4-BE49-F238E27FC236}">
                      <a16:creationId xmlns:a16="http://schemas.microsoft.com/office/drawing/2014/main" id="{7FEB95D0-D0C9-4C0C-8894-8403F794899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4" name="Google Shape;26;p2">
                <a:extLst>
                  <a:ext uri="{FF2B5EF4-FFF2-40B4-BE49-F238E27FC236}">
                    <a16:creationId xmlns:a16="http://schemas.microsoft.com/office/drawing/2014/main" id="{B6E59D57-436E-43F8-973F-9E00BF7710D0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D3DD9D7E-F242-49EB-8F91-C63CAF0DB058}"/>
                </a:ext>
              </a:extLst>
            </p:cNvPr>
            <p:cNvPicPr preferRelativeResize="0"/>
            <p:nvPr userDrawn="1"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8C098AD-9FAB-4798-B26B-D4C6672221FA}"/>
                </a:ext>
              </a:extLst>
            </p:cNvPr>
            <p:cNvPicPr preferRelativeResize="0"/>
            <p:nvPr userDrawn="1"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390C8E4-A1D1-4D00-AEDF-98D0F534A5AF}"/>
                </a:ext>
              </a:extLst>
            </p:cNvPr>
            <p:cNvPicPr preferRelativeResize="0"/>
            <p:nvPr userDrawn="1"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40699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 userDrawn="1">
  <p:cSld name="1_Thank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4"/>
          <p:cNvSpPr/>
          <p:nvPr/>
        </p:nvSpPr>
        <p:spPr>
          <a:xfrm>
            <a:off x="7272836" y="414800"/>
            <a:ext cx="4522000" cy="6028400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32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B5FA9A-7954-4308-B0C4-FE3FD6C436CD}"/>
              </a:ext>
            </a:extLst>
          </p:cNvPr>
          <p:cNvSpPr txBox="1"/>
          <p:nvPr userDrawn="1"/>
        </p:nvSpPr>
        <p:spPr>
          <a:xfrm>
            <a:off x="3327991" y="414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EC9EF3-992D-454F-9492-F0DB29285EF7}"/>
              </a:ext>
            </a:extLst>
          </p:cNvPr>
          <p:cNvSpPr txBox="1"/>
          <p:nvPr userDrawn="1"/>
        </p:nvSpPr>
        <p:spPr>
          <a:xfrm>
            <a:off x="363963" y="1589996"/>
            <a:ext cx="67241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kern="1200" err="1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Terima</a:t>
            </a:r>
            <a:r>
              <a:rPr lang="en-US" sz="8000" kern="1200">
                <a:solidFill>
                  <a:schemeClr val="tx1"/>
                </a:solidFill>
                <a:latin typeface="Bahnschrift SemiBold" panose="020B0502040204020203" pitchFamily="34" charset="0"/>
                <a:ea typeface="+mj-ea"/>
                <a:cs typeface="Poppins" panose="020B0604020202020204" charset="0"/>
              </a:rPr>
              <a:t> Kasih</a:t>
            </a:r>
            <a:endParaRPr lang="en-ID" sz="8000" kern="1200">
              <a:solidFill>
                <a:schemeClr val="tx1"/>
              </a:solidFill>
              <a:latin typeface="Bahnschrift SemiBold" panose="020B0502040204020203" pitchFamily="34" charset="0"/>
              <a:ea typeface="+mj-ea"/>
              <a:cs typeface="Poppins" panose="020B060402020202020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E5F63E-A5D9-4EF3-88BA-ADDB1EC84146}"/>
              </a:ext>
            </a:extLst>
          </p:cNvPr>
          <p:cNvSpPr txBox="1"/>
          <p:nvPr userDrawn="1"/>
        </p:nvSpPr>
        <p:spPr>
          <a:xfrm>
            <a:off x="781933" y="2892729"/>
            <a:ext cx="62016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Direktorat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Alokasi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Pendanaan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Pembangunan</a:t>
            </a: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Deputi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Bidang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Pembiayaan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 dan </a:t>
            </a:r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Investasi</a:t>
            </a:r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Kementerian PPN/Bappenas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ID" sz="1600" err="1">
                <a:latin typeface="Segoe UI" panose="020B0502040204020203" pitchFamily="34" charset="0"/>
                <a:cs typeface="Segoe UI" panose="020B0502040204020203" pitchFamily="34" charset="0"/>
              </a:rPr>
              <a:t>Telp</a:t>
            </a:r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: 021-310-1860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Email: alokasi.pendanaan@bappenas.go.id</a:t>
            </a:r>
          </a:p>
          <a:p>
            <a:pPr algn="r"/>
            <a:r>
              <a:rPr lang="en-ID" sz="1600">
                <a:latin typeface="Segoe UI" panose="020B0502040204020203" pitchFamily="34" charset="0"/>
                <a:cs typeface="Segoe UI" panose="020B0502040204020203" pitchFamily="34" charset="0"/>
              </a:rPr>
              <a:t>https://krisna.systems</a:t>
            </a:r>
          </a:p>
          <a:p>
            <a:pPr algn="r"/>
            <a:endParaRPr lang="en-ID" sz="160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BD748E-551E-412D-9348-9E238C49035B}"/>
              </a:ext>
            </a:extLst>
          </p:cNvPr>
          <p:cNvGrpSpPr/>
          <p:nvPr userDrawn="1"/>
        </p:nvGrpSpPr>
        <p:grpSpPr>
          <a:xfrm>
            <a:off x="7582698" y="514975"/>
            <a:ext cx="4035704" cy="387433"/>
            <a:chOff x="502468" y="303295"/>
            <a:chExt cx="6225659" cy="555155"/>
          </a:xfrm>
        </p:grpSpPr>
        <p:grpSp>
          <p:nvGrpSpPr>
            <p:cNvPr id="29" name="Google Shape;22;p2">
              <a:extLst>
                <a:ext uri="{FF2B5EF4-FFF2-40B4-BE49-F238E27FC236}">
                  <a16:creationId xmlns:a16="http://schemas.microsoft.com/office/drawing/2014/main" id="{5E07C9EC-9A6B-43BC-BA41-AA0C7E840297}"/>
                </a:ext>
              </a:extLst>
            </p:cNvPr>
            <p:cNvGrpSpPr/>
            <p:nvPr userDrawn="1"/>
          </p:nvGrpSpPr>
          <p:grpSpPr>
            <a:xfrm>
              <a:off x="502468" y="309054"/>
              <a:ext cx="2722281" cy="549396"/>
              <a:chOff x="348823" y="256914"/>
              <a:chExt cx="3567862" cy="720047"/>
            </a:xfrm>
          </p:grpSpPr>
          <p:grpSp>
            <p:nvGrpSpPr>
              <p:cNvPr id="33" name="Google Shape;23;p2">
                <a:extLst>
                  <a:ext uri="{FF2B5EF4-FFF2-40B4-BE49-F238E27FC236}">
                    <a16:creationId xmlns:a16="http://schemas.microsoft.com/office/drawing/2014/main" id="{1FD36578-58BC-4606-8626-494D89441C41}"/>
                  </a:ext>
                </a:extLst>
              </p:cNvPr>
              <p:cNvGrpSpPr/>
              <p:nvPr/>
            </p:nvGrpSpPr>
            <p:grpSpPr>
              <a:xfrm>
                <a:off x="348823" y="283682"/>
                <a:ext cx="1557009" cy="672209"/>
                <a:chOff x="8214684" y="97544"/>
                <a:chExt cx="1557009" cy="672209"/>
              </a:xfrm>
            </p:grpSpPr>
            <p:pic>
              <p:nvPicPr>
                <p:cNvPr id="35" name="Google Shape;24;p2" descr="Berkas:Garuda Pancasila, Coat of Arms of Indonesia.svg - Wikipedia bahasa  Indonesia, ensiklopedia bebas">
                  <a:extLst>
                    <a:ext uri="{FF2B5EF4-FFF2-40B4-BE49-F238E27FC236}">
                      <a16:creationId xmlns:a16="http://schemas.microsoft.com/office/drawing/2014/main" id="{69E494E8-3F37-428B-B041-8435A5C1259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2">
                  <a:alphaModFix/>
                </a:blip>
                <a:srcRect/>
                <a:stretch/>
              </p:blipFill>
              <p:spPr>
                <a:xfrm>
                  <a:off x="8214684" y="150109"/>
                  <a:ext cx="522916" cy="56707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;p2">
                  <a:extLst>
                    <a:ext uri="{FF2B5EF4-FFF2-40B4-BE49-F238E27FC236}">
                      <a16:creationId xmlns:a16="http://schemas.microsoft.com/office/drawing/2014/main" id="{7FEB95D0-D0C9-4C0C-8894-8403F794899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3">
                  <a:alphaModFix/>
                </a:blip>
                <a:srcRect t="17423" b="18572"/>
                <a:stretch/>
              </p:blipFill>
              <p:spPr>
                <a:xfrm>
                  <a:off x="8849187" y="97544"/>
                  <a:ext cx="922506" cy="672209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34" name="Google Shape;26;p2">
                <a:extLst>
                  <a:ext uri="{FF2B5EF4-FFF2-40B4-BE49-F238E27FC236}">
                    <a16:creationId xmlns:a16="http://schemas.microsoft.com/office/drawing/2014/main" id="{B6E59D57-436E-43F8-973F-9E00BF7710D0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/>
              <a:stretch/>
            </p:blipFill>
            <p:spPr>
              <a:xfrm>
                <a:off x="1756977" y="256914"/>
                <a:ext cx="2159708" cy="720047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" name="Google Shape;42;p2" descr="A black background with grey letters&#10;&#10;Description automatically generated">
              <a:extLst>
                <a:ext uri="{FF2B5EF4-FFF2-40B4-BE49-F238E27FC236}">
                  <a16:creationId xmlns:a16="http://schemas.microsoft.com/office/drawing/2014/main" id="{D3DD9D7E-F242-49EB-8F91-C63CAF0DB058}"/>
                </a:ext>
              </a:extLst>
            </p:cNvPr>
            <p:cNvPicPr preferRelativeResize="0"/>
            <p:nvPr userDrawn="1"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268807" y="378945"/>
              <a:ext cx="1459320" cy="3424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44;p2" descr="A red text on a black background&#10;&#10;Description automatically generated">
              <a:extLst>
                <a:ext uri="{FF2B5EF4-FFF2-40B4-BE49-F238E27FC236}">
                  <a16:creationId xmlns:a16="http://schemas.microsoft.com/office/drawing/2014/main" id="{E8C098AD-9FAB-4798-B26B-D4C6672221FA}"/>
                </a:ext>
              </a:extLst>
            </p:cNvPr>
            <p:cNvPicPr preferRelativeResize="0"/>
            <p:nvPr userDrawn="1"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3170143" y="303295"/>
              <a:ext cx="1107824" cy="4215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" name="Google Shape;45;p2" descr="A black and red text&#10;&#10;Description automatically generated">
              <a:extLst>
                <a:ext uri="{FF2B5EF4-FFF2-40B4-BE49-F238E27FC236}">
                  <a16:creationId xmlns:a16="http://schemas.microsoft.com/office/drawing/2014/main" id="{5390C8E4-A1D1-4D00-AEDF-98D0F534A5AF}"/>
                </a:ext>
              </a:extLst>
            </p:cNvPr>
            <p:cNvPicPr preferRelativeResize="0"/>
            <p:nvPr userDrawn="1"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381540" y="382310"/>
              <a:ext cx="783693" cy="3425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7" name="Google Shape;355;g2f96e4f3b51_47_37" descr="A yellow and black mandala&#10;&#10;Description automatically generated">
            <a:extLst>
              <a:ext uri="{FF2B5EF4-FFF2-40B4-BE49-F238E27FC236}">
                <a16:creationId xmlns:a16="http://schemas.microsoft.com/office/drawing/2014/main" id="{390F398B-A6DC-4813-9190-5073F91A6866}"/>
              </a:ext>
            </a:extLst>
          </p:cNvPr>
          <p:cNvPicPr preferRelativeResize="0"/>
          <p:nvPr userDrawn="1"/>
        </p:nvPicPr>
        <p:blipFill rotWithShape="1">
          <a:blip r:embed="rId8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A0B4C2">
                <a:tint val="45000"/>
                <a:satMod val="400000"/>
              </a:srgbClr>
            </a:duotone>
          </a:blip>
          <a:srcRect/>
          <a:stretch/>
        </p:blipFill>
        <p:spPr>
          <a:xfrm>
            <a:off x="7386819" y="1278925"/>
            <a:ext cx="4294033" cy="4300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356;g2f96e4f3b51_47_37" descr="A circular design with a black background&#10;&#10;Description automatically generated">
            <a:extLst>
              <a:ext uri="{FF2B5EF4-FFF2-40B4-BE49-F238E27FC236}">
                <a16:creationId xmlns:a16="http://schemas.microsoft.com/office/drawing/2014/main" id="{218CEE6C-4FF7-4C74-9D08-7670B943E88C}"/>
              </a:ext>
            </a:extLst>
          </p:cNvPr>
          <p:cNvPicPr preferRelativeResize="0"/>
          <p:nvPr userDrawn="1"/>
        </p:nvPicPr>
        <p:blipFill rotWithShape="1">
          <a:blip r:embed="rId9">
            <a:clrChange>
              <a:clrFrom>
                <a:srgbClr val="373737">
                  <a:alpha val="23922"/>
                </a:srgbClr>
              </a:clrFrom>
              <a:clrTo>
                <a:srgbClr val="373737">
                  <a:alpha val="0"/>
                </a:srgbClr>
              </a:clrTo>
            </a:clrChange>
            <a:alphaModFix/>
            <a:duotone>
              <a:prstClr val="black"/>
              <a:srgbClr val="E2E4D6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8767988" y="2667915"/>
            <a:ext cx="1520003" cy="152217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25;p4">
            <a:extLst>
              <a:ext uri="{FF2B5EF4-FFF2-40B4-BE49-F238E27FC236}">
                <a16:creationId xmlns:a16="http://schemas.microsoft.com/office/drawing/2014/main" id="{70424736-FCB8-422E-9D6C-4BF5DF64EF91}"/>
              </a:ext>
            </a:extLst>
          </p:cNvPr>
          <p:cNvSpPr/>
          <p:nvPr userDrawn="1"/>
        </p:nvSpPr>
        <p:spPr>
          <a:xfrm>
            <a:off x="0" y="6306675"/>
            <a:ext cx="6499200" cy="136525"/>
          </a:xfrm>
          <a:prstGeom prst="rect">
            <a:avLst/>
          </a:prstGeom>
          <a:gradFill>
            <a:gsLst>
              <a:gs pos="0">
                <a:srgbClr val="4977A8"/>
              </a:gs>
              <a:gs pos="100000">
                <a:srgbClr val="FBF5DD"/>
              </a:gs>
            </a:gsLst>
            <a:lin ang="15000000" scaled="0"/>
          </a:gra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22161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BB9848-7C91-B07B-A98D-85C4790DF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5A55DD-519A-CCBA-4B8E-9967C18D7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2A43A-46B0-DA0C-7D21-106CEDBCFD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29BA4E-C184-4D30-8D1A-A18344C77DAF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DC144-BC6B-1541-9F74-993D854AF0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E3256-1B5B-9033-0E60-9DFF927B25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07845C-6164-4C7F-BA24-AEE0ECE59CA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611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BF977E-C61E-4195-951A-C686E2D80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20140-E2F2-4B75-824B-70F65074F6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9BF4E-2222-427D-8FC5-6061004C0A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CAA9E-5162-4965-8D4B-FED7C8439D4D}" type="datetimeFigureOut">
              <a:rPr lang="en-ID" smtClean="0"/>
              <a:t>12/06/2025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EA611-4BBB-4E5C-BB1D-BF042E1E4E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B4FD3-CC52-44AA-97DA-A83778C3BB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F780E-1C86-457E-AFDB-5A358FB089A3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0950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809FC2-7D16-46D5-B081-8428C6BE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44E8A-3763-4918-AEB6-6CB8B6D23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D4F16-5BAC-402B-901E-0B2FB12B01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846EF-0866-4A7A-A106-4B0816691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ID"/>
              <a:t>Direktorat Alokasi Pendanaan Pembangunan |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44024-DF86-4D2B-A975-557E25887B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7ABF7-C8FB-4AE5-A699-B58ECA46CFB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7855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ahnschrift SemiBold" panose="020B0502040204020203" pitchFamily="34" charset="0"/>
          <a:ea typeface="+mj-ea"/>
          <a:cs typeface="Poppins" panose="020B060402020202020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" Type="http://schemas.openxmlformats.org/officeDocument/2006/relationships/image" Target="../media/image32.png"/><Relationship Id="rId16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krisna.go.id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8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microsoft.com/office/2007/relationships/hdphoto" Target="../media/hdphoto4.wdp"/><Relationship Id="rId4" Type="http://schemas.openxmlformats.org/officeDocument/2006/relationships/image" Target="../media/image53.png"/><Relationship Id="rId9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sv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sv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442CF8D-45C3-FB17-F2B3-07A122A3735A}"/>
              </a:ext>
            </a:extLst>
          </p:cNvPr>
          <p:cNvSpPr txBox="1">
            <a:spLocks/>
          </p:cNvSpPr>
          <p:nvPr/>
        </p:nvSpPr>
        <p:spPr>
          <a:xfrm>
            <a:off x="423630" y="2174899"/>
            <a:ext cx="8214548" cy="12171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Sinkronisasi</a:t>
            </a:r>
            <a:r>
              <a:rPr lang="en-US" sz="3200" b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Perencanaan</a:t>
            </a:r>
            <a:r>
              <a:rPr lang="en-US" sz="3200" b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dan </a:t>
            </a:r>
            <a:r>
              <a:rPr lang="en-US" sz="3200" b="1" dirty="0" err="1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Penganggaran</a:t>
            </a:r>
            <a:r>
              <a:rPr lang="en-US" sz="3200" b="1" dirty="0">
                <a:solidFill>
                  <a:schemeClr val="bg1"/>
                </a:solidFill>
                <a:latin typeface="Segoe UI" panose="020B0502040204020203" pitchFamily="34" charset="0"/>
                <a:ea typeface="Quattrocento Sans"/>
                <a:cs typeface="Segoe UI" panose="020B0502040204020203" pitchFamily="34" charset="0"/>
              </a:rPr>
              <a:t> Pembangunan Nasional 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6B54AF9-1F24-C7E8-3F5F-69FE779E4FD4}"/>
              </a:ext>
            </a:extLst>
          </p:cNvPr>
          <p:cNvSpPr txBox="1">
            <a:spLocks/>
          </p:cNvSpPr>
          <p:nvPr/>
        </p:nvSpPr>
        <p:spPr>
          <a:xfrm>
            <a:off x="525809" y="3828751"/>
            <a:ext cx="5871755" cy="12181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Direktur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Alokasi Pendanaan Pembangunan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Tx/>
              <a:buNone/>
              <a:defRPr/>
            </a:pP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Kementerian </a:t>
            </a:r>
            <a:r>
              <a:rPr lang="en-US" sz="1400" b="1" dirty="0" err="1">
                <a:solidFill>
                  <a:schemeClr val="bg1"/>
                </a:solidFill>
                <a:latin typeface="Segoe UI"/>
                <a:cs typeface="Segoe UI"/>
              </a:rPr>
              <a:t>Perencanaan</a:t>
            </a:r>
            <a:r>
              <a:rPr lang="en-US" sz="1400" b="1" dirty="0">
                <a:solidFill>
                  <a:schemeClr val="bg1"/>
                </a:solidFill>
                <a:latin typeface="Segoe UI"/>
                <a:cs typeface="Segoe UI"/>
              </a:rPr>
              <a:t> Pembangunan Nasional/ BAPPENAS  </a:t>
            </a:r>
            <a:endParaRPr lang="en-ID" sz="1400" b="1" dirty="0">
              <a:solidFill>
                <a:schemeClr val="bg1"/>
              </a:solidFill>
              <a:latin typeface="Segoe UI"/>
              <a:cs typeface="Segoe U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06FF818-9A90-679D-B55B-149AD1F1B8E9}"/>
              </a:ext>
            </a:extLst>
          </p:cNvPr>
          <p:cNvGrpSpPr/>
          <p:nvPr/>
        </p:nvGrpSpPr>
        <p:grpSpPr>
          <a:xfrm>
            <a:off x="525809" y="3402799"/>
            <a:ext cx="4005095" cy="287767"/>
            <a:chOff x="536083" y="5445434"/>
            <a:chExt cx="4005095" cy="287767"/>
          </a:xfrm>
        </p:grpSpPr>
        <p:sp>
          <p:nvSpPr>
            <p:cNvPr id="7" name="Google Shape;299;p3">
              <a:extLst>
                <a:ext uri="{FF2B5EF4-FFF2-40B4-BE49-F238E27FC236}">
                  <a16:creationId xmlns:a16="http://schemas.microsoft.com/office/drawing/2014/main" id="{CD2FD176-7BF0-E7AE-1B66-64FBB02D2E78}"/>
                </a:ext>
              </a:extLst>
            </p:cNvPr>
            <p:cNvSpPr/>
            <p:nvPr/>
          </p:nvSpPr>
          <p:spPr>
            <a:xfrm>
              <a:off x="536083" y="5445434"/>
              <a:ext cx="4005095" cy="28776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14300">
                <a:srgbClr val="9C0707">
                  <a:alpha val="16000"/>
                </a:srgbClr>
              </a:glow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E4E79"/>
                </a:buClr>
                <a:buSzPts val="1600"/>
                <a:buFont typeface="Arial"/>
                <a:buNone/>
                <a:tabLst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anose="020B0502040204020203" pitchFamily="34" charset="0"/>
                <a:ea typeface="+mn-ea"/>
                <a:cs typeface="Segoe UI" panose="020B0502040204020203" pitchFamily="34" charset="0"/>
                <a:sym typeface="Arial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40A8065-6C12-DEDE-5C8E-5F91D25B6170}"/>
                </a:ext>
              </a:extLst>
            </p:cNvPr>
            <p:cNvSpPr txBox="1"/>
            <p:nvPr/>
          </p:nvSpPr>
          <p:spPr>
            <a:xfrm>
              <a:off x="613295" y="5445434"/>
              <a:ext cx="3424373" cy="2769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 b="1" dirty="0" err="1">
                  <a:solidFill>
                    <a:srgbClr val="0E2841">
                      <a:lumMod val="90000"/>
                      <a:lumOff val="10000"/>
                    </a:srgbClr>
                  </a:solidFill>
                  <a:latin typeface="Segoe UI"/>
                  <a:cs typeface="Segoe UI"/>
                  <a:sym typeface="Arial"/>
                </a:rPr>
                <a:t>Nursyaf</a:t>
              </a:r>
              <a:r>
                <a:rPr lang="en-US" sz="1200" b="1" dirty="0">
                  <a:solidFill>
                    <a:srgbClr val="0E2841">
                      <a:lumMod val="90000"/>
                      <a:lumOff val="10000"/>
                    </a:srgbClr>
                  </a:solidFill>
                  <a:latin typeface="Segoe UI"/>
                  <a:cs typeface="Segoe UI"/>
                  <a:sym typeface="Arial"/>
                </a:rPr>
                <a:t> </a:t>
              </a:r>
              <a:r>
                <a:rPr lang="en-US" sz="1200" b="1" dirty="0" err="1">
                  <a:solidFill>
                    <a:srgbClr val="0E2841">
                      <a:lumMod val="90000"/>
                      <a:lumOff val="10000"/>
                    </a:srgbClr>
                  </a:solidFill>
                  <a:latin typeface="Segoe UI"/>
                  <a:cs typeface="Segoe UI"/>
                  <a:sym typeface="Arial"/>
                </a:rPr>
                <a:t>Rullihandia</a:t>
              </a:r>
              <a:r>
                <a:rPr lang="en-US" sz="1200" b="1" dirty="0">
                  <a:solidFill>
                    <a:srgbClr val="0E2841">
                      <a:lumMod val="90000"/>
                      <a:lumOff val="10000"/>
                    </a:srgbClr>
                  </a:solidFill>
                  <a:latin typeface="Segoe UI"/>
                  <a:cs typeface="Segoe UI"/>
                  <a:sym typeface="Arial"/>
                </a:rPr>
                <a:t> S.,ST, MM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E2841">
                    <a:lumMod val="90000"/>
                    <a:lumOff val="10000"/>
                  </a:srgbClr>
                </a:solidFill>
                <a:effectLst/>
                <a:uLnTx/>
                <a:uFillTx/>
                <a:latin typeface="Aptos" panose="02110004020202020204"/>
                <a:ea typeface="+mn-ea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396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1CB856DF-CDC9-4A7F-9D47-5A18B92401D1}"/>
              </a:ext>
            </a:extLst>
          </p:cNvPr>
          <p:cNvSpPr/>
          <p:nvPr/>
        </p:nvSpPr>
        <p:spPr>
          <a:xfrm>
            <a:off x="4200107" y="1677448"/>
            <a:ext cx="1466876" cy="348038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871296" y="180238"/>
            <a:ext cx="7996844" cy="121815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schemeClr val="bg1"/>
                </a:solidFill>
                <a:latin typeface="Segoe UI"/>
                <a:ea typeface="Quattrocento Sans"/>
                <a:cs typeface="Segoe UI"/>
                <a:sym typeface="Quattrocento Sans"/>
              </a:rPr>
              <a:t>SISTEM PERENCANAAN PEMBANGUNAN NASIONAL</a:t>
            </a:r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987CAD7-2001-422C-955B-A6B06F895C82}"/>
              </a:ext>
            </a:extLst>
          </p:cNvPr>
          <p:cNvSpPr/>
          <p:nvPr/>
        </p:nvSpPr>
        <p:spPr>
          <a:xfrm>
            <a:off x="6237956" y="4270876"/>
            <a:ext cx="4867201" cy="1819351"/>
          </a:xfrm>
          <a:prstGeom prst="rect">
            <a:avLst/>
          </a:prstGeom>
          <a:solidFill>
            <a:srgbClr val="FFFFCC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AF67B68F-7A22-493F-BF5D-56309BD8C6DE}"/>
              </a:ext>
            </a:extLst>
          </p:cNvPr>
          <p:cNvSpPr/>
          <p:nvPr/>
        </p:nvSpPr>
        <p:spPr>
          <a:xfrm>
            <a:off x="1061848" y="1847306"/>
            <a:ext cx="2369127" cy="2098963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noFill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44EC4BE-680D-4DB7-BADE-15BC1DA1BFFF}"/>
              </a:ext>
            </a:extLst>
          </p:cNvPr>
          <p:cNvSpPr txBox="1"/>
          <p:nvPr/>
        </p:nvSpPr>
        <p:spPr>
          <a:xfrm>
            <a:off x="1270926" y="2092156"/>
            <a:ext cx="197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endParaRPr lang="en-ID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EABCF86A-209F-4BFA-A56E-3EBAF1098DD7}"/>
              </a:ext>
            </a:extLst>
          </p:cNvPr>
          <p:cNvSpPr/>
          <p:nvPr/>
        </p:nvSpPr>
        <p:spPr>
          <a:xfrm>
            <a:off x="3917304" y="1849667"/>
            <a:ext cx="2690094" cy="2098963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noFill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F958DE33-DBE0-4594-841E-234637DC2F16}"/>
              </a:ext>
            </a:extLst>
          </p:cNvPr>
          <p:cNvSpPr/>
          <p:nvPr/>
        </p:nvSpPr>
        <p:spPr>
          <a:xfrm>
            <a:off x="7159269" y="1871530"/>
            <a:ext cx="4303257" cy="2098963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noFill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40518DE-901E-4460-8167-FF606DF1D18B}"/>
              </a:ext>
            </a:extLst>
          </p:cNvPr>
          <p:cNvSpPr txBox="1"/>
          <p:nvPr/>
        </p:nvSpPr>
        <p:spPr>
          <a:xfrm>
            <a:off x="1061847" y="2449029"/>
            <a:ext cx="236912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menentukan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tindakan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masa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tepat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melalui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urutan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pilihan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memperhitungkan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sumber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daya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tersedia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AE3841B-47D0-4A8B-A594-B96951E37D0C}"/>
              </a:ext>
            </a:extLst>
          </p:cNvPr>
          <p:cNvSpPr txBox="1"/>
          <p:nvPr/>
        </p:nvSpPr>
        <p:spPr>
          <a:xfrm>
            <a:off x="3976186" y="2092156"/>
            <a:ext cx="254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 Nasional</a:t>
            </a:r>
            <a:endParaRPr lang="en-ID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F41A509A-5C57-4EFA-8D38-D3A224896512}"/>
              </a:ext>
            </a:extLst>
          </p:cNvPr>
          <p:cNvSpPr txBox="1"/>
          <p:nvPr/>
        </p:nvSpPr>
        <p:spPr>
          <a:xfrm>
            <a:off x="4146271" y="2513303"/>
            <a:ext cx="2209066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upaya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dilaksanakan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oleh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komponen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bangsa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rangka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mencapai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tujuan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bernegara</a:t>
            </a:r>
            <a:r>
              <a:rPr lang="en-ID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DACC156-310B-46D4-AFCA-CD709AD59FE8}"/>
              </a:ext>
            </a:extLst>
          </p:cNvPr>
          <p:cNvSpPr txBox="1"/>
          <p:nvPr/>
        </p:nvSpPr>
        <p:spPr>
          <a:xfrm>
            <a:off x="7815754" y="1917385"/>
            <a:ext cx="3087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</a:t>
            </a:r>
            <a:endParaRPr lang="en-ID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5E5AA65-480A-41AE-9E2C-730D086F3A53}"/>
              </a:ext>
            </a:extLst>
          </p:cNvPr>
          <p:cNvSpPr txBox="1"/>
          <p:nvPr/>
        </p:nvSpPr>
        <p:spPr>
          <a:xfrm>
            <a:off x="7487292" y="2501262"/>
            <a:ext cx="3647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satu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kesatuan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tata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menghasilkan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rencana-rencana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jangka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panjang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jangka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menengah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dilaksanakan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oleh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unsur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penyelenggara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negara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masyarakat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tingkat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pusat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daerah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”</a:t>
            </a:r>
            <a:endParaRPr lang="en-ID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185F67EF-1729-45B8-87B5-469F11336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215" y="4901288"/>
            <a:ext cx="4229690" cy="657317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F364A0C1-949E-47F4-BD67-8A9BF835FA55}"/>
              </a:ext>
            </a:extLst>
          </p:cNvPr>
          <p:cNvSpPr txBox="1"/>
          <p:nvPr/>
        </p:nvSpPr>
        <p:spPr>
          <a:xfrm>
            <a:off x="6603906" y="4533248"/>
            <a:ext cx="4168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Pendekatan</a:t>
            </a:r>
            <a:r>
              <a:rPr lang="en-US" sz="1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</a:t>
            </a:r>
            <a:endParaRPr lang="en-ID" sz="1400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7A4CA8F-1901-4328-9A1B-1B14B113FB14}"/>
              </a:ext>
            </a:extLst>
          </p:cNvPr>
          <p:cNvSpPr txBox="1"/>
          <p:nvPr/>
        </p:nvSpPr>
        <p:spPr>
          <a:xfrm>
            <a:off x="6603906" y="5571120"/>
            <a:ext cx="8416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Tematik</a:t>
            </a:r>
            <a:endParaRPr lang="en-ID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330E928C-D73A-477E-823A-3192DF2B2E57}"/>
              </a:ext>
            </a:extLst>
          </p:cNvPr>
          <p:cNvSpPr txBox="1"/>
          <p:nvPr/>
        </p:nvSpPr>
        <p:spPr>
          <a:xfrm>
            <a:off x="7707051" y="5571120"/>
            <a:ext cx="6917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Holistik</a:t>
            </a:r>
            <a:endParaRPr lang="en-ID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B5B6089-68AA-47E0-A3BB-E3B09C856503}"/>
              </a:ext>
            </a:extLst>
          </p:cNvPr>
          <p:cNvSpPr txBox="1"/>
          <p:nvPr/>
        </p:nvSpPr>
        <p:spPr>
          <a:xfrm>
            <a:off x="8717524" y="5571120"/>
            <a:ext cx="9583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Integratif</a:t>
            </a:r>
            <a:endParaRPr lang="en-ID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A9C746B-4498-46E8-8EA4-1D85A84EC7C4}"/>
              </a:ext>
            </a:extLst>
          </p:cNvPr>
          <p:cNvSpPr txBox="1"/>
          <p:nvPr/>
        </p:nvSpPr>
        <p:spPr>
          <a:xfrm>
            <a:off x="9883599" y="5571120"/>
            <a:ext cx="6917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Spasial</a:t>
            </a:r>
            <a:endParaRPr lang="en-ID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DF725864-57BA-4711-97D0-721E9ADC201B}"/>
              </a:ext>
            </a:extLst>
          </p:cNvPr>
          <p:cNvGrpSpPr/>
          <p:nvPr/>
        </p:nvGrpSpPr>
        <p:grpSpPr>
          <a:xfrm>
            <a:off x="1780989" y="4270875"/>
            <a:ext cx="4124715" cy="1819351"/>
            <a:chOff x="1056214" y="4204849"/>
            <a:chExt cx="3984875" cy="1719435"/>
          </a:xfrm>
        </p:grpSpPr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FC41ABC7-8C8C-44FD-BAA0-E5B205EAD209}"/>
                </a:ext>
              </a:extLst>
            </p:cNvPr>
            <p:cNvSpPr/>
            <p:nvPr/>
          </p:nvSpPr>
          <p:spPr>
            <a:xfrm>
              <a:off x="1056214" y="4204849"/>
              <a:ext cx="3728932" cy="1719435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D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00019A0F-781B-4696-B751-A1856938E504}"/>
                </a:ext>
              </a:extLst>
            </p:cNvPr>
            <p:cNvSpPr txBox="1"/>
            <p:nvPr/>
          </p:nvSpPr>
          <p:spPr>
            <a:xfrm>
              <a:off x="1056214" y="4271060"/>
              <a:ext cx="3728933" cy="290874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 </a:t>
              </a:r>
              <a:r>
                <a:rPr lang="en-US" sz="1400" b="1" dirty="0" err="1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Dokumen</a:t>
              </a:r>
              <a:r>
                <a:rPr lang="en-US" sz="14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400" b="1" dirty="0" err="1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Perencanaan</a:t>
              </a:r>
              <a:r>
                <a:rPr lang="en-US" sz="14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Pembangunan Nasional</a:t>
              </a:r>
              <a:endParaRPr lang="en-ID" sz="1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1BAFD876-7FF7-4667-954F-A7899BE4A4F3}"/>
                </a:ext>
              </a:extLst>
            </p:cNvPr>
            <p:cNvSpPr txBox="1"/>
            <p:nvPr/>
          </p:nvSpPr>
          <p:spPr>
            <a:xfrm>
              <a:off x="1312153" y="4722001"/>
              <a:ext cx="3728936" cy="959884"/>
            </a:xfrm>
            <a:prstGeom prst="rect">
              <a:avLst/>
            </a:prstGeom>
            <a:noFill/>
          </p:spPr>
          <p:txBody>
            <a:bodyPr wrap="square" numCol="2" rtlCol="0">
              <a:spAutoFit/>
            </a:bodyPr>
            <a:lstStyle/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RPJPN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RPJPD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RPJMN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RPJMD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Renstra</a:t>
              </a: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K/L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Renstra</a:t>
              </a: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PD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RKP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RKPD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Renja</a:t>
              </a: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K/L</a:t>
              </a:r>
            </a:p>
            <a:p>
              <a:pPr marL="176213" indent="-176213">
                <a:buFont typeface="Arial" panose="020B0604020202020204" pitchFamily="34" charset="0"/>
                <a:buChar char="•"/>
              </a:pPr>
              <a:r>
                <a:rPr lang="en-US" sz="12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Renja</a:t>
              </a:r>
              <a:r>
                <a:rPr lang="en-US" sz="12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PD</a:t>
              </a:r>
              <a:endParaRPr lang="en-ID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4548F36F-A1EC-443E-8D44-DA80042CE2AC}"/>
              </a:ext>
            </a:extLst>
          </p:cNvPr>
          <p:cNvSpPr txBox="1"/>
          <p:nvPr/>
        </p:nvSpPr>
        <p:spPr>
          <a:xfrm>
            <a:off x="1403566" y="1232201"/>
            <a:ext cx="104006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Undang-undang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25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2004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 (SPPN)</a:t>
            </a:r>
            <a:endParaRPr lang="en-ID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1" name="Google Shape;412;p46">
            <a:extLst>
              <a:ext uri="{FF2B5EF4-FFF2-40B4-BE49-F238E27FC236}">
                <a16:creationId xmlns:a16="http://schemas.microsoft.com/office/drawing/2014/main" id="{E754FBC9-F5A1-46A7-973D-5AEC11108B8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6172" t="5378" r="72934" b="57248"/>
          <a:stretch/>
        </p:blipFill>
        <p:spPr>
          <a:xfrm>
            <a:off x="1439820" y="1265013"/>
            <a:ext cx="394400" cy="303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6BF41D-78FF-4D5B-A94F-50E795B296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709" y="4036878"/>
            <a:ext cx="438744" cy="43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Rectangle: Rounded Corners 218">
            <a:extLst>
              <a:ext uri="{FF2B5EF4-FFF2-40B4-BE49-F238E27FC236}">
                <a16:creationId xmlns:a16="http://schemas.microsoft.com/office/drawing/2014/main" id="{60592925-873F-4314-B96E-1A77393E0A55}"/>
              </a:ext>
            </a:extLst>
          </p:cNvPr>
          <p:cNvSpPr/>
          <p:nvPr/>
        </p:nvSpPr>
        <p:spPr>
          <a:xfrm>
            <a:off x="85048" y="835977"/>
            <a:ext cx="7732922" cy="4595450"/>
          </a:xfrm>
          <a:prstGeom prst="roundRect">
            <a:avLst>
              <a:gd name="adj" fmla="val 9409"/>
            </a:avLst>
          </a:prstGeom>
          <a:pattFill prst="pct25">
            <a:fgClr>
              <a:schemeClr val="tx2">
                <a:lumMod val="50000"/>
                <a:lumOff val="50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0" name="Rectangle: Rounded Corners 359">
            <a:extLst>
              <a:ext uri="{FF2B5EF4-FFF2-40B4-BE49-F238E27FC236}">
                <a16:creationId xmlns:a16="http://schemas.microsoft.com/office/drawing/2014/main" id="{72078595-757E-40A2-95EC-409B47316D5F}"/>
              </a:ext>
            </a:extLst>
          </p:cNvPr>
          <p:cNvSpPr/>
          <p:nvPr/>
        </p:nvSpPr>
        <p:spPr>
          <a:xfrm>
            <a:off x="7702728" y="830971"/>
            <a:ext cx="4443380" cy="4595449"/>
          </a:xfrm>
          <a:prstGeom prst="roundRect">
            <a:avLst>
              <a:gd name="adj" fmla="val 9409"/>
            </a:avLst>
          </a:prstGeom>
          <a:pattFill prst="pct25">
            <a:fgClr>
              <a:schemeClr val="accent2">
                <a:lumMod val="75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428214" y="53318"/>
            <a:ext cx="7694596" cy="121815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KETERKAITAN ANTAR DOKUMEN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PERENCANAAN DAN </a:t>
            </a:r>
            <a:r>
              <a:rPr lang="en-US" sz="1800" b="1" dirty="0">
                <a:solidFill>
                  <a:prstClr val="white"/>
                </a:solidFill>
                <a:latin typeface="Segoe UI"/>
                <a:ea typeface="Quattrocento Sans"/>
                <a:cs typeface="Segoe UI"/>
                <a:sym typeface="Quattrocento Sans"/>
              </a:rPr>
              <a:t>PENGANGGARAN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  <a:sym typeface="Quattrocento Sans"/>
              </a:rPr>
              <a:t>PEMBANGUNAN NASIONAL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001C7DF-499E-42D1-BC68-3C09C28E033A}"/>
              </a:ext>
            </a:extLst>
          </p:cNvPr>
          <p:cNvSpPr/>
          <p:nvPr/>
        </p:nvSpPr>
        <p:spPr>
          <a:xfrm>
            <a:off x="3998089" y="969746"/>
            <a:ext cx="1466876" cy="348038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D364B378-0842-4DA1-BA0F-BE89F38A46AF}"/>
              </a:ext>
            </a:extLst>
          </p:cNvPr>
          <p:cNvCxnSpPr>
            <a:cxnSpLocks/>
          </p:cNvCxnSpPr>
          <p:nvPr/>
        </p:nvCxnSpPr>
        <p:spPr>
          <a:xfrm flipH="1" flipV="1">
            <a:off x="3721685" y="2014493"/>
            <a:ext cx="2" cy="23815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62" name="Freeform 11">
            <a:extLst>
              <a:ext uri="{FF2B5EF4-FFF2-40B4-BE49-F238E27FC236}">
                <a16:creationId xmlns:a16="http://schemas.microsoft.com/office/drawing/2014/main" id="{F3065A48-EF38-4088-B079-3E4C87665BF2}"/>
              </a:ext>
            </a:extLst>
          </p:cNvPr>
          <p:cNvSpPr>
            <a:spLocks/>
          </p:cNvSpPr>
          <p:nvPr/>
        </p:nvSpPr>
        <p:spPr bwMode="auto">
          <a:xfrm>
            <a:off x="2821309" y="2316094"/>
            <a:ext cx="1800753" cy="767437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3" name="Freeform 12">
            <a:extLst>
              <a:ext uri="{FF2B5EF4-FFF2-40B4-BE49-F238E27FC236}">
                <a16:creationId xmlns:a16="http://schemas.microsoft.com/office/drawing/2014/main" id="{7BEC6D2D-9AC4-47E8-A0B3-7A935CC3B05C}"/>
              </a:ext>
            </a:extLst>
          </p:cNvPr>
          <p:cNvSpPr>
            <a:spLocks/>
          </p:cNvSpPr>
          <p:nvPr/>
        </p:nvSpPr>
        <p:spPr bwMode="auto">
          <a:xfrm>
            <a:off x="2827882" y="2316094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B5670EC3-4DDF-4706-9981-61D223FD3B22}"/>
              </a:ext>
            </a:extLst>
          </p:cNvPr>
          <p:cNvSpPr/>
          <p:nvPr/>
        </p:nvSpPr>
        <p:spPr>
          <a:xfrm>
            <a:off x="2832817" y="2315477"/>
            <a:ext cx="17999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RPJMN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751C2A2-98DA-4750-8BD0-736CF355267F}"/>
              </a:ext>
            </a:extLst>
          </p:cNvPr>
          <p:cNvSpPr/>
          <p:nvPr/>
        </p:nvSpPr>
        <p:spPr>
          <a:xfrm>
            <a:off x="2855906" y="2634871"/>
            <a:ext cx="171975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Sasaran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Prioritas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Pembangunan Nasional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E53D1812-E70D-4C1B-8581-F30CF6AFCEF7}"/>
              </a:ext>
            </a:extLst>
          </p:cNvPr>
          <p:cNvCxnSpPr>
            <a:cxnSpLocks/>
          </p:cNvCxnSpPr>
          <p:nvPr/>
        </p:nvCxnSpPr>
        <p:spPr>
          <a:xfrm>
            <a:off x="3738174" y="3142650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B92BA13C-3758-4E2B-93A5-A5E3633D5DBA}"/>
              </a:ext>
            </a:extLst>
          </p:cNvPr>
          <p:cNvCxnSpPr>
            <a:cxnSpLocks/>
          </p:cNvCxnSpPr>
          <p:nvPr/>
        </p:nvCxnSpPr>
        <p:spPr>
          <a:xfrm>
            <a:off x="2151636" y="2735702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35" name="Rectangle 134">
            <a:extLst>
              <a:ext uri="{FF2B5EF4-FFF2-40B4-BE49-F238E27FC236}">
                <a16:creationId xmlns:a16="http://schemas.microsoft.com/office/drawing/2014/main" id="{E013EFD3-F252-4B10-A998-9099BDA47EE1}"/>
              </a:ext>
            </a:extLst>
          </p:cNvPr>
          <p:cNvSpPr/>
          <p:nvPr/>
        </p:nvSpPr>
        <p:spPr>
          <a:xfrm>
            <a:off x="2008184" y="2378959"/>
            <a:ext cx="83226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658F9D91-005C-4157-8837-4561C0270BC1}"/>
              </a:ext>
            </a:extLst>
          </p:cNvPr>
          <p:cNvSpPr/>
          <p:nvPr/>
        </p:nvSpPr>
        <p:spPr>
          <a:xfrm>
            <a:off x="2006346" y="3575347"/>
            <a:ext cx="8607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8" name="AutoShape 9">
            <a:extLst>
              <a:ext uri="{FF2B5EF4-FFF2-40B4-BE49-F238E27FC236}">
                <a16:creationId xmlns:a16="http://schemas.microsoft.com/office/drawing/2014/main" id="{B63BD33E-9F26-4898-BAA0-4DF1BE27969A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99285" y="2320601"/>
            <a:ext cx="1980680" cy="765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9" name="Freeform 11">
            <a:extLst>
              <a:ext uri="{FF2B5EF4-FFF2-40B4-BE49-F238E27FC236}">
                <a16:creationId xmlns:a16="http://schemas.microsoft.com/office/drawing/2014/main" id="{2FBD11B0-2F69-4ED6-9927-247C9896CEFA}"/>
              </a:ext>
            </a:extLst>
          </p:cNvPr>
          <p:cNvSpPr>
            <a:spLocks/>
          </p:cNvSpPr>
          <p:nvPr/>
        </p:nvSpPr>
        <p:spPr bwMode="auto">
          <a:xfrm>
            <a:off x="93237" y="2319474"/>
            <a:ext cx="1970096" cy="767436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0" name="Freeform 12">
            <a:extLst>
              <a:ext uri="{FF2B5EF4-FFF2-40B4-BE49-F238E27FC236}">
                <a16:creationId xmlns:a16="http://schemas.microsoft.com/office/drawing/2014/main" id="{0D03751B-97BF-421E-BB73-49024460B7B1}"/>
              </a:ext>
            </a:extLst>
          </p:cNvPr>
          <p:cNvSpPr>
            <a:spLocks/>
          </p:cNvSpPr>
          <p:nvPr/>
        </p:nvSpPr>
        <p:spPr bwMode="auto">
          <a:xfrm>
            <a:off x="93237" y="2319474"/>
            <a:ext cx="1980680" cy="357235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1" name="Freeform 13">
            <a:extLst>
              <a:ext uri="{FF2B5EF4-FFF2-40B4-BE49-F238E27FC236}">
                <a16:creationId xmlns:a16="http://schemas.microsoft.com/office/drawing/2014/main" id="{F11C6E3F-0369-4B73-99BE-8D9F696552CB}"/>
              </a:ext>
            </a:extLst>
          </p:cNvPr>
          <p:cNvSpPr>
            <a:spLocks noEditPoints="1"/>
          </p:cNvSpPr>
          <p:nvPr/>
        </p:nvSpPr>
        <p:spPr bwMode="auto">
          <a:xfrm>
            <a:off x="1771523" y="2358916"/>
            <a:ext cx="217724" cy="222004"/>
          </a:xfrm>
          <a:custGeom>
            <a:avLst/>
            <a:gdLst>
              <a:gd name="T0" fmla="*/ 72 w 88"/>
              <a:gd name="T1" fmla="*/ 120 h 120"/>
              <a:gd name="T2" fmla="*/ 18 w 88"/>
              <a:gd name="T3" fmla="*/ 120 h 120"/>
              <a:gd name="T4" fmla="*/ 16 w 88"/>
              <a:gd name="T5" fmla="*/ 120 h 120"/>
              <a:gd name="T6" fmla="*/ 0 w 88"/>
              <a:gd name="T7" fmla="*/ 104 h 120"/>
              <a:gd name="T8" fmla="*/ 0 w 88"/>
              <a:gd name="T9" fmla="*/ 4 h 120"/>
              <a:gd name="T10" fmla="*/ 4 w 88"/>
              <a:gd name="T11" fmla="*/ 0 h 120"/>
              <a:gd name="T12" fmla="*/ 72 w 88"/>
              <a:gd name="T13" fmla="*/ 0 h 120"/>
              <a:gd name="T14" fmla="*/ 84 w 88"/>
              <a:gd name="T15" fmla="*/ 12 h 120"/>
              <a:gd name="T16" fmla="*/ 84 w 88"/>
              <a:gd name="T17" fmla="*/ 96 h 120"/>
              <a:gd name="T18" fmla="*/ 87 w 88"/>
              <a:gd name="T19" fmla="*/ 100 h 120"/>
              <a:gd name="T20" fmla="*/ 88 w 88"/>
              <a:gd name="T21" fmla="*/ 105 h 120"/>
              <a:gd name="T22" fmla="*/ 72 w 88"/>
              <a:gd name="T23" fmla="*/ 120 h 120"/>
              <a:gd name="T24" fmla="*/ 8 w 88"/>
              <a:gd name="T25" fmla="*/ 8 h 120"/>
              <a:gd name="T26" fmla="*/ 8 w 88"/>
              <a:gd name="T27" fmla="*/ 104 h 120"/>
              <a:gd name="T28" fmla="*/ 16 w 88"/>
              <a:gd name="T29" fmla="*/ 112 h 120"/>
              <a:gd name="T30" fmla="*/ 24 w 88"/>
              <a:gd name="T31" fmla="*/ 104 h 120"/>
              <a:gd name="T32" fmla="*/ 24 w 88"/>
              <a:gd name="T33" fmla="*/ 103 h 120"/>
              <a:gd name="T34" fmla="*/ 19 w 88"/>
              <a:gd name="T35" fmla="*/ 92 h 120"/>
              <a:gd name="T36" fmla="*/ 17 w 88"/>
              <a:gd name="T37" fmla="*/ 87 h 120"/>
              <a:gd name="T38" fmla="*/ 22 w 88"/>
              <a:gd name="T39" fmla="*/ 85 h 120"/>
              <a:gd name="T40" fmla="*/ 76 w 88"/>
              <a:gd name="T41" fmla="*/ 92 h 120"/>
              <a:gd name="T42" fmla="*/ 76 w 88"/>
              <a:gd name="T43" fmla="*/ 92 h 120"/>
              <a:gd name="T44" fmla="*/ 76 w 88"/>
              <a:gd name="T45" fmla="*/ 12 h 120"/>
              <a:gd name="T46" fmla="*/ 72 w 88"/>
              <a:gd name="T47" fmla="*/ 8 h 120"/>
              <a:gd name="T48" fmla="*/ 8 w 88"/>
              <a:gd name="T49" fmla="*/ 8 h 120"/>
              <a:gd name="T50" fmla="*/ 64 w 88"/>
              <a:gd name="T51" fmla="*/ 24 h 120"/>
              <a:gd name="T52" fmla="*/ 60 w 88"/>
              <a:gd name="T53" fmla="*/ 20 h 120"/>
              <a:gd name="T54" fmla="*/ 24 w 88"/>
              <a:gd name="T55" fmla="*/ 20 h 120"/>
              <a:gd name="T56" fmla="*/ 20 w 88"/>
              <a:gd name="T57" fmla="*/ 24 h 120"/>
              <a:gd name="T58" fmla="*/ 24 w 88"/>
              <a:gd name="T59" fmla="*/ 28 h 120"/>
              <a:gd name="T60" fmla="*/ 60 w 88"/>
              <a:gd name="T61" fmla="*/ 28 h 120"/>
              <a:gd name="T62" fmla="*/ 64 w 88"/>
              <a:gd name="T63" fmla="*/ 24 h 120"/>
              <a:gd name="T64" fmla="*/ 64 w 88"/>
              <a:gd name="T65" fmla="*/ 48 h 120"/>
              <a:gd name="T66" fmla="*/ 60 w 88"/>
              <a:gd name="T67" fmla="*/ 44 h 120"/>
              <a:gd name="T68" fmla="*/ 24 w 88"/>
              <a:gd name="T69" fmla="*/ 44 h 120"/>
              <a:gd name="T70" fmla="*/ 20 w 88"/>
              <a:gd name="T71" fmla="*/ 48 h 120"/>
              <a:gd name="T72" fmla="*/ 24 w 88"/>
              <a:gd name="T73" fmla="*/ 52 h 120"/>
              <a:gd name="T74" fmla="*/ 60 w 88"/>
              <a:gd name="T75" fmla="*/ 52 h 120"/>
              <a:gd name="T76" fmla="*/ 64 w 88"/>
              <a:gd name="T77" fmla="*/ 48 h 120"/>
              <a:gd name="T78" fmla="*/ 64 w 88"/>
              <a:gd name="T79" fmla="*/ 72 h 120"/>
              <a:gd name="T80" fmla="*/ 60 w 88"/>
              <a:gd name="T81" fmla="*/ 68 h 120"/>
              <a:gd name="T82" fmla="*/ 24 w 88"/>
              <a:gd name="T83" fmla="*/ 68 h 120"/>
              <a:gd name="T84" fmla="*/ 20 w 88"/>
              <a:gd name="T85" fmla="*/ 72 h 120"/>
              <a:gd name="T86" fmla="*/ 24 w 88"/>
              <a:gd name="T87" fmla="*/ 76 h 120"/>
              <a:gd name="T88" fmla="*/ 60 w 88"/>
              <a:gd name="T89" fmla="*/ 76 h 120"/>
              <a:gd name="T90" fmla="*/ 64 w 88"/>
              <a:gd name="T91" fmla="*/ 7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8" h="120">
                <a:moveTo>
                  <a:pt x="72" y="120"/>
                </a:moveTo>
                <a:cubicBezTo>
                  <a:pt x="18" y="120"/>
                  <a:pt x="18" y="120"/>
                  <a:pt x="18" y="120"/>
                </a:cubicBezTo>
                <a:cubicBezTo>
                  <a:pt x="17" y="120"/>
                  <a:pt x="17" y="120"/>
                  <a:pt x="16" y="120"/>
                </a:cubicBezTo>
                <a:cubicBezTo>
                  <a:pt x="7" y="120"/>
                  <a:pt x="0" y="113"/>
                  <a:pt x="0" y="10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9" y="0"/>
                  <a:pt x="84" y="5"/>
                  <a:pt x="84" y="12"/>
                </a:cubicBezTo>
                <a:cubicBezTo>
                  <a:pt x="84" y="96"/>
                  <a:pt x="84" y="96"/>
                  <a:pt x="84" y="96"/>
                </a:cubicBezTo>
                <a:cubicBezTo>
                  <a:pt x="85" y="97"/>
                  <a:pt x="86" y="99"/>
                  <a:pt x="87" y="100"/>
                </a:cubicBezTo>
                <a:cubicBezTo>
                  <a:pt x="88" y="102"/>
                  <a:pt x="88" y="104"/>
                  <a:pt x="88" y="105"/>
                </a:cubicBezTo>
                <a:cubicBezTo>
                  <a:pt x="88" y="115"/>
                  <a:pt x="82" y="120"/>
                  <a:pt x="72" y="120"/>
                </a:cubicBezTo>
                <a:close/>
                <a:moveTo>
                  <a:pt x="8" y="8"/>
                </a:moveTo>
                <a:cubicBezTo>
                  <a:pt x="8" y="104"/>
                  <a:pt x="8" y="104"/>
                  <a:pt x="8" y="104"/>
                </a:cubicBezTo>
                <a:cubicBezTo>
                  <a:pt x="8" y="108"/>
                  <a:pt x="12" y="112"/>
                  <a:pt x="16" y="112"/>
                </a:cubicBezTo>
                <a:cubicBezTo>
                  <a:pt x="21" y="112"/>
                  <a:pt x="24" y="108"/>
                  <a:pt x="24" y="104"/>
                </a:cubicBezTo>
                <a:cubicBezTo>
                  <a:pt x="24" y="104"/>
                  <a:pt x="24" y="104"/>
                  <a:pt x="24" y="103"/>
                </a:cubicBezTo>
                <a:cubicBezTo>
                  <a:pt x="24" y="103"/>
                  <a:pt x="25" y="97"/>
                  <a:pt x="19" y="92"/>
                </a:cubicBezTo>
                <a:cubicBezTo>
                  <a:pt x="17" y="91"/>
                  <a:pt x="17" y="89"/>
                  <a:pt x="17" y="87"/>
                </a:cubicBezTo>
                <a:cubicBezTo>
                  <a:pt x="18" y="86"/>
                  <a:pt x="20" y="85"/>
                  <a:pt x="22" y="85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0"/>
                  <a:pt x="74" y="8"/>
                  <a:pt x="72" y="8"/>
                </a:cubicBezTo>
                <a:lnTo>
                  <a:pt x="8" y="8"/>
                </a:lnTo>
                <a:close/>
                <a:moveTo>
                  <a:pt x="64" y="24"/>
                </a:moveTo>
                <a:cubicBezTo>
                  <a:pt x="64" y="22"/>
                  <a:pt x="62" y="20"/>
                  <a:pt x="60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2" y="20"/>
                  <a:pt x="20" y="22"/>
                  <a:pt x="20" y="24"/>
                </a:cubicBezTo>
                <a:cubicBezTo>
                  <a:pt x="20" y="26"/>
                  <a:pt x="22" y="28"/>
                  <a:pt x="24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2" y="28"/>
                  <a:pt x="64" y="26"/>
                  <a:pt x="64" y="24"/>
                </a:cubicBezTo>
                <a:close/>
                <a:moveTo>
                  <a:pt x="64" y="48"/>
                </a:moveTo>
                <a:cubicBezTo>
                  <a:pt x="64" y="46"/>
                  <a:pt x="62" y="44"/>
                  <a:pt x="60" y="44"/>
                </a:cubicBezTo>
                <a:cubicBezTo>
                  <a:pt x="24" y="44"/>
                  <a:pt x="24" y="44"/>
                  <a:pt x="24" y="44"/>
                </a:cubicBezTo>
                <a:cubicBezTo>
                  <a:pt x="22" y="44"/>
                  <a:pt x="20" y="46"/>
                  <a:pt x="20" y="48"/>
                </a:cubicBezTo>
                <a:cubicBezTo>
                  <a:pt x="20" y="50"/>
                  <a:pt x="22" y="52"/>
                  <a:pt x="2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2" y="52"/>
                  <a:pt x="64" y="50"/>
                  <a:pt x="64" y="48"/>
                </a:cubicBezTo>
                <a:close/>
                <a:moveTo>
                  <a:pt x="64" y="72"/>
                </a:moveTo>
                <a:cubicBezTo>
                  <a:pt x="64" y="70"/>
                  <a:pt x="62" y="68"/>
                  <a:pt x="60" y="68"/>
                </a:cubicBezTo>
                <a:cubicBezTo>
                  <a:pt x="24" y="68"/>
                  <a:pt x="24" y="68"/>
                  <a:pt x="24" y="68"/>
                </a:cubicBezTo>
                <a:cubicBezTo>
                  <a:pt x="22" y="68"/>
                  <a:pt x="20" y="70"/>
                  <a:pt x="20" y="72"/>
                </a:cubicBezTo>
                <a:cubicBezTo>
                  <a:pt x="20" y="74"/>
                  <a:pt x="22" y="76"/>
                  <a:pt x="24" y="76"/>
                </a:cubicBezTo>
                <a:cubicBezTo>
                  <a:pt x="60" y="76"/>
                  <a:pt x="60" y="76"/>
                  <a:pt x="60" y="76"/>
                </a:cubicBezTo>
                <a:cubicBezTo>
                  <a:pt x="62" y="76"/>
                  <a:pt x="64" y="74"/>
                  <a:pt x="6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279064AD-9F6D-4F12-BBC4-84921E72421C}"/>
              </a:ext>
            </a:extLst>
          </p:cNvPr>
          <p:cNvSpPr/>
          <p:nvPr/>
        </p:nvSpPr>
        <p:spPr>
          <a:xfrm>
            <a:off x="269463" y="2291197"/>
            <a:ext cx="15292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RPJPN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0C0F93E8-4EDB-489E-959B-B743660C6457}"/>
              </a:ext>
            </a:extLst>
          </p:cNvPr>
          <p:cNvSpPr/>
          <p:nvPr/>
        </p:nvSpPr>
        <p:spPr>
          <a:xfrm>
            <a:off x="102795" y="2619430"/>
            <a:ext cx="197999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Arah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(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Tujua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n)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Pembangunan dan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Indikator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5652C20-7327-4916-AA5D-928FFF073D7D}"/>
              </a:ext>
            </a:extLst>
          </p:cNvPr>
          <p:cNvGrpSpPr/>
          <p:nvPr/>
        </p:nvGrpSpPr>
        <p:grpSpPr>
          <a:xfrm>
            <a:off x="102795" y="3511451"/>
            <a:ext cx="1980680" cy="791742"/>
            <a:chOff x="97281" y="3873970"/>
            <a:chExt cx="1980680" cy="791742"/>
          </a:xfrm>
        </p:grpSpPr>
        <p:sp>
          <p:nvSpPr>
            <p:cNvPr id="214" name="Freeform 11">
              <a:extLst>
                <a:ext uri="{FF2B5EF4-FFF2-40B4-BE49-F238E27FC236}">
                  <a16:creationId xmlns:a16="http://schemas.microsoft.com/office/drawing/2014/main" id="{0C776D5E-1586-4C98-B6E1-96425953D1C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81" y="3898276"/>
              <a:ext cx="1970096" cy="767436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5" name="Freeform 12">
              <a:extLst>
                <a:ext uri="{FF2B5EF4-FFF2-40B4-BE49-F238E27FC236}">
                  <a16:creationId xmlns:a16="http://schemas.microsoft.com/office/drawing/2014/main" id="{51AF90F7-CD56-4295-B566-49F073701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81" y="3898276"/>
              <a:ext cx="1980680" cy="357235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6" name="Freeform 13">
              <a:extLst>
                <a:ext uri="{FF2B5EF4-FFF2-40B4-BE49-F238E27FC236}">
                  <a16:creationId xmlns:a16="http://schemas.microsoft.com/office/drawing/2014/main" id="{8C0773CB-0194-4456-8F40-F412624379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75567" y="3937718"/>
              <a:ext cx="217724" cy="222004"/>
            </a:xfrm>
            <a:custGeom>
              <a:avLst/>
              <a:gdLst>
                <a:gd name="T0" fmla="*/ 72 w 88"/>
                <a:gd name="T1" fmla="*/ 120 h 120"/>
                <a:gd name="T2" fmla="*/ 18 w 88"/>
                <a:gd name="T3" fmla="*/ 120 h 120"/>
                <a:gd name="T4" fmla="*/ 16 w 88"/>
                <a:gd name="T5" fmla="*/ 120 h 120"/>
                <a:gd name="T6" fmla="*/ 0 w 88"/>
                <a:gd name="T7" fmla="*/ 104 h 120"/>
                <a:gd name="T8" fmla="*/ 0 w 88"/>
                <a:gd name="T9" fmla="*/ 4 h 120"/>
                <a:gd name="T10" fmla="*/ 4 w 88"/>
                <a:gd name="T11" fmla="*/ 0 h 120"/>
                <a:gd name="T12" fmla="*/ 72 w 88"/>
                <a:gd name="T13" fmla="*/ 0 h 120"/>
                <a:gd name="T14" fmla="*/ 84 w 88"/>
                <a:gd name="T15" fmla="*/ 12 h 120"/>
                <a:gd name="T16" fmla="*/ 84 w 88"/>
                <a:gd name="T17" fmla="*/ 96 h 120"/>
                <a:gd name="T18" fmla="*/ 87 w 88"/>
                <a:gd name="T19" fmla="*/ 100 h 120"/>
                <a:gd name="T20" fmla="*/ 88 w 88"/>
                <a:gd name="T21" fmla="*/ 105 h 120"/>
                <a:gd name="T22" fmla="*/ 72 w 88"/>
                <a:gd name="T23" fmla="*/ 120 h 120"/>
                <a:gd name="T24" fmla="*/ 8 w 88"/>
                <a:gd name="T25" fmla="*/ 8 h 120"/>
                <a:gd name="T26" fmla="*/ 8 w 88"/>
                <a:gd name="T27" fmla="*/ 104 h 120"/>
                <a:gd name="T28" fmla="*/ 16 w 88"/>
                <a:gd name="T29" fmla="*/ 112 h 120"/>
                <a:gd name="T30" fmla="*/ 24 w 88"/>
                <a:gd name="T31" fmla="*/ 104 h 120"/>
                <a:gd name="T32" fmla="*/ 24 w 88"/>
                <a:gd name="T33" fmla="*/ 103 h 120"/>
                <a:gd name="T34" fmla="*/ 19 w 88"/>
                <a:gd name="T35" fmla="*/ 92 h 120"/>
                <a:gd name="T36" fmla="*/ 17 w 88"/>
                <a:gd name="T37" fmla="*/ 87 h 120"/>
                <a:gd name="T38" fmla="*/ 22 w 88"/>
                <a:gd name="T39" fmla="*/ 85 h 120"/>
                <a:gd name="T40" fmla="*/ 76 w 88"/>
                <a:gd name="T41" fmla="*/ 92 h 120"/>
                <a:gd name="T42" fmla="*/ 76 w 88"/>
                <a:gd name="T43" fmla="*/ 92 h 120"/>
                <a:gd name="T44" fmla="*/ 76 w 88"/>
                <a:gd name="T45" fmla="*/ 12 h 120"/>
                <a:gd name="T46" fmla="*/ 72 w 88"/>
                <a:gd name="T47" fmla="*/ 8 h 120"/>
                <a:gd name="T48" fmla="*/ 8 w 88"/>
                <a:gd name="T49" fmla="*/ 8 h 120"/>
                <a:gd name="T50" fmla="*/ 64 w 88"/>
                <a:gd name="T51" fmla="*/ 24 h 120"/>
                <a:gd name="T52" fmla="*/ 60 w 88"/>
                <a:gd name="T53" fmla="*/ 20 h 120"/>
                <a:gd name="T54" fmla="*/ 24 w 88"/>
                <a:gd name="T55" fmla="*/ 20 h 120"/>
                <a:gd name="T56" fmla="*/ 20 w 88"/>
                <a:gd name="T57" fmla="*/ 24 h 120"/>
                <a:gd name="T58" fmla="*/ 24 w 88"/>
                <a:gd name="T59" fmla="*/ 28 h 120"/>
                <a:gd name="T60" fmla="*/ 60 w 88"/>
                <a:gd name="T61" fmla="*/ 28 h 120"/>
                <a:gd name="T62" fmla="*/ 64 w 88"/>
                <a:gd name="T63" fmla="*/ 24 h 120"/>
                <a:gd name="T64" fmla="*/ 64 w 88"/>
                <a:gd name="T65" fmla="*/ 48 h 120"/>
                <a:gd name="T66" fmla="*/ 60 w 88"/>
                <a:gd name="T67" fmla="*/ 44 h 120"/>
                <a:gd name="T68" fmla="*/ 24 w 88"/>
                <a:gd name="T69" fmla="*/ 44 h 120"/>
                <a:gd name="T70" fmla="*/ 20 w 88"/>
                <a:gd name="T71" fmla="*/ 48 h 120"/>
                <a:gd name="T72" fmla="*/ 24 w 88"/>
                <a:gd name="T73" fmla="*/ 52 h 120"/>
                <a:gd name="T74" fmla="*/ 60 w 88"/>
                <a:gd name="T75" fmla="*/ 52 h 120"/>
                <a:gd name="T76" fmla="*/ 64 w 88"/>
                <a:gd name="T77" fmla="*/ 48 h 120"/>
                <a:gd name="T78" fmla="*/ 64 w 88"/>
                <a:gd name="T79" fmla="*/ 72 h 120"/>
                <a:gd name="T80" fmla="*/ 60 w 88"/>
                <a:gd name="T81" fmla="*/ 68 h 120"/>
                <a:gd name="T82" fmla="*/ 24 w 88"/>
                <a:gd name="T83" fmla="*/ 68 h 120"/>
                <a:gd name="T84" fmla="*/ 20 w 88"/>
                <a:gd name="T85" fmla="*/ 72 h 120"/>
                <a:gd name="T86" fmla="*/ 24 w 88"/>
                <a:gd name="T87" fmla="*/ 76 h 120"/>
                <a:gd name="T88" fmla="*/ 60 w 88"/>
                <a:gd name="T89" fmla="*/ 76 h 120"/>
                <a:gd name="T90" fmla="*/ 64 w 88"/>
                <a:gd name="T91" fmla="*/ 7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8" h="120">
                  <a:moveTo>
                    <a:pt x="72" y="120"/>
                  </a:moveTo>
                  <a:cubicBezTo>
                    <a:pt x="18" y="120"/>
                    <a:pt x="18" y="120"/>
                    <a:pt x="18" y="120"/>
                  </a:cubicBezTo>
                  <a:cubicBezTo>
                    <a:pt x="17" y="120"/>
                    <a:pt x="17" y="120"/>
                    <a:pt x="16" y="120"/>
                  </a:cubicBezTo>
                  <a:cubicBezTo>
                    <a:pt x="7" y="120"/>
                    <a:pt x="0" y="113"/>
                    <a:pt x="0" y="10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9" y="0"/>
                    <a:pt x="84" y="5"/>
                    <a:pt x="84" y="12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97"/>
                    <a:pt x="86" y="99"/>
                    <a:pt x="87" y="100"/>
                  </a:cubicBezTo>
                  <a:cubicBezTo>
                    <a:pt x="88" y="102"/>
                    <a:pt x="88" y="104"/>
                    <a:pt x="88" y="105"/>
                  </a:cubicBezTo>
                  <a:cubicBezTo>
                    <a:pt x="88" y="115"/>
                    <a:pt x="82" y="120"/>
                    <a:pt x="72" y="120"/>
                  </a:cubicBezTo>
                  <a:close/>
                  <a:moveTo>
                    <a:pt x="8" y="8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08"/>
                    <a:pt x="12" y="112"/>
                    <a:pt x="16" y="112"/>
                  </a:cubicBezTo>
                  <a:cubicBezTo>
                    <a:pt x="21" y="112"/>
                    <a:pt x="24" y="108"/>
                    <a:pt x="24" y="104"/>
                  </a:cubicBezTo>
                  <a:cubicBezTo>
                    <a:pt x="24" y="104"/>
                    <a:pt x="24" y="104"/>
                    <a:pt x="24" y="103"/>
                  </a:cubicBezTo>
                  <a:cubicBezTo>
                    <a:pt x="24" y="103"/>
                    <a:pt x="25" y="97"/>
                    <a:pt x="19" y="92"/>
                  </a:cubicBezTo>
                  <a:cubicBezTo>
                    <a:pt x="17" y="91"/>
                    <a:pt x="17" y="89"/>
                    <a:pt x="17" y="87"/>
                  </a:cubicBezTo>
                  <a:cubicBezTo>
                    <a:pt x="18" y="86"/>
                    <a:pt x="20" y="85"/>
                    <a:pt x="22" y="85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0"/>
                    <a:pt x="74" y="8"/>
                    <a:pt x="72" y="8"/>
                  </a:cubicBezTo>
                  <a:lnTo>
                    <a:pt x="8" y="8"/>
                  </a:lnTo>
                  <a:close/>
                  <a:moveTo>
                    <a:pt x="64" y="24"/>
                  </a:moveTo>
                  <a:cubicBezTo>
                    <a:pt x="64" y="22"/>
                    <a:pt x="62" y="20"/>
                    <a:pt x="60" y="20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2" y="20"/>
                    <a:pt x="20" y="22"/>
                    <a:pt x="20" y="24"/>
                  </a:cubicBezTo>
                  <a:cubicBezTo>
                    <a:pt x="20" y="26"/>
                    <a:pt x="22" y="28"/>
                    <a:pt x="24" y="28"/>
                  </a:cubicBezTo>
                  <a:cubicBezTo>
                    <a:pt x="60" y="28"/>
                    <a:pt x="60" y="28"/>
                    <a:pt x="60" y="28"/>
                  </a:cubicBezTo>
                  <a:cubicBezTo>
                    <a:pt x="62" y="28"/>
                    <a:pt x="64" y="26"/>
                    <a:pt x="64" y="24"/>
                  </a:cubicBezTo>
                  <a:close/>
                  <a:moveTo>
                    <a:pt x="64" y="48"/>
                  </a:moveTo>
                  <a:cubicBezTo>
                    <a:pt x="64" y="46"/>
                    <a:pt x="62" y="44"/>
                    <a:pt x="60" y="44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2" y="44"/>
                    <a:pt x="20" y="46"/>
                    <a:pt x="20" y="48"/>
                  </a:cubicBezTo>
                  <a:cubicBezTo>
                    <a:pt x="20" y="50"/>
                    <a:pt x="22" y="52"/>
                    <a:pt x="24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62" y="52"/>
                    <a:pt x="64" y="50"/>
                    <a:pt x="64" y="48"/>
                  </a:cubicBezTo>
                  <a:close/>
                  <a:moveTo>
                    <a:pt x="64" y="72"/>
                  </a:moveTo>
                  <a:cubicBezTo>
                    <a:pt x="64" y="70"/>
                    <a:pt x="62" y="68"/>
                    <a:pt x="60" y="68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68"/>
                    <a:pt x="20" y="70"/>
                    <a:pt x="20" y="72"/>
                  </a:cubicBezTo>
                  <a:cubicBezTo>
                    <a:pt x="20" y="74"/>
                    <a:pt x="22" y="76"/>
                    <a:pt x="2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2" y="76"/>
                    <a:pt x="64" y="74"/>
                    <a:pt x="64" y="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0E9A935E-74F8-47EC-B8B6-989AB1AB1ED7}"/>
                </a:ext>
              </a:extLst>
            </p:cNvPr>
            <p:cNvSpPr/>
            <p:nvPr/>
          </p:nvSpPr>
          <p:spPr>
            <a:xfrm>
              <a:off x="272317" y="3873970"/>
              <a:ext cx="152920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RPJPD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164C4A28-7813-4932-9A7F-4CAEC2A50F17}"/>
              </a:ext>
            </a:extLst>
          </p:cNvPr>
          <p:cNvCxnSpPr>
            <a:cxnSpLocks/>
          </p:cNvCxnSpPr>
          <p:nvPr/>
        </p:nvCxnSpPr>
        <p:spPr>
          <a:xfrm>
            <a:off x="4681995" y="2723579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C802C4F-0F32-4657-A8C2-8A09675D4896}"/>
              </a:ext>
            </a:extLst>
          </p:cNvPr>
          <p:cNvSpPr/>
          <p:nvPr/>
        </p:nvSpPr>
        <p:spPr>
          <a:xfrm>
            <a:off x="4614196" y="2374422"/>
            <a:ext cx="6429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163D88CD-DE05-4614-9FFD-DC4C7B15C937}"/>
              </a:ext>
            </a:extLst>
          </p:cNvPr>
          <p:cNvCxnSpPr>
            <a:cxnSpLocks/>
          </p:cNvCxnSpPr>
          <p:nvPr/>
        </p:nvCxnSpPr>
        <p:spPr>
          <a:xfrm>
            <a:off x="7143481" y="2661854"/>
            <a:ext cx="539999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3" name="Rectangle 202">
            <a:extLst>
              <a:ext uri="{FF2B5EF4-FFF2-40B4-BE49-F238E27FC236}">
                <a16:creationId xmlns:a16="http://schemas.microsoft.com/office/drawing/2014/main" id="{256A5BBB-190D-4FB6-8FE1-06EB0E966A44}"/>
              </a:ext>
            </a:extLst>
          </p:cNvPr>
          <p:cNvSpPr/>
          <p:nvPr/>
        </p:nvSpPr>
        <p:spPr>
          <a:xfrm>
            <a:off x="7036973" y="2390369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08" name="Straight Arrow Connector 207">
            <a:extLst>
              <a:ext uri="{FF2B5EF4-FFF2-40B4-BE49-F238E27FC236}">
                <a16:creationId xmlns:a16="http://schemas.microsoft.com/office/drawing/2014/main" id="{DC40337D-9539-40A8-A3E6-E66EB87CDDDF}"/>
              </a:ext>
            </a:extLst>
          </p:cNvPr>
          <p:cNvCxnSpPr>
            <a:cxnSpLocks/>
          </p:cNvCxnSpPr>
          <p:nvPr/>
        </p:nvCxnSpPr>
        <p:spPr>
          <a:xfrm>
            <a:off x="9653205" y="2652768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0E8E16CC-0593-4E15-84D5-529D9A47D36E}"/>
              </a:ext>
            </a:extLst>
          </p:cNvPr>
          <p:cNvCxnSpPr>
            <a:cxnSpLocks/>
          </p:cNvCxnSpPr>
          <p:nvPr/>
        </p:nvCxnSpPr>
        <p:spPr>
          <a:xfrm flipH="1" flipV="1">
            <a:off x="11148779" y="1754231"/>
            <a:ext cx="3916" cy="550503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F1CEB6A-2D88-4EDA-87FD-1196A34341FF}"/>
              </a:ext>
            </a:extLst>
          </p:cNvPr>
          <p:cNvGrpSpPr/>
          <p:nvPr/>
        </p:nvGrpSpPr>
        <p:grpSpPr>
          <a:xfrm>
            <a:off x="5280328" y="2297241"/>
            <a:ext cx="4806545" cy="784035"/>
            <a:chOff x="2135617" y="360152"/>
            <a:chExt cx="5046663" cy="1104472"/>
          </a:xfrm>
        </p:grpSpPr>
        <p:grpSp>
          <p:nvGrpSpPr>
            <p:cNvPr id="80" name="Group 10">
              <a:extLst>
                <a:ext uri="{FF2B5EF4-FFF2-40B4-BE49-F238E27FC236}">
                  <a16:creationId xmlns:a16="http://schemas.microsoft.com/office/drawing/2014/main" id="{707E0ADC-04AF-4F6C-B1A2-FEBB5D7CF32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87439"/>
              <a:chOff x="2760" y="384"/>
              <a:chExt cx="3179" cy="685"/>
            </a:xfrm>
          </p:grpSpPr>
          <p:sp>
            <p:nvSpPr>
              <p:cNvPr id="96" name="AutoShape 9">
                <a:extLst>
                  <a:ext uri="{FF2B5EF4-FFF2-40B4-BE49-F238E27FC236}">
                    <a16:creationId xmlns:a16="http://schemas.microsoft.com/office/drawing/2014/main" id="{6C2E3889-B20B-4FB6-B0E2-C6F5FBE38C5B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97" name="Freeform 11">
                <a:extLst>
                  <a:ext uri="{FF2B5EF4-FFF2-40B4-BE49-F238E27FC236}">
                    <a16:creationId xmlns:a16="http://schemas.microsoft.com/office/drawing/2014/main" id="{BF987606-9A55-4CFF-A951-57EEA2C52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681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7" name="Freeform 12">
                <a:extLst>
                  <a:ext uri="{FF2B5EF4-FFF2-40B4-BE49-F238E27FC236}">
                    <a16:creationId xmlns:a16="http://schemas.microsoft.com/office/drawing/2014/main" id="{615D096B-2D1A-4A3A-AD88-069A92AE9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E6EA24E9-F820-48B6-A1C3-B418988C9302}"/>
                </a:ext>
              </a:extLst>
            </p:cNvPr>
            <p:cNvSpPr/>
            <p:nvPr/>
          </p:nvSpPr>
          <p:spPr>
            <a:xfrm>
              <a:off x="2156854" y="360152"/>
              <a:ext cx="1889921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RKP</a:t>
              </a:r>
            </a:p>
          </p:txBody>
        </p:sp>
      </p:grp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CEC32B8-702E-45E2-8BFA-0E8123EF5A71}"/>
              </a:ext>
            </a:extLst>
          </p:cNvPr>
          <p:cNvCxnSpPr>
            <a:cxnSpLocks/>
          </p:cNvCxnSpPr>
          <p:nvPr/>
        </p:nvCxnSpPr>
        <p:spPr>
          <a:xfrm>
            <a:off x="6176437" y="3148644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1502E610-1E14-4517-85ED-043A4FFE5021}"/>
              </a:ext>
            </a:extLst>
          </p:cNvPr>
          <p:cNvSpPr/>
          <p:nvPr/>
        </p:nvSpPr>
        <p:spPr>
          <a:xfrm>
            <a:off x="5335428" y="3182246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BE0F4A54-0B58-4EF1-A1E3-73980373AD88}"/>
              </a:ext>
            </a:extLst>
          </p:cNvPr>
          <p:cNvCxnSpPr>
            <a:cxnSpLocks/>
          </p:cNvCxnSpPr>
          <p:nvPr/>
        </p:nvCxnSpPr>
        <p:spPr>
          <a:xfrm>
            <a:off x="1078285" y="3156833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68" name="TextBox 167">
            <a:extLst>
              <a:ext uri="{FF2B5EF4-FFF2-40B4-BE49-F238E27FC236}">
                <a16:creationId xmlns:a16="http://schemas.microsoft.com/office/drawing/2014/main" id="{095D213B-BB0D-4224-B904-F57026146609}"/>
              </a:ext>
            </a:extLst>
          </p:cNvPr>
          <p:cNvSpPr txBox="1"/>
          <p:nvPr/>
        </p:nvSpPr>
        <p:spPr>
          <a:xfrm>
            <a:off x="3723537" y="6006613"/>
            <a:ext cx="8193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Sumber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4F10E21E-8089-4894-9D2C-3973E9FA9709}"/>
              </a:ext>
            </a:extLst>
          </p:cNvPr>
          <p:cNvSpPr/>
          <p:nvPr/>
        </p:nvSpPr>
        <p:spPr>
          <a:xfrm>
            <a:off x="444654" y="3176461"/>
            <a:ext cx="18473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6D7B58A-D817-40DB-B074-53EBC79C4D79}"/>
              </a:ext>
            </a:extLst>
          </p:cNvPr>
          <p:cNvSpPr/>
          <p:nvPr/>
        </p:nvSpPr>
        <p:spPr>
          <a:xfrm>
            <a:off x="2855906" y="1973886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0AE41FD0-BB07-4455-9736-6776911E959D}"/>
              </a:ext>
            </a:extLst>
          </p:cNvPr>
          <p:cNvSpPr/>
          <p:nvPr/>
        </p:nvSpPr>
        <p:spPr>
          <a:xfrm>
            <a:off x="2899990" y="3177448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FA9623FA-8360-450E-9E11-9589F47A5F5A}"/>
              </a:ext>
            </a:extLst>
          </p:cNvPr>
          <p:cNvCxnSpPr>
            <a:cxnSpLocks/>
          </p:cNvCxnSpPr>
          <p:nvPr/>
        </p:nvCxnSpPr>
        <p:spPr>
          <a:xfrm flipH="1" flipV="1">
            <a:off x="6149455" y="2007402"/>
            <a:ext cx="2" cy="238151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A4EAF2A-A9D3-4D7B-99BC-5B7DEC300E86}"/>
              </a:ext>
            </a:extLst>
          </p:cNvPr>
          <p:cNvCxnSpPr>
            <a:cxnSpLocks/>
          </p:cNvCxnSpPr>
          <p:nvPr/>
        </p:nvCxnSpPr>
        <p:spPr>
          <a:xfrm flipH="1">
            <a:off x="8706077" y="1753066"/>
            <a:ext cx="1" cy="551668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29" name="Freeform 11">
            <a:extLst>
              <a:ext uri="{FF2B5EF4-FFF2-40B4-BE49-F238E27FC236}">
                <a16:creationId xmlns:a16="http://schemas.microsoft.com/office/drawing/2014/main" id="{61C1A125-0E74-4F7F-B0D8-31ED54426E63}"/>
              </a:ext>
            </a:extLst>
          </p:cNvPr>
          <p:cNvSpPr>
            <a:spLocks/>
          </p:cNvSpPr>
          <p:nvPr/>
        </p:nvSpPr>
        <p:spPr bwMode="auto">
          <a:xfrm>
            <a:off x="2821309" y="3510688"/>
            <a:ext cx="1800753" cy="767437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0" name="Freeform 12">
            <a:extLst>
              <a:ext uri="{FF2B5EF4-FFF2-40B4-BE49-F238E27FC236}">
                <a16:creationId xmlns:a16="http://schemas.microsoft.com/office/drawing/2014/main" id="{6B5F2A55-510A-41F7-9C54-7E3AD4E18516}"/>
              </a:ext>
            </a:extLst>
          </p:cNvPr>
          <p:cNvSpPr>
            <a:spLocks/>
          </p:cNvSpPr>
          <p:nvPr/>
        </p:nvSpPr>
        <p:spPr bwMode="auto">
          <a:xfrm>
            <a:off x="2827882" y="3510688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8F11485C-02F1-4E33-94B6-2E8E18EAD4D1}"/>
              </a:ext>
            </a:extLst>
          </p:cNvPr>
          <p:cNvSpPr/>
          <p:nvPr/>
        </p:nvSpPr>
        <p:spPr>
          <a:xfrm>
            <a:off x="3371981" y="3510071"/>
            <a:ext cx="7216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RPJMD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5A9E489A-0288-4FB6-91FF-53432EBB431B}"/>
              </a:ext>
            </a:extLst>
          </p:cNvPr>
          <p:cNvSpPr/>
          <p:nvPr/>
        </p:nvSpPr>
        <p:spPr>
          <a:xfrm>
            <a:off x="2855906" y="3829465"/>
            <a:ext cx="160147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Tujuan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dan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Sasaran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cxnSp>
        <p:nvCxnSpPr>
          <p:cNvPr id="233" name="Straight Arrow Connector 232">
            <a:extLst>
              <a:ext uri="{FF2B5EF4-FFF2-40B4-BE49-F238E27FC236}">
                <a16:creationId xmlns:a16="http://schemas.microsoft.com/office/drawing/2014/main" id="{6EEF7E51-1D49-4C18-BFB4-5C234C202E4F}"/>
              </a:ext>
            </a:extLst>
          </p:cNvPr>
          <p:cNvCxnSpPr>
            <a:cxnSpLocks/>
          </p:cNvCxnSpPr>
          <p:nvPr/>
        </p:nvCxnSpPr>
        <p:spPr>
          <a:xfrm>
            <a:off x="3738174" y="4337244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35" name="Straight Arrow Connector 234">
            <a:extLst>
              <a:ext uri="{FF2B5EF4-FFF2-40B4-BE49-F238E27FC236}">
                <a16:creationId xmlns:a16="http://schemas.microsoft.com/office/drawing/2014/main" id="{7BFD9BC4-3906-454A-B24D-3C51B6DC831E}"/>
              </a:ext>
            </a:extLst>
          </p:cNvPr>
          <p:cNvCxnSpPr>
            <a:cxnSpLocks/>
          </p:cNvCxnSpPr>
          <p:nvPr/>
        </p:nvCxnSpPr>
        <p:spPr>
          <a:xfrm>
            <a:off x="4681994" y="3918175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36" name="Rectangle 235">
            <a:extLst>
              <a:ext uri="{FF2B5EF4-FFF2-40B4-BE49-F238E27FC236}">
                <a16:creationId xmlns:a16="http://schemas.microsoft.com/office/drawing/2014/main" id="{61981A3D-90B3-4271-9BF1-DC0F0F9093F8}"/>
              </a:ext>
            </a:extLst>
          </p:cNvPr>
          <p:cNvSpPr/>
          <p:nvPr/>
        </p:nvSpPr>
        <p:spPr>
          <a:xfrm>
            <a:off x="4620682" y="3594233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EC44B09C-9222-469E-A7AB-D1F22689D465}"/>
              </a:ext>
            </a:extLst>
          </p:cNvPr>
          <p:cNvCxnSpPr>
            <a:cxnSpLocks/>
          </p:cNvCxnSpPr>
          <p:nvPr/>
        </p:nvCxnSpPr>
        <p:spPr>
          <a:xfrm>
            <a:off x="7143480" y="3856450"/>
            <a:ext cx="539999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39" name="Straight Arrow Connector 238">
            <a:extLst>
              <a:ext uri="{FF2B5EF4-FFF2-40B4-BE49-F238E27FC236}">
                <a16:creationId xmlns:a16="http://schemas.microsoft.com/office/drawing/2014/main" id="{3BF13DA8-56B0-4146-8219-F49D71768001}"/>
              </a:ext>
            </a:extLst>
          </p:cNvPr>
          <p:cNvCxnSpPr>
            <a:cxnSpLocks/>
          </p:cNvCxnSpPr>
          <p:nvPr/>
        </p:nvCxnSpPr>
        <p:spPr>
          <a:xfrm>
            <a:off x="9653204" y="3847364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241" name="Group 240">
            <a:extLst>
              <a:ext uri="{FF2B5EF4-FFF2-40B4-BE49-F238E27FC236}">
                <a16:creationId xmlns:a16="http://schemas.microsoft.com/office/drawing/2014/main" id="{CE17B107-B0A4-4673-92F1-1474EB2850CE}"/>
              </a:ext>
            </a:extLst>
          </p:cNvPr>
          <p:cNvGrpSpPr/>
          <p:nvPr/>
        </p:nvGrpSpPr>
        <p:grpSpPr>
          <a:xfrm>
            <a:off x="5280329" y="3491835"/>
            <a:ext cx="4806545" cy="784036"/>
            <a:chOff x="2135617" y="360152"/>
            <a:chExt cx="5046663" cy="1104472"/>
          </a:xfrm>
        </p:grpSpPr>
        <p:grpSp>
          <p:nvGrpSpPr>
            <p:cNvPr id="242" name="Group 10">
              <a:extLst>
                <a:ext uri="{FF2B5EF4-FFF2-40B4-BE49-F238E27FC236}">
                  <a16:creationId xmlns:a16="http://schemas.microsoft.com/office/drawing/2014/main" id="{7C155F73-97C5-45C8-A58E-D93CE468028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87439"/>
              <a:chOff x="2760" y="384"/>
              <a:chExt cx="3179" cy="685"/>
            </a:xfrm>
          </p:grpSpPr>
          <p:sp>
            <p:nvSpPr>
              <p:cNvPr id="245" name="AutoShape 9">
                <a:extLst>
                  <a:ext uri="{FF2B5EF4-FFF2-40B4-BE49-F238E27FC236}">
                    <a16:creationId xmlns:a16="http://schemas.microsoft.com/office/drawing/2014/main" id="{DA727FB9-537A-46AD-996D-F908D1A184F5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6" name="Freeform 11">
                <a:extLst>
                  <a:ext uri="{FF2B5EF4-FFF2-40B4-BE49-F238E27FC236}">
                    <a16:creationId xmlns:a16="http://schemas.microsoft.com/office/drawing/2014/main" id="{B82DF046-144C-4604-8B89-FDBC1C4A0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681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7" name="Freeform 12">
                <a:extLst>
                  <a:ext uri="{FF2B5EF4-FFF2-40B4-BE49-F238E27FC236}">
                    <a16:creationId xmlns:a16="http://schemas.microsoft.com/office/drawing/2014/main" id="{208D2347-B3C5-4525-A2BC-FF6FC4075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98736B9D-0E38-4820-A9B6-5EC71123944A}"/>
                </a:ext>
              </a:extLst>
            </p:cNvPr>
            <p:cNvSpPr/>
            <p:nvPr/>
          </p:nvSpPr>
          <p:spPr>
            <a:xfrm>
              <a:off x="2146643" y="360152"/>
              <a:ext cx="1889920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RKPD</a:t>
              </a:r>
            </a:p>
          </p:txBody>
        </p:sp>
        <p:sp>
          <p:nvSpPr>
            <p:cNvPr id="244" name="Rectangle 243">
              <a:extLst>
                <a:ext uri="{FF2B5EF4-FFF2-40B4-BE49-F238E27FC236}">
                  <a16:creationId xmlns:a16="http://schemas.microsoft.com/office/drawing/2014/main" id="{9E6A4E36-39CE-4D81-9842-D27EE39F42E5}"/>
                </a:ext>
              </a:extLst>
            </p:cNvPr>
            <p:cNvSpPr/>
            <p:nvPr/>
          </p:nvSpPr>
          <p:spPr>
            <a:xfrm>
              <a:off x="2155791" y="830054"/>
              <a:ext cx="1889921" cy="3793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5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ova" panose="020B0504020202020204" pitchFamily="34" charset="0"/>
                  <a:ea typeface="+mn-ea"/>
                  <a:cs typeface="+mn-cs"/>
                </a:rPr>
                <a:t>Sasaran</a:t>
              </a:r>
              <a:r>
                <a:rPr kumimoji="0" lang="en-US" sz="115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ova" panose="020B0504020202020204" pitchFamily="34" charset="0"/>
                  <a:ea typeface="+mn-ea"/>
                  <a:cs typeface="+mn-cs"/>
                </a:rPr>
                <a:t> Program</a:t>
              </a:r>
              <a:endParaRPr kumimoji="0" lang="id-ID" sz="11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endParaRPr>
            </a:p>
          </p:txBody>
        </p:sp>
      </p:grpSp>
      <p:cxnSp>
        <p:nvCxnSpPr>
          <p:cNvPr id="256" name="Straight Arrow Connector 255">
            <a:extLst>
              <a:ext uri="{FF2B5EF4-FFF2-40B4-BE49-F238E27FC236}">
                <a16:creationId xmlns:a16="http://schemas.microsoft.com/office/drawing/2014/main" id="{D7B1397A-038A-4451-B469-56DE5FBB4395}"/>
              </a:ext>
            </a:extLst>
          </p:cNvPr>
          <p:cNvCxnSpPr>
            <a:cxnSpLocks/>
          </p:cNvCxnSpPr>
          <p:nvPr/>
        </p:nvCxnSpPr>
        <p:spPr>
          <a:xfrm>
            <a:off x="6176437" y="4343238"/>
            <a:ext cx="0" cy="283066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57" name="Rectangle 256">
            <a:extLst>
              <a:ext uri="{FF2B5EF4-FFF2-40B4-BE49-F238E27FC236}">
                <a16:creationId xmlns:a16="http://schemas.microsoft.com/office/drawing/2014/main" id="{2511AF35-AAA7-482B-B9FF-B26EC9D9DB31}"/>
              </a:ext>
            </a:extLst>
          </p:cNvPr>
          <p:cNvSpPr/>
          <p:nvPr/>
        </p:nvSpPr>
        <p:spPr>
          <a:xfrm>
            <a:off x="5582579" y="4375586"/>
            <a:ext cx="453970" cy="21544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diacu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40D34A54-27AC-4F51-A394-0F31FAC0F7DE}"/>
              </a:ext>
            </a:extLst>
          </p:cNvPr>
          <p:cNvSpPr/>
          <p:nvPr/>
        </p:nvSpPr>
        <p:spPr>
          <a:xfrm>
            <a:off x="3012748" y="4362173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59" name="Straight Arrow Connector 258">
            <a:extLst>
              <a:ext uri="{FF2B5EF4-FFF2-40B4-BE49-F238E27FC236}">
                <a16:creationId xmlns:a16="http://schemas.microsoft.com/office/drawing/2014/main" id="{3E244941-C043-43DF-8A42-1C017142F1D6}"/>
              </a:ext>
            </a:extLst>
          </p:cNvPr>
          <p:cNvCxnSpPr>
            <a:cxnSpLocks/>
          </p:cNvCxnSpPr>
          <p:nvPr/>
        </p:nvCxnSpPr>
        <p:spPr>
          <a:xfrm flipV="1">
            <a:off x="8690109" y="4110285"/>
            <a:ext cx="3286" cy="538668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E6B0023D-1F01-4530-9B97-9C68340FECC2}"/>
              </a:ext>
            </a:extLst>
          </p:cNvPr>
          <p:cNvGrpSpPr/>
          <p:nvPr/>
        </p:nvGrpSpPr>
        <p:grpSpPr>
          <a:xfrm>
            <a:off x="2815630" y="4695225"/>
            <a:ext cx="1807326" cy="526692"/>
            <a:chOff x="2815630" y="4695225"/>
            <a:chExt cx="1807326" cy="526692"/>
          </a:xfrm>
        </p:grpSpPr>
        <p:sp>
          <p:nvSpPr>
            <p:cNvPr id="263" name="Freeform 11">
              <a:extLst>
                <a:ext uri="{FF2B5EF4-FFF2-40B4-BE49-F238E27FC236}">
                  <a16:creationId xmlns:a16="http://schemas.microsoft.com/office/drawing/2014/main" id="{46A14670-A450-49F7-996D-1A62A65D7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4" name="Freeform 12">
              <a:extLst>
                <a:ext uri="{FF2B5EF4-FFF2-40B4-BE49-F238E27FC236}">
                  <a16:creationId xmlns:a16="http://schemas.microsoft.com/office/drawing/2014/main" id="{0BBB913A-CF46-454A-A0E7-AD029F0B1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A1D7082B-6170-4D29-B642-3DBF792460B3}"/>
                </a:ext>
              </a:extLst>
            </p:cNvPr>
            <p:cNvSpPr/>
            <p:nvPr/>
          </p:nvSpPr>
          <p:spPr>
            <a:xfrm>
              <a:off x="3096741" y="4826005"/>
              <a:ext cx="119135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RENSTRA-PD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68" name="Group 267">
            <a:extLst>
              <a:ext uri="{FF2B5EF4-FFF2-40B4-BE49-F238E27FC236}">
                <a16:creationId xmlns:a16="http://schemas.microsoft.com/office/drawing/2014/main" id="{17F4AD8F-4C94-4406-AF0E-CBC30C5168FC}"/>
              </a:ext>
            </a:extLst>
          </p:cNvPr>
          <p:cNvGrpSpPr/>
          <p:nvPr/>
        </p:nvGrpSpPr>
        <p:grpSpPr>
          <a:xfrm>
            <a:off x="4588184" y="4702726"/>
            <a:ext cx="5604515" cy="304133"/>
            <a:chOff x="3604895" y="1025550"/>
            <a:chExt cx="5884497" cy="428434"/>
          </a:xfrm>
        </p:grpSpPr>
        <p:cxnSp>
          <p:nvCxnSpPr>
            <p:cNvPr id="269" name="Straight Arrow Connector 268">
              <a:extLst>
                <a:ext uri="{FF2B5EF4-FFF2-40B4-BE49-F238E27FC236}">
                  <a16:creationId xmlns:a16="http://schemas.microsoft.com/office/drawing/2014/main" id="{3397F536-6499-44F0-8E53-C58076C5EC0A}"/>
                </a:ext>
              </a:extLst>
            </p:cNvPr>
            <p:cNvCxnSpPr>
              <a:cxnSpLocks/>
            </p:cNvCxnSpPr>
            <p:nvPr/>
          </p:nvCxnSpPr>
          <p:spPr>
            <a:xfrm>
              <a:off x="3702861" y="1453984"/>
              <a:ext cx="566977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270" name="Rectangle 269">
              <a:extLst>
                <a:ext uri="{FF2B5EF4-FFF2-40B4-BE49-F238E27FC236}">
                  <a16:creationId xmlns:a16="http://schemas.microsoft.com/office/drawing/2014/main" id="{1B0118B8-402B-406B-9E1A-75EE44392DE2}"/>
                </a:ext>
              </a:extLst>
            </p:cNvPr>
            <p:cNvSpPr/>
            <p:nvPr/>
          </p:nvSpPr>
          <p:spPr>
            <a:xfrm>
              <a:off x="3604895" y="1025550"/>
              <a:ext cx="735844" cy="30349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dijabarkan</a:t>
              </a:r>
              <a:endParaRPr kumimoji="0" lang="id-ID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cxnSp>
          <p:nvCxnSpPr>
            <p:cNvPr id="271" name="Straight Arrow Connector 270">
              <a:extLst>
                <a:ext uri="{FF2B5EF4-FFF2-40B4-BE49-F238E27FC236}">
                  <a16:creationId xmlns:a16="http://schemas.microsoft.com/office/drawing/2014/main" id="{0DE1DB52-8469-40A5-9DA9-133F664A2AF9}"/>
                </a:ext>
              </a:extLst>
            </p:cNvPr>
            <p:cNvCxnSpPr>
              <a:cxnSpLocks/>
            </p:cNvCxnSpPr>
            <p:nvPr/>
          </p:nvCxnSpPr>
          <p:spPr>
            <a:xfrm>
              <a:off x="6287314" y="1367032"/>
              <a:ext cx="566975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73" name="Straight Arrow Connector 272">
              <a:extLst>
                <a:ext uri="{FF2B5EF4-FFF2-40B4-BE49-F238E27FC236}">
                  <a16:creationId xmlns:a16="http://schemas.microsoft.com/office/drawing/2014/main" id="{AECF52BA-30B8-4EF2-9442-4B476BA55A37}"/>
                </a:ext>
              </a:extLst>
            </p:cNvPr>
            <p:cNvCxnSpPr>
              <a:cxnSpLocks/>
            </p:cNvCxnSpPr>
            <p:nvPr/>
          </p:nvCxnSpPr>
          <p:spPr>
            <a:xfrm>
              <a:off x="8922415" y="1354232"/>
              <a:ext cx="566977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0070C0"/>
              </a:solidFill>
              <a:prstDash val="solid"/>
              <a:miter lim="800000"/>
              <a:tailEnd type="triangle"/>
            </a:ln>
            <a:effectLst/>
          </p:spPr>
        </p:cxnSp>
      </p:grpSp>
      <p:sp>
        <p:nvSpPr>
          <p:cNvPr id="327" name="Freeform 11">
            <a:extLst>
              <a:ext uri="{FF2B5EF4-FFF2-40B4-BE49-F238E27FC236}">
                <a16:creationId xmlns:a16="http://schemas.microsoft.com/office/drawing/2014/main" id="{264D62A8-19CE-4E57-81FF-608559D4AE37}"/>
              </a:ext>
            </a:extLst>
          </p:cNvPr>
          <p:cNvSpPr>
            <a:spLocks/>
          </p:cNvSpPr>
          <p:nvPr/>
        </p:nvSpPr>
        <p:spPr bwMode="auto">
          <a:xfrm>
            <a:off x="2821309" y="1107797"/>
            <a:ext cx="1800753" cy="767437"/>
          </a:xfrm>
          <a:custGeom>
            <a:avLst/>
            <a:gdLst>
              <a:gd name="T0" fmla="*/ 894 w 894"/>
              <a:gd name="T1" fmla="*/ 33 h 415"/>
              <a:gd name="T2" fmla="*/ 894 w 894"/>
              <a:gd name="T3" fmla="*/ 382 h 415"/>
              <a:gd name="T4" fmla="*/ 861 w 894"/>
              <a:gd name="T5" fmla="*/ 415 h 415"/>
              <a:gd name="T6" fmla="*/ 32 w 894"/>
              <a:gd name="T7" fmla="*/ 415 h 415"/>
              <a:gd name="T8" fmla="*/ 0 w 894"/>
              <a:gd name="T9" fmla="*/ 382 h 415"/>
              <a:gd name="T10" fmla="*/ 0 w 894"/>
              <a:gd name="T11" fmla="*/ 33 h 415"/>
              <a:gd name="T12" fmla="*/ 32 w 894"/>
              <a:gd name="T13" fmla="*/ 0 h 415"/>
              <a:gd name="T14" fmla="*/ 861 w 894"/>
              <a:gd name="T15" fmla="*/ 0 h 415"/>
              <a:gd name="T16" fmla="*/ 894 w 894"/>
              <a:gd name="T17" fmla="*/ 33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94" h="415">
                <a:moveTo>
                  <a:pt x="894" y="33"/>
                </a:moveTo>
                <a:cubicBezTo>
                  <a:pt x="894" y="382"/>
                  <a:pt x="894" y="382"/>
                  <a:pt x="894" y="382"/>
                </a:cubicBezTo>
                <a:cubicBezTo>
                  <a:pt x="894" y="400"/>
                  <a:pt x="879" y="415"/>
                  <a:pt x="861" y="415"/>
                </a:cubicBezTo>
                <a:cubicBezTo>
                  <a:pt x="32" y="415"/>
                  <a:pt x="32" y="415"/>
                  <a:pt x="32" y="415"/>
                </a:cubicBezTo>
                <a:cubicBezTo>
                  <a:pt x="14" y="415"/>
                  <a:pt x="0" y="400"/>
                  <a:pt x="0" y="382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pattFill prst="wdDnDiag">
            <a:fgClr>
              <a:sysClr val="window" lastClr="FFFFFF">
                <a:lumMod val="95000"/>
              </a:sysClr>
            </a:fgClr>
            <a:bgClr>
              <a:sysClr val="window" lastClr="FFFFFF"/>
            </a:bgClr>
          </a:pattFill>
          <a:ln w="12700">
            <a:gradFill>
              <a:gsLst>
                <a:gs pos="0">
                  <a:srgbClr val="2E78B9"/>
                </a:gs>
                <a:gs pos="100000">
                  <a:srgbClr val="02B0F0"/>
                </a:gs>
              </a:gsLst>
              <a:lin ang="0" scaled="0"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8" name="Freeform 12">
            <a:extLst>
              <a:ext uri="{FF2B5EF4-FFF2-40B4-BE49-F238E27FC236}">
                <a16:creationId xmlns:a16="http://schemas.microsoft.com/office/drawing/2014/main" id="{972D3E1D-19DC-4FAE-9F2C-F4793BCE1402}"/>
              </a:ext>
            </a:extLst>
          </p:cNvPr>
          <p:cNvSpPr>
            <a:spLocks/>
          </p:cNvSpPr>
          <p:nvPr/>
        </p:nvSpPr>
        <p:spPr bwMode="auto">
          <a:xfrm>
            <a:off x="2827882" y="1107797"/>
            <a:ext cx="1800753" cy="357236"/>
          </a:xfrm>
          <a:custGeom>
            <a:avLst/>
            <a:gdLst>
              <a:gd name="T0" fmla="*/ 894 w 894"/>
              <a:gd name="T1" fmla="*/ 33 h 193"/>
              <a:gd name="T2" fmla="*/ 894 w 894"/>
              <a:gd name="T3" fmla="*/ 193 h 193"/>
              <a:gd name="T4" fmla="*/ 785 w 894"/>
              <a:gd name="T5" fmla="*/ 193 h 193"/>
              <a:gd name="T6" fmla="*/ 725 w 894"/>
              <a:gd name="T7" fmla="*/ 171 h 193"/>
              <a:gd name="T8" fmla="*/ 701 w 894"/>
              <a:gd name="T9" fmla="*/ 150 h 193"/>
              <a:gd name="T10" fmla="*/ 642 w 894"/>
              <a:gd name="T11" fmla="*/ 128 h 193"/>
              <a:gd name="T12" fmla="*/ 0 w 894"/>
              <a:gd name="T13" fmla="*/ 128 h 193"/>
              <a:gd name="T14" fmla="*/ 0 w 894"/>
              <a:gd name="T15" fmla="*/ 33 h 193"/>
              <a:gd name="T16" fmla="*/ 32 w 894"/>
              <a:gd name="T17" fmla="*/ 0 h 193"/>
              <a:gd name="T18" fmla="*/ 861 w 894"/>
              <a:gd name="T19" fmla="*/ 0 h 193"/>
              <a:gd name="T20" fmla="*/ 894 w 894"/>
              <a:gd name="T21" fmla="*/ 3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4" h="193">
                <a:moveTo>
                  <a:pt x="894" y="33"/>
                </a:moveTo>
                <a:cubicBezTo>
                  <a:pt x="894" y="193"/>
                  <a:pt x="894" y="193"/>
                  <a:pt x="894" y="193"/>
                </a:cubicBezTo>
                <a:cubicBezTo>
                  <a:pt x="785" y="193"/>
                  <a:pt x="785" y="193"/>
                  <a:pt x="785" y="193"/>
                </a:cubicBezTo>
                <a:cubicBezTo>
                  <a:pt x="763" y="193"/>
                  <a:pt x="742" y="185"/>
                  <a:pt x="725" y="171"/>
                </a:cubicBezTo>
                <a:cubicBezTo>
                  <a:pt x="701" y="150"/>
                  <a:pt x="701" y="150"/>
                  <a:pt x="701" y="150"/>
                </a:cubicBezTo>
                <a:cubicBezTo>
                  <a:pt x="685" y="136"/>
                  <a:pt x="663" y="128"/>
                  <a:pt x="642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15"/>
                  <a:pt x="14" y="0"/>
                  <a:pt x="32" y="0"/>
                </a:cubicBezTo>
                <a:cubicBezTo>
                  <a:pt x="861" y="0"/>
                  <a:pt x="861" y="0"/>
                  <a:pt x="861" y="0"/>
                </a:cubicBezTo>
                <a:cubicBezTo>
                  <a:pt x="879" y="0"/>
                  <a:pt x="894" y="15"/>
                  <a:pt x="894" y="33"/>
                </a:cubicBezTo>
                <a:close/>
              </a:path>
            </a:pathLst>
          </a:custGeom>
          <a:gradFill>
            <a:gsLst>
              <a:gs pos="0">
                <a:srgbClr val="5AA2AE">
                  <a:lumMod val="75000"/>
                </a:srgbClr>
              </a:gs>
              <a:gs pos="100000">
                <a:srgbClr val="00B0F0"/>
              </a:gs>
            </a:gsLst>
            <a:lin ang="0" scaled="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9" name="Rectangle 328">
            <a:extLst>
              <a:ext uri="{FF2B5EF4-FFF2-40B4-BE49-F238E27FC236}">
                <a16:creationId xmlns:a16="http://schemas.microsoft.com/office/drawing/2014/main" id="{DB666608-396F-4918-92CF-56B668D08253}"/>
              </a:ext>
            </a:extLst>
          </p:cNvPr>
          <p:cNvSpPr/>
          <p:nvPr/>
        </p:nvSpPr>
        <p:spPr>
          <a:xfrm>
            <a:off x="3141150" y="1107180"/>
            <a:ext cx="11833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RENSTRA-KL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30" name="Rectangle 329">
            <a:extLst>
              <a:ext uri="{FF2B5EF4-FFF2-40B4-BE49-F238E27FC236}">
                <a16:creationId xmlns:a16="http://schemas.microsoft.com/office/drawing/2014/main" id="{6C14D502-CE57-474F-B3BA-D80E912EEE7F}"/>
              </a:ext>
            </a:extLst>
          </p:cNvPr>
          <p:cNvSpPr/>
          <p:nvPr/>
        </p:nvSpPr>
        <p:spPr>
          <a:xfrm>
            <a:off x="2855906" y="1426574"/>
            <a:ext cx="160147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Sasaran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Strategis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/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Sasaran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Program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cxnSp>
        <p:nvCxnSpPr>
          <p:cNvPr id="332" name="Straight Arrow Connector 331">
            <a:extLst>
              <a:ext uri="{FF2B5EF4-FFF2-40B4-BE49-F238E27FC236}">
                <a16:creationId xmlns:a16="http://schemas.microsoft.com/office/drawing/2014/main" id="{46DC5F20-CDAE-4A14-A29D-D662EA5DAE6C}"/>
              </a:ext>
            </a:extLst>
          </p:cNvPr>
          <p:cNvCxnSpPr>
            <a:cxnSpLocks/>
          </p:cNvCxnSpPr>
          <p:nvPr/>
        </p:nvCxnSpPr>
        <p:spPr>
          <a:xfrm>
            <a:off x="4672253" y="1447002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33" name="Rectangle 332">
            <a:extLst>
              <a:ext uri="{FF2B5EF4-FFF2-40B4-BE49-F238E27FC236}">
                <a16:creationId xmlns:a16="http://schemas.microsoft.com/office/drawing/2014/main" id="{5A4CEC66-098D-478F-ACCE-6BC78233CD28}"/>
              </a:ext>
            </a:extLst>
          </p:cNvPr>
          <p:cNvSpPr/>
          <p:nvPr/>
        </p:nvSpPr>
        <p:spPr>
          <a:xfrm>
            <a:off x="4622834" y="1065669"/>
            <a:ext cx="5942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4" name="Straight Arrow Connector 333">
            <a:extLst>
              <a:ext uri="{FF2B5EF4-FFF2-40B4-BE49-F238E27FC236}">
                <a16:creationId xmlns:a16="http://schemas.microsoft.com/office/drawing/2014/main" id="{ECD386AD-C7A7-49CB-8CFC-D0BC98AD134E}"/>
              </a:ext>
            </a:extLst>
          </p:cNvPr>
          <p:cNvCxnSpPr>
            <a:cxnSpLocks/>
          </p:cNvCxnSpPr>
          <p:nvPr/>
        </p:nvCxnSpPr>
        <p:spPr>
          <a:xfrm>
            <a:off x="7143480" y="1453559"/>
            <a:ext cx="539998" cy="0"/>
          </a:xfrm>
          <a:prstGeom prst="straightConnector1">
            <a:avLst/>
          </a:prstGeom>
          <a:noFill/>
          <a:ln w="19050" cap="flat" cmpd="sng" algn="ctr">
            <a:solidFill>
              <a:schemeClr val="accent6">
                <a:lumMod val="75000"/>
              </a:schemeClr>
            </a:solidFill>
            <a:prstDash val="solid"/>
            <a:miter lim="800000"/>
            <a:tailEnd type="triangle"/>
          </a:ln>
          <a:effectLst/>
        </p:spPr>
      </p:cxnSp>
      <p:sp>
        <p:nvSpPr>
          <p:cNvPr id="335" name="Rectangle 334">
            <a:extLst>
              <a:ext uri="{FF2B5EF4-FFF2-40B4-BE49-F238E27FC236}">
                <a16:creationId xmlns:a16="http://schemas.microsoft.com/office/drawing/2014/main" id="{AC78EE7F-6ED1-4EB3-955C-06CFFF87C05E}"/>
              </a:ext>
            </a:extLst>
          </p:cNvPr>
          <p:cNvSpPr/>
          <p:nvPr/>
        </p:nvSpPr>
        <p:spPr>
          <a:xfrm>
            <a:off x="7066665" y="1183411"/>
            <a:ext cx="65185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6" name="Straight Arrow Connector 335">
            <a:extLst>
              <a:ext uri="{FF2B5EF4-FFF2-40B4-BE49-F238E27FC236}">
                <a16:creationId xmlns:a16="http://schemas.microsoft.com/office/drawing/2014/main" id="{D1FD5381-13CD-4300-910C-DB361760508B}"/>
              </a:ext>
            </a:extLst>
          </p:cNvPr>
          <p:cNvCxnSpPr>
            <a:cxnSpLocks/>
          </p:cNvCxnSpPr>
          <p:nvPr/>
        </p:nvCxnSpPr>
        <p:spPr>
          <a:xfrm>
            <a:off x="9653204" y="1444473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chemeClr val="accent6">
                <a:lumMod val="75000"/>
              </a:schemeClr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341" name="Group 340">
            <a:extLst>
              <a:ext uri="{FF2B5EF4-FFF2-40B4-BE49-F238E27FC236}">
                <a16:creationId xmlns:a16="http://schemas.microsoft.com/office/drawing/2014/main" id="{01EAAB9B-118B-40C4-874B-6B1D9426B079}"/>
              </a:ext>
            </a:extLst>
          </p:cNvPr>
          <p:cNvGrpSpPr/>
          <p:nvPr/>
        </p:nvGrpSpPr>
        <p:grpSpPr>
          <a:xfrm>
            <a:off x="5280328" y="1088944"/>
            <a:ext cx="4806545" cy="784035"/>
            <a:chOff x="2135617" y="360152"/>
            <a:chExt cx="5046663" cy="1104472"/>
          </a:xfrm>
        </p:grpSpPr>
        <p:grpSp>
          <p:nvGrpSpPr>
            <p:cNvPr id="342" name="Group 10">
              <a:extLst>
                <a:ext uri="{FF2B5EF4-FFF2-40B4-BE49-F238E27FC236}">
                  <a16:creationId xmlns:a16="http://schemas.microsoft.com/office/drawing/2014/main" id="{ABEDB4AC-3911-4C77-87DC-6B3F6DB1813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135617" y="377185"/>
              <a:ext cx="5046663" cy="1087439"/>
              <a:chOff x="2760" y="384"/>
              <a:chExt cx="3179" cy="685"/>
            </a:xfrm>
          </p:grpSpPr>
          <p:sp>
            <p:nvSpPr>
              <p:cNvPr id="345" name="AutoShape 9">
                <a:extLst>
                  <a:ext uri="{FF2B5EF4-FFF2-40B4-BE49-F238E27FC236}">
                    <a16:creationId xmlns:a16="http://schemas.microsoft.com/office/drawing/2014/main" id="{A4A17B9F-6B08-4874-BCB3-A60FE5076591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479" y="384"/>
                <a:ext cx="1460" cy="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46" name="Freeform 11">
                <a:extLst>
                  <a:ext uri="{FF2B5EF4-FFF2-40B4-BE49-F238E27FC236}">
                    <a16:creationId xmlns:a16="http://schemas.microsoft.com/office/drawing/2014/main" id="{8F8DF3BE-9148-488E-8906-41FF1BF81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388"/>
                <a:ext cx="1191" cy="681"/>
              </a:xfrm>
              <a:custGeom>
                <a:avLst/>
                <a:gdLst>
                  <a:gd name="T0" fmla="*/ 894 w 894"/>
                  <a:gd name="T1" fmla="*/ 33 h 415"/>
                  <a:gd name="T2" fmla="*/ 894 w 894"/>
                  <a:gd name="T3" fmla="*/ 382 h 415"/>
                  <a:gd name="T4" fmla="*/ 861 w 894"/>
                  <a:gd name="T5" fmla="*/ 415 h 415"/>
                  <a:gd name="T6" fmla="*/ 32 w 894"/>
                  <a:gd name="T7" fmla="*/ 415 h 415"/>
                  <a:gd name="T8" fmla="*/ 0 w 894"/>
                  <a:gd name="T9" fmla="*/ 382 h 415"/>
                  <a:gd name="T10" fmla="*/ 0 w 894"/>
                  <a:gd name="T11" fmla="*/ 33 h 415"/>
                  <a:gd name="T12" fmla="*/ 32 w 894"/>
                  <a:gd name="T13" fmla="*/ 0 h 415"/>
                  <a:gd name="T14" fmla="*/ 861 w 894"/>
                  <a:gd name="T15" fmla="*/ 0 h 415"/>
                  <a:gd name="T16" fmla="*/ 894 w 894"/>
                  <a:gd name="T17" fmla="*/ 33 h 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4" h="415">
                    <a:moveTo>
                      <a:pt x="894" y="33"/>
                    </a:moveTo>
                    <a:cubicBezTo>
                      <a:pt x="894" y="382"/>
                      <a:pt x="894" y="382"/>
                      <a:pt x="894" y="382"/>
                    </a:cubicBezTo>
                    <a:cubicBezTo>
                      <a:pt x="894" y="400"/>
                      <a:pt x="879" y="415"/>
                      <a:pt x="861" y="415"/>
                    </a:cubicBezTo>
                    <a:cubicBezTo>
                      <a:pt x="32" y="415"/>
                      <a:pt x="32" y="415"/>
                      <a:pt x="32" y="415"/>
                    </a:cubicBezTo>
                    <a:cubicBezTo>
                      <a:pt x="14" y="415"/>
                      <a:pt x="0" y="400"/>
                      <a:pt x="0" y="38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pattFill prst="wdDnDiag">
                <a:fgClr>
                  <a:sysClr val="window" lastClr="FFFFFF">
                    <a:lumMod val="95000"/>
                  </a:sysClr>
                </a:fgClr>
                <a:bgClr>
                  <a:sysClr val="window" lastClr="FFFFFF"/>
                </a:bgClr>
              </a:pattFill>
              <a:ln w="12700">
                <a:gradFill>
                  <a:gsLst>
                    <a:gs pos="0">
                      <a:srgbClr val="2E78B9"/>
                    </a:gs>
                    <a:gs pos="100000">
                      <a:srgbClr val="02B0F0"/>
                    </a:gs>
                  </a:gsLst>
                  <a:lin ang="0" scaled="0"/>
                </a:gra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47" name="Freeform 12">
                <a:extLst>
                  <a:ext uri="{FF2B5EF4-FFF2-40B4-BE49-F238E27FC236}">
                    <a16:creationId xmlns:a16="http://schemas.microsoft.com/office/drawing/2014/main" id="{8E22566B-7CC4-41F5-A5AA-C7AD1B10B3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7" y="388"/>
                <a:ext cx="1191" cy="317"/>
              </a:xfrm>
              <a:custGeom>
                <a:avLst/>
                <a:gdLst>
                  <a:gd name="T0" fmla="*/ 894 w 894"/>
                  <a:gd name="T1" fmla="*/ 33 h 193"/>
                  <a:gd name="T2" fmla="*/ 894 w 894"/>
                  <a:gd name="T3" fmla="*/ 193 h 193"/>
                  <a:gd name="T4" fmla="*/ 785 w 894"/>
                  <a:gd name="T5" fmla="*/ 193 h 193"/>
                  <a:gd name="T6" fmla="*/ 725 w 894"/>
                  <a:gd name="T7" fmla="*/ 171 h 193"/>
                  <a:gd name="T8" fmla="*/ 701 w 894"/>
                  <a:gd name="T9" fmla="*/ 150 h 193"/>
                  <a:gd name="T10" fmla="*/ 642 w 894"/>
                  <a:gd name="T11" fmla="*/ 128 h 193"/>
                  <a:gd name="T12" fmla="*/ 0 w 894"/>
                  <a:gd name="T13" fmla="*/ 128 h 193"/>
                  <a:gd name="T14" fmla="*/ 0 w 894"/>
                  <a:gd name="T15" fmla="*/ 33 h 193"/>
                  <a:gd name="T16" fmla="*/ 32 w 894"/>
                  <a:gd name="T17" fmla="*/ 0 h 193"/>
                  <a:gd name="T18" fmla="*/ 861 w 894"/>
                  <a:gd name="T19" fmla="*/ 0 h 193"/>
                  <a:gd name="T20" fmla="*/ 894 w 894"/>
                  <a:gd name="T21" fmla="*/ 3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4" h="193">
                    <a:moveTo>
                      <a:pt x="894" y="33"/>
                    </a:moveTo>
                    <a:cubicBezTo>
                      <a:pt x="894" y="193"/>
                      <a:pt x="894" y="193"/>
                      <a:pt x="894" y="193"/>
                    </a:cubicBezTo>
                    <a:cubicBezTo>
                      <a:pt x="785" y="193"/>
                      <a:pt x="785" y="193"/>
                      <a:pt x="785" y="193"/>
                    </a:cubicBezTo>
                    <a:cubicBezTo>
                      <a:pt x="763" y="193"/>
                      <a:pt x="742" y="185"/>
                      <a:pt x="725" y="171"/>
                    </a:cubicBezTo>
                    <a:cubicBezTo>
                      <a:pt x="701" y="150"/>
                      <a:pt x="701" y="150"/>
                      <a:pt x="701" y="150"/>
                    </a:cubicBezTo>
                    <a:cubicBezTo>
                      <a:pt x="685" y="136"/>
                      <a:pt x="663" y="128"/>
                      <a:pt x="642" y="12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15"/>
                      <a:pt x="14" y="0"/>
                      <a:pt x="32" y="0"/>
                    </a:cubicBezTo>
                    <a:cubicBezTo>
                      <a:pt x="861" y="0"/>
                      <a:pt x="861" y="0"/>
                      <a:pt x="861" y="0"/>
                    </a:cubicBezTo>
                    <a:cubicBezTo>
                      <a:pt x="879" y="0"/>
                      <a:pt x="894" y="15"/>
                      <a:pt x="894" y="33"/>
                    </a:cubicBezTo>
                    <a:close/>
                  </a:path>
                </a:pathLst>
              </a:custGeom>
              <a:gradFill>
                <a:gsLst>
                  <a:gs pos="0">
                    <a:srgbClr val="5AA2AE">
                      <a:lumMod val="75000"/>
                    </a:srgbClr>
                  </a:gs>
                  <a:gs pos="100000">
                    <a:srgbClr val="00B0F0"/>
                  </a:gs>
                </a:gsLst>
                <a:lin ang="0" scaled="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D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43" name="Rectangle 342">
              <a:extLst>
                <a:ext uri="{FF2B5EF4-FFF2-40B4-BE49-F238E27FC236}">
                  <a16:creationId xmlns:a16="http://schemas.microsoft.com/office/drawing/2014/main" id="{9BD526FD-15D2-4169-AE59-E81BFA3AEB4A}"/>
                </a:ext>
              </a:extLst>
            </p:cNvPr>
            <p:cNvSpPr/>
            <p:nvPr/>
          </p:nvSpPr>
          <p:spPr>
            <a:xfrm>
              <a:off x="2136428" y="360152"/>
              <a:ext cx="1889921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RENJA-KL</a:t>
              </a:r>
            </a:p>
          </p:txBody>
        </p:sp>
        <p:sp>
          <p:nvSpPr>
            <p:cNvPr id="344" name="Rectangle 343">
              <a:extLst>
                <a:ext uri="{FF2B5EF4-FFF2-40B4-BE49-F238E27FC236}">
                  <a16:creationId xmlns:a16="http://schemas.microsoft.com/office/drawing/2014/main" id="{786A3A53-2DD2-4042-96BE-4A0B801ACC34}"/>
                </a:ext>
              </a:extLst>
            </p:cNvPr>
            <p:cNvSpPr/>
            <p:nvPr/>
          </p:nvSpPr>
          <p:spPr>
            <a:xfrm>
              <a:off x="2155791" y="830054"/>
              <a:ext cx="1889921" cy="3902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ova" panose="020B0504020202020204" pitchFamily="34" charset="0"/>
                  <a:ea typeface="+mn-ea"/>
                  <a:cs typeface="+mn-cs"/>
                </a:rPr>
                <a:t>Sasaran</a:t>
              </a: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Nova" panose="020B0504020202020204" pitchFamily="34" charset="0"/>
                  <a:ea typeface="+mn-ea"/>
                  <a:cs typeface="+mn-cs"/>
                </a:rPr>
                <a:t> Program </a:t>
              </a:r>
            </a:p>
          </p:txBody>
        </p:sp>
      </p:grpSp>
      <p:cxnSp>
        <p:nvCxnSpPr>
          <p:cNvPr id="362" name="Straight Arrow Connector 361">
            <a:extLst>
              <a:ext uri="{FF2B5EF4-FFF2-40B4-BE49-F238E27FC236}">
                <a16:creationId xmlns:a16="http://schemas.microsoft.com/office/drawing/2014/main" id="{AB9C6335-E153-42B2-B3F6-4B7199077A2F}"/>
              </a:ext>
            </a:extLst>
          </p:cNvPr>
          <p:cNvCxnSpPr>
            <a:cxnSpLocks/>
          </p:cNvCxnSpPr>
          <p:nvPr/>
        </p:nvCxnSpPr>
        <p:spPr>
          <a:xfrm>
            <a:off x="2151636" y="3919466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364" name="Rectangle 363">
            <a:extLst>
              <a:ext uri="{FF2B5EF4-FFF2-40B4-BE49-F238E27FC236}">
                <a16:creationId xmlns:a16="http://schemas.microsoft.com/office/drawing/2014/main" id="{B6FF9C9F-1331-49A2-8818-89AFF78C659A}"/>
              </a:ext>
            </a:extLst>
          </p:cNvPr>
          <p:cNvSpPr/>
          <p:nvPr/>
        </p:nvSpPr>
        <p:spPr>
          <a:xfrm>
            <a:off x="5225781" y="1978957"/>
            <a:ext cx="8787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D02266C2-7A7A-47D6-A452-BD05EEE1E3B2}"/>
              </a:ext>
            </a:extLst>
          </p:cNvPr>
          <p:cNvSpPr/>
          <p:nvPr/>
        </p:nvSpPr>
        <p:spPr>
          <a:xfrm>
            <a:off x="7036973" y="1057264"/>
            <a:ext cx="696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CA1C3B43-0431-4FA7-A1B1-E5428201776D}"/>
              </a:ext>
            </a:extLst>
          </p:cNvPr>
          <p:cNvSpPr/>
          <p:nvPr/>
        </p:nvSpPr>
        <p:spPr>
          <a:xfrm>
            <a:off x="66811" y="3802367"/>
            <a:ext cx="197999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Arah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(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Tujua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n) </a:t>
            </a:r>
            <a:b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</a:b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Pembangunan dan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Indikator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sp>
        <p:nvSpPr>
          <p:cNvPr id="144" name="Rectangle 143">
            <a:extLst>
              <a:ext uri="{FF2B5EF4-FFF2-40B4-BE49-F238E27FC236}">
                <a16:creationId xmlns:a16="http://schemas.microsoft.com/office/drawing/2014/main" id="{F241FEBC-082D-423E-9892-F1A8651D2472}"/>
              </a:ext>
            </a:extLst>
          </p:cNvPr>
          <p:cNvSpPr/>
          <p:nvPr/>
        </p:nvSpPr>
        <p:spPr>
          <a:xfrm>
            <a:off x="5330950" y="2597900"/>
            <a:ext cx="171975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Sasaran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</a:t>
            </a:r>
            <a:r>
              <a:rPr kumimoji="0" lang="en-US" sz="105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Prioritas</a:t>
            </a: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ova" panose="020B0504020202020204" pitchFamily="34" charset="0"/>
                <a:ea typeface="+mn-ea"/>
                <a:cs typeface="+mn-cs"/>
              </a:rPr>
              <a:t> Pembangunan Nasional</a:t>
            </a:r>
            <a:endParaRPr kumimoji="0" lang="id-ID" sz="105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ova" panose="020B0504020202020204" pitchFamily="34" charset="0"/>
              <a:ea typeface="+mn-ea"/>
              <a:cs typeface="+mn-cs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632E1025-A2C4-41C6-B9C7-806546580A9E}"/>
              </a:ext>
            </a:extLst>
          </p:cNvPr>
          <p:cNvGrpSpPr/>
          <p:nvPr/>
        </p:nvGrpSpPr>
        <p:grpSpPr>
          <a:xfrm>
            <a:off x="5277821" y="4700642"/>
            <a:ext cx="1807326" cy="526692"/>
            <a:chOff x="2815630" y="4695225"/>
            <a:chExt cx="1807326" cy="526692"/>
          </a:xfrm>
        </p:grpSpPr>
        <p:sp>
          <p:nvSpPr>
            <p:cNvPr id="147" name="Freeform 11">
              <a:extLst>
                <a:ext uri="{FF2B5EF4-FFF2-40B4-BE49-F238E27FC236}">
                  <a16:creationId xmlns:a16="http://schemas.microsoft.com/office/drawing/2014/main" id="{70DBF27C-F21D-4F93-87C8-E5D90110A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8" name="Freeform 12">
              <a:extLst>
                <a:ext uri="{FF2B5EF4-FFF2-40B4-BE49-F238E27FC236}">
                  <a16:creationId xmlns:a16="http://schemas.microsoft.com/office/drawing/2014/main" id="{5BC13EDE-2394-41FD-A00B-F4E83967D5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0BB59FF9-06CF-46B9-BEC5-5AEC19597300}"/>
                </a:ext>
              </a:extLst>
            </p:cNvPr>
            <p:cNvSpPr/>
            <p:nvPr/>
          </p:nvSpPr>
          <p:spPr>
            <a:xfrm>
              <a:off x="3208150" y="4826005"/>
              <a:ext cx="96853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RENJA-PD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77A30653-AD58-49CE-B566-1E19982B79AD}"/>
              </a:ext>
            </a:extLst>
          </p:cNvPr>
          <p:cNvGrpSpPr/>
          <p:nvPr/>
        </p:nvGrpSpPr>
        <p:grpSpPr>
          <a:xfrm>
            <a:off x="7799128" y="1162440"/>
            <a:ext cx="1807326" cy="526692"/>
            <a:chOff x="2815630" y="4695225"/>
            <a:chExt cx="1807326" cy="526692"/>
          </a:xfrm>
        </p:grpSpPr>
        <p:sp>
          <p:nvSpPr>
            <p:cNvPr id="155" name="Freeform 11">
              <a:extLst>
                <a:ext uri="{FF2B5EF4-FFF2-40B4-BE49-F238E27FC236}">
                  <a16:creationId xmlns:a16="http://schemas.microsoft.com/office/drawing/2014/main" id="{1198A79E-DAD1-4C76-A99E-A174563DA3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6" name="Freeform 12">
              <a:extLst>
                <a:ext uri="{FF2B5EF4-FFF2-40B4-BE49-F238E27FC236}">
                  <a16:creationId xmlns:a16="http://schemas.microsoft.com/office/drawing/2014/main" id="{7AC6F4DD-A9D1-48F6-8FF2-1B101D248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642C40B9-4F63-40D1-9DEE-4ECFB9DC1EE2}"/>
                </a:ext>
              </a:extLst>
            </p:cNvPr>
            <p:cNvSpPr/>
            <p:nvPr/>
          </p:nvSpPr>
          <p:spPr>
            <a:xfrm>
              <a:off x="3288301" y="4826005"/>
              <a:ext cx="80823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RKA K/L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2D47EC8B-174C-4A6F-9FED-FD163598BED1}"/>
              </a:ext>
            </a:extLst>
          </p:cNvPr>
          <p:cNvGrpSpPr/>
          <p:nvPr/>
        </p:nvGrpSpPr>
        <p:grpSpPr>
          <a:xfrm>
            <a:off x="10239173" y="1171490"/>
            <a:ext cx="1807326" cy="526692"/>
            <a:chOff x="2815630" y="4695225"/>
            <a:chExt cx="1807326" cy="526692"/>
          </a:xfrm>
        </p:grpSpPr>
        <p:sp>
          <p:nvSpPr>
            <p:cNvPr id="161" name="Freeform 11">
              <a:extLst>
                <a:ext uri="{FF2B5EF4-FFF2-40B4-BE49-F238E27FC236}">
                  <a16:creationId xmlns:a16="http://schemas.microsoft.com/office/drawing/2014/main" id="{290EEA89-5DB8-4A6D-A7FE-F3405D7A8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5" name="Freeform 12">
              <a:extLst>
                <a:ext uri="{FF2B5EF4-FFF2-40B4-BE49-F238E27FC236}">
                  <a16:creationId xmlns:a16="http://schemas.microsoft.com/office/drawing/2014/main" id="{EAB64E05-7F60-4B22-A004-BF68E3CFB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3C91C981-6B97-40BD-937D-BC3E0AF1EDD2}"/>
                </a:ext>
              </a:extLst>
            </p:cNvPr>
            <p:cNvSpPr/>
            <p:nvPr/>
          </p:nvSpPr>
          <p:spPr>
            <a:xfrm>
              <a:off x="3041440" y="4826005"/>
              <a:ext cx="13019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RINCIAN 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2465E294-C68A-423D-A296-73D4D18AAD29}"/>
              </a:ext>
            </a:extLst>
          </p:cNvPr>
          <p:cNvGrpSpPr/>
          <p:nvPr/>
        </p:nvGrpSpPr>
        <p:grpSpPr>
          <a:xfrm>
            <a:off x="7805701" y="2370925"/>
            <a:ext cx="1807326" cy="526692"/>
            <a:chOff x="2815630" y="4695225"/>
            <a:chExt cx="1807326" cy="526692"/>
          </a:xfrm>
        </p:grpSpPr>
        <p:sp>
          <p:nvSpPr>
            <p:cNvPr id="170" name="Freeform 11">
              <a:extLst>
                <a:ext uri="{FF2B5EF4-FFF2-40B4-BE49-F238E27FC236}">
                  <a16:creationId xmlns:a16="http://schemas.microsoft.com/office/drawing/2014/main" id="{D06D96FA-6F7F-4E3C-A5CD-66FF59BE4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1" name="Freeform 12">
              <a:extLst>
                <a:ext uri="{FF2B5EF4-FFF2-40B4-BE49-F238E27FC236}">
                  <a16:creationId xmlns:a16="http://schemas.microsoft.com/office/drawing/2014/main" id="{9356095C-7157-44CA-895B-86DA6BE4B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BC6C027D-FFA9-4020-9FB2-496CBB6472F1}"/>
                </a:ext>
              </a:extLst>
            </p:cNvPr>
            <p:cNvSpPr/>
            <p:nvPr/>
          </p:nvSpPr>
          <p:spPr>
            <a:xfrm>
              <a:off x="3327577" y="4826005"/>
              <a:ext cx="7296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F17A4A1C-6805-4969-BED9-B0E16506E627}"/>
              </a:ext>
            </a:extLst>
          </p:cNvPr>
          <p:cNvGrpSpPr/>
          <p:nvPr/>
        </p:nvGrpSpPr>
        <p:grpSpPr>
          <a:xfrm>
            <a:off x="10245746" y="2379975"/>
            <a:ext cx="1807326" cy="526692"/>
            <a:chOff x="2815630" y="4695225"/>
            <a:chExt cx="1807326" cy="526692"/>
          </a:xfrm>
        </p:grpSpPr>
        <p:sp>
          <p:nvSpPr>
            <p:cNvPr id="174" name="Freeform 11">
              <a:extLst>
                <a:ext uri="{FF2B5EF4-FFF2-40B4-BE49-F238E27FC236}">
                  <a16:creationId xmlns:a16="http://schemas.microsoft.com/office/drawing/2014/main" id="{D5321E69-4525-48AC-9210-1EC70C895C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5" name="Freeform 12">
              <a:extLst>
                <a:ext uri="{FF2B5EF4-FFF2-40B4-BE49-F238E27FC236}">
                  <a16:creationId xmlns:a16="http://schemas.microsoft.com/office/drawing/2014/main" id="{89AA6C1E-2760-4D2F-A514-83A0428B1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C3AA214F-665E-41DE-AE0A-966887290B7E}"/>
                </a:ext>
              </a:extLst>
            </p:cNvPr>
            <p:cNvSpPr/>
            <p:nvPr/>
          </p:nvSpPr>
          <p:spPr>
            <a:xfrm>
              <a:off x="3382879" y="4826005"/>
              <a:ext cx="61908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APBN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17009761-3EDC-4E50-AF69-99D02B15C6A4}"/>
              </a:ext>
            </a:extLst>
          </p:cNvPr>
          <p:cNvGrpSpPr/>
          <p:nvPr/>
        </p:nvGrpSpPr>
        <p:grpSpPr>
          <a:xfrm>
            <a:off x="7786446" y="3553541"/>
            <a:ext cx="1807326" cy="526692"/>
            <a:chOff x="2815630" y="4695225"/>
            <a:chExt cx="1807326" cy="526692"/>
          </a:xfrm>
        </p:grpSpPr>
        <p:sp>
          <p:nvSpPr>
            <p:cNvPr id="178" name="Freeform 11">
              <a:extLst>
                <a:ext uri="{FF2B5EF4-FFF2-40B4-BE49-F238E27FC236}">
                  <a16:creationId xmlns:a16="http://schemas.microsoft.com/office/drawing/2014/main" id="{A4764BA6-AA50-4A27-AFB1-7BC1631B3A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9" name="Freeform 12">
              <a:extLst>
                <a:ext uri="{FF2B5EF4-FFF2-40B4-BE49-F238E27FC236}">
                  <a16:creationId xmlns:a16="http://schemas.microsoft.com/office/drawing/2014/main" id="{DAA026E9-D4D9-44F8-8AC1-E0A3B22B0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EE54618-1845-4AB8-9D79-B945892D3918}"/>
                </a:ext>
              </a:extLst>
            </p:cNvPr>
            <p:cNvSpPr/>
            <p:nvPr/>
          </p:nvSpPr>
          <p:spPr>
            <a:xfrm>
              <a:off x="3327573" y="4826005"/>
              <a:ext cx="72968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2CC47AB4-207D-49C3-A2D5-294231A7AB3F}"/>
              </a:ext>
            </a:extLst>
          </p:cNvPr>
          <p:cNvGrpSpPr/>
          <p:nvPr/>
        </p:nvGrpSpPr>
        <p:grpSpPr>
          <a:xfrm>
            <a:off x="10226491" y="3562591"/>
            <a:ext cx="1807326" cy="526692"/>
            <a:chOff x="2815630" y="4695225"/>
            <a:chExt cx="1807326" cy="526692"/>
          </a:xfrm>
        </p:grpSpPr>
        <p:sp>
          <p:nvSpPr>
            <p:cNvPr id="185" name="Freeform 11">
              <a:extLst>
                <a:ext uri="{FF2B5EF4-FFF2-40B4-BE49-F238E27FC236}">
                  <a16:creationId xmlns:a16="http://schemas.microsoft.com/office/drawing/2014/main" id="{805AA348-4411-4CBA-86AF-96C2BAB0FB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6" name="Freeform 12">
              <a:extLst>
                <a:ext uri="{FF2B5EF4-FFF2-40B4-BE49-F238E27FC236}">
                  <a16:creationId xmlns:a16="http://schemas.microsoft.com/office/drawing/2014/main" id="{B1E38DC7-E65B-49B9-876B-A898A874D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3D0D1846-E525-4753-9138-446350B2D5A4}"/>
                </a:ext>
              </a:extLst>
            </p:cNvPr>
            <p:cNvSpPr/>
            <p:nvPr/>
          </p:nvSpPr>
          <p:spPr>
            <a:xfrm>
              <a:off x="3382880" y="4826005"/>
              <a:ext cx="61908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3DEA8092-6E5D-46C5-9E29-11927267F326}"/>
              </a:ext>
            </a:extLst>
          </p:cNvPr>
          <p:cNvGrpSpPr/>
          <p:nvPr/>
        </p:nvGrpSpPr>
        <p:grpSpPr>
          <a:xfrm>
            <a:off x="7786446" y="4685092"/>
            <a:ext cx="1807326" cy="526692"/>
            <a:chOff x="2815630" y="4695225"/>
            <a:chExt cx="1807326" cy="526692"/>
          </a:xfrm>
        </p:grpSpPr>
        <p:sp>
          <p:nvSpPr>
            <p:cNvPr id="191" name="Freeform 11">
              <a:extLst>
                <a:ext uri="{FF2B5EF4-FFF2-40B4-BE49-F238E27FC236}">
                  <a16:creationId xmlns:a16="http://schemas.microsoft.com/office/drawing/2014/main" id="{E2FFDEF7-2BBB-45A8-8F34-6857FF4D6A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2" name="Freeform 12">
              <a:extLst>
                <a:ext uri="{FF2B5EF4-FFF2-40B4-BE49-F238E27FC236}">
                  <a16:creationId xmlns:a16="http://schemas.microsoft.com/office/drawing/2014/main" id="{E1CE1A8C-3D7C-4902-A370-1D1BC9AB8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FDE861C-A6E5-4C5D-988A-005FA348CE0A}"/>
                </a:ext>
              </a:extLst>
            </p:cNvPr>
            <p:cNvSpPr/>
            <p:nvPr/>
          </p:nvSpPr>
          <p:spPr>
            <a:xfrm>
              <a:off x="3195326" y="4826005"/>
              <a:ext cx="99418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RKA-SKPD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6EF1D6C7-8DF3-4A44-ABD5-57496BFF9FC1}"/>
              </a:ext>
            </a:extLst>
          </p:cNvPr>
          <p:cNvGrpSpPr/>
          <p:nvPr/>
        </p:nvGrpSpPr>
        <p:grpSpPr>
          <a:xfrm>
            <a:off x="10226491" y="4694142"/>
            <a:ext cx="1807326" cy="526692"/>
            <a:chOff x="2815630" y="4695225"/>
            <a:chExt cx="1807326" cy="526692"/>
          </a:xfrm>
        </p:grpSpPr>
        <p:sp>
          <p:nvSpPr>
            <p:cNvPr id="195" name="Freeform 11">
              <a:extLst>
                <a:ext uri="{FF2B5EF4-FFF2-40B4-BE49-F238E27FC236}">
                  <a16:creationId xmlns:a16="http://schemas.microsoft.com/office/drawing/2014/main" id="{37002B3C-242E-4A18-88FA-9F3D88F3E9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5630" y="4695225"/>
              <a:ext cx="1800753" cy="526692"/>
            </a:xfrm>
            <a:custGeom>
              <a:avLst/>
              <a:gdLst>
                <a:gd name="T0" fmla="*/ 894 w 894"/>
                <a:gd name="T1" fmla="*/ 33 h 415"/>
                <a:gd name="T2" fmla="*/ 894 w 894"/>
                <a:gd name="T3" fmla="*/ 382 h 415"/>
                <a:gd name="T4" fmla="*/ 861 w 894"/>
                <a:gd name="T5" fmla="*/ 415 h 415"/>
                <a:gd name="T6" fmla="*/ 32 w 894"/>
                <a:gd name="T7" fmla="*/ 415 h 415"/>
                <a:gd name="T8" fmla="*/ 0 w 894"/>
                <a:gd name="T9" fmla="*/ 382 h 415"/>
                <a:gd name="T10" fmla="*/ 0 w 894"/>
                <a:gd name="T11" fmla="*/ 33 h 415"/>
                <a:gd name="T12" fmla="*/ 32 w 894"/>
                <a:gd name="T13" fmla="*/ 0 h 415"/>
                <a:gd name="T14" fmla="*/ 861 w 894"/>
                <a:gd name="T15" fmla="*/ 0 h 415"/>
                <a:gd name="T16" fmla="*/ 894 w 894"/>
                <a:gd name="T17" fmla="*/ 3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4" h="415">
                  <a:moveTo>
                    <a:pt x="894" y="33"/>
                  </a:moveTo>
                  <a:cubicBezTo>
                    <a:pt x="894" y="382"/>
                    <a:pt x="894" y="382"/>
                    <a:pt x="894" y="382"/>
                  </a:cubicBezTo>
                  <a:cubicBezTo>
                    <a:pt x="894" y="400"/>
                    <a:pt x="879" y="415"/>
                    <a:pt x="861" y="415"/>
                  </a:cubicBezTo>
                  <a:cubicBezTo>
                    <a:pt x="32" y="415"/>
                    <a:pt x="32" y="415"/>
                    <a:pt x="32" y="415"/>
                  </a:cubicBezTo>
                  <a:cubicBezTo>
                    <a:pt x="14" y="415"/>
                    <a:pt x="0" y="400"/>
                    <a:pt x="0" y="38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pattFill prst="wdDnDiag">
              <a:fgClr>
                <a:sysClr val="window" lastClr="FFFFFF">
                  <a:lumMod val="95000"/>
                </a:sysClr>
              </a:fgClr>
              <a:bgClr>
                <a:sysClr val="window" lastClr="FFFFFF"/>
              </a:bgClr>
            </a:pattFill>
            <a:ln w="12700">
              <a:gradFill>
                <a:gsLst>
                  <a:gs pos="0">
                    <a:srgbClr val="2E78B9"/>
                  </a:gs>
                  <a:gs pos="100000">
                    <a:srgbClr val="02B0F0"/>
                  </a:gs>
                </a:gsLst>
                <a:lin ang="0" scaled="0"/>
              </a:gra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6" name="Freeform 12">
              <a:extLst>
                <a:ext uri="{FF2B5EF4-FFF2-40B4-BE49-F238E27FC236}">
                  <a16:creationId xmlns:a16="http://schemas.microsoft.com/office/drawing/2014/main" id="{15A72F4F-04C2-458E-A42D-2D14FF0D7A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203" y="4828542"/>
              <a:ext cx="1800753" cy="357236"/>
            </a:xfrm>
            <a:custGeom>
              <a:avLst/>
              <a:gdLst>
                <a:gd name="T0" fmla="*/ 894 w 894"/>
                <a:gd name="T1" fmla="*/ 33 h 193"/>
                <a:gd name="T2" fmla="*/ 894 w 894"/>
                <a:gd name="T3" fmla="*/ 193 h 193"/>
                <a:gd name="T4" fmla="*/ 785 w 894"/>
                <a:gd name="T5" fmla="*/ 193 h 193"/>
                <a:gd name="T6" fmla="*/ 725 w 894"/>
                <a:gd name="T7" fmla="*/ 171 h 193"/>
                <a:gd name="T8" fmla="*/ 701 w 894"/>
                <a:gd name="T9" fmla="*/ 150 h 193"/>
                <a:gd name="T10" fmla="*/ 642 w 894"/>
                <a:gd name="T11" fmla="*/ 128 h 193"/>
                <a:gd name="T12" fmla="*/ 0 w 894"/>
                <a:gd name="T13" fmla="*/ 128 h 193"/>
                <a:gd name="T14" fmla="*/ 0 w 894"/>
                <a:gd name="T15" fmla="*/ 33 h 193"/>
                <a:gd name="T16" fmla="*/ 32 w 894"/>
                <a:gd name="T17" fmla="*/ 0 h 193"/>
                <a:gd name="T18" fmla="*/ 861 w 894"/>
                <a:gd name="T19" fmla="*/ 0 h 193"/>
                <a:gd name="T20" fmla="*/ 894 w 894"/>
                <a:gd name="T21" fmla="*/ 33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4" h="193">
                  <a:moveTo>
                    <a:pt x="894" y="33"/>
                  </a:moveTo>
                  <a:cubicBezTo>
                    <a:pt x="894" y="193"/>
                    <a:pt x="894" y="193"/>
                    <a:pt x="894" y="193"/>
                  </a:cubicBezTo>
                  <a:cubicBezTo>
                    <a:pt x="785" y="193"/>
                    <a:pt x="785" y="193"/>
                    <a:pt x="785" y="193"/>
                  </a:cubicBezTo>
                  <a:cubicBezTo>
                    <a:pt x="763" y="193"/>
                    <a:pt x="742" y="185"/>
                    <a:pt x="725" y="171"/>
                  </a:cubicBezTo>
                  <a:cubicBezTo>
                    <a:pt x="701" y="150"/>
                    <a:pt x="701" y="150"/>
                    <a:pt x="701" y="150"/>
                  </a:cubicBezTo>
                  <a:cubicBezTo>
                    <a:pt x="685" y="136"/>
                    <a:pt x="663" y="128"/>
                    <a:pt x="642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861" y="0"/>
                    <a:pt x="861" y="0"/>
                    <a:pt x="861" y="0"/>
                  </a:cubicBezTo>
                  <a:cubicBezTo>
                    <a:pt x="879" y="0"/>
                    <a:pt x="894" y="15"/>
                    <a:pt x="894" y="33"/>
                  </a:cubicBezTo>
                  <a:close/>
                </a:path>
              </a:pathLst>
            </a:custGeom>
            <a:gradFill>
              <a:gsLst>
                <a:gs pos="0">
                  <a:srgbClr val="5AA2AE">
                    <a:lumMod val="75000"/>
                  </a:srgbClr>
                </a:gs>
                <a:gs pos="100000">
                  <a:srgbClr val="00B0F0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B3CB5224-F5F4-4A3C-A34C-C5DDD0548B74}"/>
                </a:ext>
              </a:extLst>
            </p:cNvPr>
            <p:cNvSpPr/>
            <p:nvPr/>
          </p:nvSpPr>
          <p:spPr>
            <a:xfrm>
              <a:off x="3041440" y="4826005"/>
              <a:ext cx="1301959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RINCIAN APBD</a:t>
              </a:r>
              <a:endParaRPr kumimoji="0" lang="id-ID" sz="12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98" name="Rectangle 197">
            <a:extLst>
              <a:ext uri="{FF2B5EF4-FFF2-40B4-BE49-F238E27FC236}">
                <a16:creationId xmlns:a16="http://schemas.microsoft.com/office/drawing/2014/main" id="{427A1494-9097-4DEC-B0E0-A0359CFC5370}"/>
              </a:ext>
            </a:extLst>
          </p:cNvPr>
          <p:cNvSpPr/>
          <p:nvPr/>
        </p:nvSpPr>
        <p:spPr>
          <a:xfrm>
            <a:off x="187473" y="3162702"/>
            <a:ext cx="95228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1977732E-3C83-4040-B0FD-568732B78F45}"/>
              </a:ext>
            </a:extLst>
          </p:cNvPr>
          <p:cNvCxnSpPr>
            <a:cxnSpLocks/>
          </p:cNvCxnSpPr>
          <p:nvPr/>
        </p:nvCxnSpPr>
        <p:spPr>
          <a:xfrm>
            <a:off x="11134373" y="4139464"/>
            <a:ext cx="0" cy="509489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0" name="Rectangle 199">
            <a:extLst>
              <a:ext uri="{FF2B5EF4-FFF2-40B4-BE49-F238E27FC236}">
                <a16:creationId xmlns:a16="http://schemas.microsoft.com/office/drawing/2014/main" id="{9CD95FE6-15A5-40A8-9886-C6E94A09925E}"/>
              </a:ext>
            </a:extLst>
          </p:cNvPr>
          <p:cNvSpPr/>
          <p:nvPr/>
        </p:nvSpPr>
        <p:spPr>
          <a:xfrm>
            <a:off x="8664997" y="4252090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952D9275-D278-4E76-97D6-AC74C24FC64A}"/>
              </a:ext>
            </a:extLst>
          </p:cNvPr>
          <p:cNvSpPr/>
          <p:nvPr/>
        </p:nvSpPr>
        <p:spPr>
          <a:xfrm>
            <a:off x="7025211" y="3586301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B6D73435-5A8E-4D64-907A-4301E4E8FEF3}"/>
              </a:ext>
            </a:extLst>
          </p:cNvPr>
          <p:cNvSpPr/>
          <p:nvPr/>
        </p:nvSpPr>
        <p:spPr>
          <a:xfrm>
            <a:off x="7021395" y="4670380"/>
            <a:ext cx="7617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dipedomani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E1909AC6-BCD0-4379-87B6-8D9154F8BF2B}"/>
              </a:ext>
            </a:extLst>
          </p:cNvPr>
          <p:cNvSpPr/>
          <p:nvPr/>
        </p:nvSpPr>
        <p:spPr>
          <a:xfrm>
            <a:off x="9427371" y="3501824"/>
            <a:ext cx="99065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ditetapkan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DF500FF1-5216-4BED-B5A9-9E13C35A8C61}"/>
              </a:ext>
            </a:extLst>
          </p:cNvPr>
          <p:cNvSpPr/>
          <p:nvPr/>
        </p:nvSpPr>
        <p:spPr>
          <a:xfrm>
            <a:off x="11122535" y="4286486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DAA4C257-0ABA-4C97-8E6E-BD3ACF396FF9}"/>
              </a:ext>
            </a:extLst>
          </p:cNvPr>
          <p:cNvSpPr/>
          <p:nvPr/>
        </p:nvSpPr>
        <p:spPr>
          <a:xfrm>
            <a:off x="9618009" y="4939144"/>
            <a:ext cx="56954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DED4B729-CA3F-4B5D-B097-463E41690B95}"/>
              </a:ext>
            </a:extLst>
          </p:cNvPr>
          <p:cNvSpPr/>
          <p:nvPr/>
        </p:nvSpPr>
        <p:spPr>
          <a:xfrm>
            <a:off x="8752047" y="1880608"/>
            <a:ext cx="9906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bahan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97AE86C1-65A4-4B19-9285-18B5F0C65A3E}"/>
              </a:ext>
            </a:extLst>
          </p:cNvPr>
          <p:cNvSpPr/>
          <p:nvPr/>
        </p:nvSpPr>
        <p:spPr>
          <a:xfrm>
            <a:off x="9559284" y="1057238"/>
            <a:ext cx="696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menjadi</a:t>
            </a:r>
            <a:r>
              <a:rPr kumimoji="0" lang="en-US" sz="800" b="1" i="0" u="none" strike="noStrike" kern="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dasar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A95A09DB-F0D2-4405-99F0-FC25FF244E46}"/>
              </a:ext>
            </a:extLst>
          </p:cNvPr>
          <p:cNvSpPr/>
          <p:nvPr/>
        </p:nvSpPr>
        <p:spPr>
          <a:xfrm>
            <a:off x="11128433" y="1904471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1" i="0" u="none" strike="noStrike" kern="0" cap="none" spc="0" normalizeH="0" baseline="0" noProof="0" dirty="0" err="1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dijabarkan</a:t>
            </a:r>
            <a:endParaRPr kumimoji="0" lang="id-ID" sz="800" b="1" i="0" u="none" strike="noStrike" kern="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55E60A56-59B7-4E16-9054-6A34CD9F2BCB}"/>
              </a:ext>
            </a:extLst>
          </p:cNvPr>
          <p:cNvCxnSpPr>
            <a:cxnSpLocks/>
          </p:cNvCxnSpPr>
          <p:nvPr/>
        </p:nvCxnSpPr>
        <p:spPr>
          <a:xfrm>
            <a:off x="4349557" y="6116378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1" name="Straight Arrow Connector 220">
            <a:extLst>
              <a:ext uri="{FF2B5EF4-FFF2-40B4-BE49-F238E27FC236}">
                <a16:creationId xmlns:a16="http://schemas.microsoft.com/office/drawing/2014/main" id="{EAC40DF9-E7C1-4B76-BA33-9C568972B124}"/>
              </a:ext>
            </a:extLst>
          </p:cNvPr>
          <p:cNvCxnSpPr>
            <a:cxnSpLocks/>
          </p:cNvCxnSpPr>
          <p:nvPr/>
        </p:nvCxnSpPr>
        <p:spPr>
          <a:xfrm>
            <a:off x="4340321" y="6329738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0070C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222" name="Straight Arrow Connector 221">
            <a:extLst>
              <a:ext uri="{FF2B5EF4-FFF2-40B4-BE49-F238E27FC236}">
                <a16:creationId xmlns:a16="http://schemas.microsoft.com/office/drawing/2014/main" id="{4AA61171-D54E-4173-80F6-9D9EB879B5DB}"/>
              </a:ext>
            </a:extLst>
          </p:cNvPr>
          <p:cNvCxnSpPr>
            <a:cxnSpLocks/>
          </p:cNvCxnSpPr>
          <p:nvPr/>
        </p:nvCxnSpPr>
        <p:spPr>
          <a:xfrm>
            <a:off x="4330558" y="6539271"/>
            <a:ext cx="323776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23" name="TextBox 222">
            <a:extLst>
              <a:ext uri="{FF2B5EF4-FFF2-40B4-BE49-F238E27FC236}">
                <a16:creationId xmlns:a16="http://schemas.microsoft.com/office/drawing/2014/main" id="{3CCF591E-33D9-44A5-8D86-3982EC04A201}"/>
              </a:ext>
            </a:extLst>
          </p:cNvPr>
          <p:cNvSpPr txBox="1"/>
          <p:nvPr/>
        </p:nvSpPr>
        <p:spPr>
          <a:xfrm>
            <a:off x="4631000" y="5971015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Undang-Undang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59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2024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RPJPN 2025-2045</a:t>
            </a:r>
          </a:p>
        </p:txBody>
      </p:sp>
      <p:sp>
        <p:nvSpPr>
          <p:cNvPr id="153" name="Rectangle: Rounded Corners 152">
            <a:extLst>
              <a:ext uri="{FF2B5EF4-FFF2-40B4-BE49-F238E27FC236}">
                <a16:creationId xmlns:a16="http://schemas.microsoft.com/office/drawing/2014/main" id="{1FFA44DF-8A40-4CDC-8AF6-0FD0E3F792F4}"/>
              </a:ext>
            </a:extLst>
          </p:cNvPr>
          <p:cNvSpPr/>
          <p:nvPr/>
        </p:nvSpPr>
        <p:spPr>
          <a:xfrm>
            <a:off x="5230808" y="890104"/>
            <a:ext cx="6867955" cy="2246953"/>
          </a:xfrm>
          <a:prstGeom prst="roundRect">
            <a:avLst>
              <a:gd name="adj" fmla="val 9409"/>
            </a:avLst>
          </a:prstGeom>
          <a:noFill/>
          <a:ln w="19050" cap="flat" cmpd="sng" algn="ctr">
            <a:solidFill>
              <a:srgbClr val="009900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E0E16371-C540-483A-A964-24577190F3CB}"/>
              </a:ext>
            </a:extLst>
          </p:cNvPr>
          <p:cNvSpPr txBox="1"/>
          <p:nvPr/>
        </p:nvSpPr>
        <p:spPr>
          <a:xfrm>
            <a:off x="4625841" y="6220619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Undang-Undang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23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2014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Pemerintahan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Daerah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573B3C77-78F0-4B2E-B014-79AFA3BDF104}"/>
              </a:ext>
            </a:extLst>
          </p:cNvPr>
          <p:cNvSpPr txBox="1"/>
          <p:nvPr/>
        </p:nvSpPr>
        <p:spPr>
          <a:xfrm>
            <a:off x="4620682" y="6434063"/>
            <a:ext cx="59546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Peraturan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Pemerintah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Nomor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6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Tahun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2023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tentang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Rencana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Kerja</a:t>
            </a:r>
            <a:r>
              <a:rPr kumimoji="0" lang="en-US" sz="9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dan </a:t>
            </a:r>
            <a:r>
              <a:rPr kumimoji="0" lang="en-US" sz="9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Anggaran</a:t>
            </a:r>
            <a:endParaRPr kumimoji="0" lang="en-US" sz="9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491C7B-2321-488C-BE2A-113077AB4DC2}"/>
              </a:ext>
            </a:extLst>
          </p:cNvPr>
          <p:cNvSpPr txBox="1"/>
          <p:nvPr/>
        </p:nvSpPr>
        <p:spPr>
          <a:xfrm>
            <a:off x="7284406" y="782830"/>
            <a:ext cx="2869167" cy="261610"/>
          </a:xfrm>
          <a:prstGeom prst="rect">
            <a:avLst/>
          </a:prstGeom>
          <a:pattFill prst="pct30">
            <a:fgClr>
              <a:schemeClr val="accent6">
                <a:lumMod val="60000"/>
                <a:lumOff val="40000"/>
              </a:schemeClr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disinkronisasikan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sesuai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1" i="1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amanat</a:t>
            </a:r>
            <a:r>
              <a:rPr kumimoji="0" lang="en-US" sz="1100" b="1" i="1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PP 17/2017</a:t>
            </a:r>
            <a:endParaRPr kumimoji="0" lang="en-ID" sz="1100" b="1" i="1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9" name="Straight Arrow Connector 168">
            <a:extLst>
              <a:ext uri="{FF2B5EF4-FFF2-40B4-BE49-F238E27FC236}">
                <a16:creationId xmlns:a16="http://schemas.microsoft.com/office/drawing/2014/main" id="{FCDF4B8D-1FD9-4836-AC06-0EF55BA7D801}"/>
              </a:ext>
            </a:extLst>
          </p:cNvPr>
          <p:cNvCxnSpPr>
            <a:cxnSpLocks/>
          </p:cNvCxnSpPr>
          <p:nvPr/>
        </p:nvCxnSpPr>
        <p:spPr>
          <a:xfrm>
            <a:off x="4672253" y="1444473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87" name="Straight Arrow Connector 186">
            <a:extLst>
              <a:ext uri="{FF2B5EF4-FFF2-40B4-BE49-F238E27FC236}">
                <a16:creationId xmlns:a16="http://schemas.microsoft.com/office/drawing/2014/main" id="{EDE11D0D-57B4-4957-B323-A844553FAA31}"/>
              </a:ext>
            </a:extLst>
          </p:cNvPr>
          <p:cNvCxnSpPr>
            <a:cxnSpLocks/>
          </p:cNvCxnSpPr>
          <p:nvPr/>
        </p:nvCxnSpPr>
        <p:spPr>
          <a:xfrm>
            <a:off x="7143480" y="1451030"/>
            <a:ext cx="539998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88" name="Straight Arrow Connector 187">
            <a:extLst>
              <a:ext uri="{FF2B5EF4-FFF2-40B4-BE49-F238E27FC236}">
                <a16:creationId xmlns:a16="http://schemas.microsoft.com/office/drawing/2014/main" id="{4E725EC7-78F0-4595-9EEF-0AEF9847B662}"/>
              </a:ext>
            </a:extLst>
          </p:cNvPr>
          <p:cNvCxnSpPr>
            <a:cxnSpLocks/>
          </p:cNvCxnSpPr>
          <p:nvPr/>
        </p:nvCxnSpPr>
        <p:spPr>
          <a:xfrm>
            <a:off x="9653204" y="1441944"/>
            <a:ext cx="540000" cy="0"/>
          </a:xfrm>
          <a:prstGeom prst="straightConnector1">
            <a:avLst/>
          </a:prstGeom>
          <a:noFill/>
          <a:ln w="19050" cap="flat" cmpd="sng" algn="ctr">
            <a:solidFill>
              <a:srgbClr val="0099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560BB4C6-5AB7-447E-93FA-4E4F51BE7E64}"/>
              </a:ext>
            </a:extLst>
          </p:cNvPr>
          <p:cNvSpPr/>
          <p:nvPr/>
        </p:nvSpPr>
        <p:spPr>
          <a:xfrm>
            <a:off x="124731" y="5573074"/>
            <a:ext cx="7580179" cy="32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PERENCANAAN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A942EC10-DEEF-4E07-BAAA-5C4B6EC301A7}"/>
              </a:ext>
            </a:extLst>
          </p:cNvPr>
          <p:cNvSpPr/>
          <p:nvPr/>
        </p:nvSpPr>
        <p:spPr>
          <a:xfrm>
            <a:off x="7812274" y="5567628"/>
            <a:ext cx="4320000" cy="324000"/>
          </a:xfrm>
          <a:prstGeom prst="rect">
            <a:avLst/>
          </a:prstGeom>
          <a:solidFill>
            <a:srgbClr val="E2AC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PENGANGGARAN</a:t>
            </a:r>
            <a:endParaRPr kumimoji="0" lang="en-ID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D79E552-4435-40A8-B72C-BDFD5C523B27}"/>
              </a:ext>
            </a:extLst>
          </p:cNvPr>
          <p:cNvCxnSpPr>
            <a:cxnSpLocks/>
          </p:cNvCxnSpPr>
          <p:nvPr/>
        </p:nvCxnSpPr>
        <p:spPr>
          <a:xfrm>
            <a:off x="119846" y="5493740"/>
            <a:ext cx="7581600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33A5A726-10AD-4E0B-AFD9-4FFA303C33F2}"/>
              </a:ext>
            </a:extLst>
          </p:cNvPr>
          <p:cNvCxnSpPr>
            <a:cxnSpLocks/>
          </p:cNvCxnSpPr>
          <p:nvPr/>
        </p:nvCxnSpPr>
        <p:spPr>
          <a:xfrm>
            <a:off x="7814937" y="5496462"/>
            <a:ext cx="4320000" cy="0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739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BBE37F-A68B-4DA5-842A-75E732B21457}"/>
              </a:ext>
            </a:extLst>
          </p:cNvPr>
          <p:cNvSpPr/>
          <p:nvPr/>
        </p:nvSpPr>
        <p:spPr>
          <a:xfrm>
            <a:off x="7008597" y="2230728"/>
            <a:ext cx="4065168" cy="1100980"/>
          </a:xfrm>
          <a:prstGeom prst="roundRect">
            <a:avLst/>
          </a:prstGeom>
          <a:noFill/>
          <a:ln>
            <a:solidFill>
              <a:srgbClr val="00206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987CAD7-2001-422C-955B-A6B06F895C82}"/>
              </a:ext>
            </a:extLst>
          </p:cNvPr>
          <p:cNvSpPr/>
          <p:nvPr/>
        </p:nvSpPr>
        <p:spPr>
          <a:xfrm>
            <a:off x="1073355" y="4424984"/>
            <a:ext cx="4603899" cy="1573137"/>
          </a:xfrm>
          <a:prstGeom prst="rect">
            <a:avLst/>
          </a:prstGeom>
          <a:solidFill>
            <a:srgbClr val="FFFFCC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F958DE33-DBE0-4594-841E-234637DC2F16}"/>
              </a:ext>
            </a:extLst>
          </p:cNvPr>
          <p:cNvSpPr/>
          <p:nvPr/>
        </p:nvSpPr>
        <p:spPr>
          <a:xfrm>
            <a:off x="1014912" y="2157594"/>
            <a:ext cx="4662342" cy="1666601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noFill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DACC156-310B-46D4-AFCA-CD709AD59FE8}"/>
              </a:ext>
            </a:extLst>
          </p:cNvPr>
          <p:cNvSpPr txBox="1"/>
          <p:nvPr/>
        </p:nvSpPr>
        <p:spPr>
          <a:xfrm>
            <a:off x="1142210" y="2326871"/>
            <a:ext cx="4433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  </a:t>
            </a:r>
            <a:endParaRPr lang="en-ID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5E5AA65-480A-41AE-9E2C-730D086F3A53}"/>
              </a:ext>
            </a:extLst>
          </p:cNvPr>
          <p:cNvSpPr txBox="1"/>
          <p:nvPr/>
        </p:nvSpPr>
        <p:spPr>
          <a:xfrm>
            <a:off x="1118235" y="2936798"/>
            <a:ext cx="44337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“proses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memadukan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memperkuat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penyusunan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rencana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anggaran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nasional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pengendalian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pencapaian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Sasaran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Pembangunan”</a:t>
            </a:r>
            <a:endParaRPr lang="en-ID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F364A0C1-949E-47F4-BD67-8A9BF835FA55}"/>
              </a:ext>
            </a:extLst>
          </p:cNvPr>
          <p:cNvSpPr txBox="1"/>
          <p:nvPr/>
        </p:nvSpPr>
        <p:spPr>
          <a:xfrm>
            <a:off x="1080982" y="4534606"/>
            <a:ext cx="46038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Pendekatan</a:t>
            </a:r>
            <a:r>
              <a:rPr lang="en-US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</a:t>
            </a:r>
            <a:endParaRPr lang="en-ID" sz="1600" b="1" dirty="0">
              <a:solidFill>
                <a:schemeClr val="tx2">
                  <a:lumMod val="90000"/>
                  <a:lumOff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7A4CA8F-1901-4328-9A1B-1B14B113FB14}"/>
              </a:ext>
            </a:extLst>
          </p:cNvPr>
          <p:cNvSpPr txBox="1"/>
          <p:nvPr/>
        </p:nvSpPr>
        <p:spPr>
          <a:xfrm>
            <a:off x="1276462" y="5572478"/>
            <a:ext cx="8416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Tematik</a:t>
            </a:r>
            <a:endParaRPr lang="en-ID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330E928C-D73A-477E-823A-3192DF2B2E57}"/>
              </a:ext>
            </a:extLst>
          </p:cNvPr>
          <p:cNvSpPr txBox="1"/>
          <p:nvPr/>
        </p:nvSpPr>
        <p:spPr>
          <a:xfrm>
            <a:off x="2349324" y="5572478"/>
            <a:ext cx="771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Holistik</a:t>
            </a:r>
            <a:endParaRPr lang="en-ID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4B5B6089-68AA-47E0-A3BB-E3B09C856503}"/>
              </a:ext>
            </a:extLst>
          </p:cNvPr>
          <p:cNvSpPr txBox="1"/>
          <p:nvPr/>
        </p:nvSpPr>
        <p:spPr>
          <a:xfrm>
            <a:off x="3359098" y="5572478"/>
            <a:ext cx="9583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Integratif</a:t>
            </a:r>
            <a:endParaRPr lang="en-ID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7A9C746B-4498-46E8-8EA4-1D85A84EC7C4}"/>
              </a:ext>
            </a:extLst>
          </p:cNvPr>
          <p:cNvSpPr txBox="1"/>
          <p:nvPr/>
        </p:nvSpPr>
        <p:spPr>
          <a:xfrm>
            <a:off x="4492435" y="5572478"/>
            <a:ext cx="771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Spasial</a:t>
            </a:r>
            <a:endParaRPr lang="en-ID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DF725864-57BA-4711-97D0-721E9ADC201B}"/>
              </a:ext>
            </a:extLst>
          </p:cNvPr>
          <p:cNvGrpSpPr/>
          <p:nvPr/>
        </p:nvGrpSpPr>
        <p:grpSpPr>
          <a:xfrm>
            <a:off x="7428221" y="2157594"/>
            <a:ext cx="3250024" cy="930510"/>
            <a:chOff x="1412736" y="4390519"/>
            <a:chExt cx="3139838" cy="917357"/>
          </a:xfrm>
        </p:grpSpPr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1BAFD876-7FF7-4667-954F-A7899BE4A4F3}"/>
                </a:ext>
              </a:extLst>
            </p:cNvPr>
            <p:cNvSpPr txBox="1"/>
            <p:nvPr/>
          </p:nvSpPr>
          <p:spPr>
            <a:xfrm>
              <a:off x="2195876" y="4852736"/>
              <a:ext cx="534148" cy="455140"/>
            </a:xfrm>
            <a:prstGeom prst="rect">
              <a:avLst/>
            </a:prstGeom>
            <a:noFill/>
          </p:spPr>
          <p:txBody>
            <a:bodyPr wrap="square" numCol="3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RKP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00019A0F-781B-4696-B751-A1856938E504}"/>
                </a:ext>
              </a:extLst>
            </p:cNvPr>
            <p:cNvSpPr txBox="1"/>
            <p:nvPr/>
          </p:nvSpPr>
          <p:spPr>
            <a:xfrm>
              <a:off x="1412736" y="4390519"/>
              <a:ext cx="3139838" cy="333769"/>
            </a:xfrm>
            <a:prstGeom prst="rect">
              <a:avLst/>
            </a:prstGeom>
            <a:pattFill prst="pct40">
              <a:fgClr>
                <a:schemeClr val="tx2">
                  <a:lumMod val="25000"/>
                  <a:lumOff val="75000"/>
                </a:schemeClr>
              </a:fgClr>
              <a:bgClr>
                <a:schemeClr val="bg1"/>
              </a:bgClr>
            </a:patt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Dokumen</a:t>
              </a:r>
              <a:r>
                <a:rPr lang="en-US" sz="1600" b="1" dirty="0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yang </a:t>
              </a:r>
              <a:r>
                <a:rPr lang="en-US" sz="1600" b="1" dirty="0" err="1">
                  <a:solidFill>
                    <a:schemeClr val="tx2">
                      <a:lumMod val="90000"/>
                      <a:lumOff val="10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Disinkronisasikan</a:t>
              </a:r>
              <a:endParaRPr lang="en-ID" sz="1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4548F36F-A1EC-443E-8D44-DA80042CE2AC}"/>
              </a:ext>
            </a:extLst>
          </p:cNvPr>
          <p:cNvSpPr txBox="1"/>
          <p:nvPr/>
        </p:nvSpPr>
        <p:spPr>
          <a:xfrm>
            <a:off x="3084098" y="1117269"/>
            <a:ext cx="73574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Peraturan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Nomor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17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2017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</a:t>
            </a:r>
            <a:r>
              <a:rPr lang="en-ID" b="1" dirty="0" err="1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Nasional</a:t>
            </a:r>
            <a:r>
              <a:rPr lang="en-ID" b="1" dirty="0">
                <a:solidFill>
                  <a:schemeClr val="accent5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ID" dirty="0">
              <a:solidFill>
                <a:schemeClr val="accent5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1" name="Google Shape;412;p46">
            <a:extLst>
              <a:ext uri="{FF2B5EF4-FFF2-40B4-BE49-F238E27FC236}">
                <a16:creationId xmlns:a16="http://schemas.microsoft.com/office/drawing/2014/main" id="{E754FBC9-F5A1-46A7-973D-5AEC11108B8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6172" t="5378" r="72934" b="57248"/>
          <a:stretch/>
        </p:blipFill>
        <p:spPr>
          <a:xfrm>
            <a:off x="2576699" y="1233638"/>
            <a:ext cx="507399" cy="390723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A75A6082-D7C1-4003-8CE7-79C4A1E12B21}"/>
              </a:ext>
            </a:extLst>
          </p:cNvPr>
          <p:cNvSpPr txBox="1">
            <a:spLocks/>
          </p:cNvSpPr>
          <p:nvPr/>
        </p:nvSpPr>
        <p:spPr>
          <a:xfrm>
            <a:off x="4492435" y="12713"/>
            <a:ext cx="7730839" cy="726542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en-US" sz="2000" dirty="0">
                <a:sym typeface="Quattrocento Sans"/>
              </a:rPr>
              <a:t>SINKRONISASI PERENCANAAN DAN</a:t>
            </a:r>
            <a:br>
              <a:rPr lang="en-US" sz="2000" dirty="0">
                <a:sym typeface="Quattrocento Sans"/>
              </a:rPr>
            </a:br>
            <a:r>
              <a:rPr lang="en-US" sz="2000" dirty="0">
                <a:sym typeface="Quattrocento Sans"/>
              </a:rPr>
              <a:t>PENGANGGARAN PEMBANGUNAN NASIONAL</a:t>
            </a:r>
            <a:endParaRPr lang="en-US" sz="2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4E6722-2B35-41A5-93D8-46452213ACDC}"/>
              </a:ext>
            </a:extLst>
          </p:cNvPr>
          <p:cNvSpPr txBox="1"/>
          <p:nvPr/>
        </p:nvSpPr>
        <p:spPr>
          <a:xfrm>
            <a:off x="7153567" y="2625443"/>
            <a:ext cx="1305294" cy="42344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-KL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660E783-279F-45A7-8135-29B6D2979438}"/>
              </a:ext>
            </a:extLst>
          </p:cNvPr>
          <p:cNvSpPr txBox="1"/>
          <p:nvPr/>
        </p:nvSpPr>
        <p:spPr>
          <a:xfrm>
            <a:off x="9109810" y="2620318"/>
            <a:ext cx="1305294" cy="42344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RKA-KL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40B79E3-50BE-437A-8846-0E4D456F5FF4}"/>
              </a:ext>
            </a:extLst>
          </p:cNvPr>
          <p:cNvSpPr/>
          <p:nvPr/>
        </p:nvSpPr>
        <p:spPr>
          <a:xfrm>
            <a:off x="6742892" y="4424984"/>
            <a:ext cx="4603898" cy="1573137"/>
          </a:xfrm>
          <a:prstGeom prst="rect">
            <a:avLst/>
          </a:prstGeom>
          <a:solidFill>
            <a:schemeClr val="tx2">
              <a:lumMod val="10000"/>
              <a:lumOff val="90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2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C1E6D151-A2DA-47D3-9569-F70EB6BD8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8067" y="4998082"/>
            <a:ext cx="581106" cy="523948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2D9FDC75-108A-4CAA-8732-12A555722224}"/>
              </a:ext>
            </a:extLst>
          </p:cNvPr>
          <p:cNvSpPr txBox="1"/>
          <p:nvPr/>
        </p:nvSpPr>
        <p:spPr>
          <a:xfrm>
            <a:off x="6778782" y="4523487"/>
            <a:ext cx="46038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Pendekatan</a:t>
            </a:r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16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Pembangunan Nasional</a:t>
            </a:r>
            <a:endParaRPr lang="en-ID" sz="16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615EA09-2EB4-4272-BEA3-73A23D7CC5CD}"/>
              </a:ext>
            </a:extLst>
          </p:cNvPr>
          <p:cNvSpPr txBox="1"/>
          <p:nvPr/>
        </p:nvSpPr>
        <p:spPr>
          <a:xfrm>
            <a:off x="6896614" y="4873160"/>
            <a:ext cx="396724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ID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berbasis</a:t>
            </a:r>
            <a:r>
              <a:rPr lang="en-ID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program (</a:t>
            </a:r>
            <a:r>
              <a:rPr lang="en-ID" sz="16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money follow program</a:t>
            </a:r>
            <a:r>
              <a:rPr lang="en-ID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ID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a.l.</a:t>
            </a:r>
            <a:r>
              <a:rPr lang="en-ID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melalui</a:t>
            </a:r>
            <a:r>
              <a:rPr lang="en-ID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integrasi</a:t>
            </a:r>
            <a:r>
              <a:rPr lang="en-ID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sumber</a:t>
            </a:r>
            <a:r>
              <a:rPr lang="en-ID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pendanaan</a:t>
            </a:r>
            <a:r>
              <a:rPr lang="en-ID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ID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ID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nonpemerintah</a:t>
            </a:r>
            <a:endParaRPr lang="en-ID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9" name="Google Shape;627;g2f96e4f3b51_56_111" descr="Repeat">
            <a:extLst>
              <a:ext uri="{FF2B5EF4-FFF2-40B4-BE49-F238E27FC236}">
                <a16:creationId xmlns:a16="http://schemas.microsoft.com/office/drawing/2014/main" id="{B28F09C3-5930-423F-BF34-BC5716FCAA4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16673" y="4925547"/>
            <a:ext cx="586801" cy="586767"/>
          </a:xfrm>
          <a:prstGeom prst="rect">
            <a:avLst/>
          </a:prstGeom>
          <a:noFill/>
          <a:ln w="9525" cap="flat" cmpd="sng">
            <a:solidFill>
              <a:srgbClr val="FFBE9D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41" name="Google Shape;627;g2f96e4f3b51_56_111" descr="Repeat">
            <a:extLst>
              <a:ext uri="{FF2B5EF4-FFF2-40B4-BE49-F238E27FC236}">
                <a16:creationId xmlns:a16="http://schemas.microsoft.com/office/drawing/2014/main" id="{A5C1CA11-5AF9-4D9C-9D34-5C2A82EEAE2B}"/>
              </a:ext>
            </a:extLst>
          </p:cNvPr>
          <p:cNvPicPr preferRelativeResize="0"/>
          <p:nvPr/>
        </p:nvPicPr>
        <p:blipFill rotWithShape="1">
          <a:blip r:embed="rId5">
            <a:alphaModFix/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>
            <a:off x="10862514" y="2173470"/>
            <a:ext cx="369353" cy="369332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38EEFFF-AFFA-47DA-985C-45FB01A94074}"/>
              </a:ext>
            </a:extLst>
          </p:cNvPr>
          <p:cNvSpPr txBox="1"/>
          <p:nvPr/>
        </p:nvSpPr>
        <p:spPr>
          <a:xfrm>
            <a:off x="10010682" y="2620318"/>
            <a:ext cx="1305294" cy="42344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APBN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0173427-4090-47CE-8C34-7FBE1546DC53}"/>
              </a:ext>
            </a:extLst>
          </p:cNvPr>
          <p:cNvSpPr txBox="1"/>
          <p:nvPr/>
        </p:nvSpPr>
        <p:spPr>
          <a:xfrm>
            <a:off x="7358462" y="3456509"/>
            <a:ext cx="427761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Proses </a:t>
            </a:r>
            <a:r>
              <a:rPr lang="en-US" sz="12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2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tahunan</a:t>
            </a:r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tingkat</a:t>
            </a:r>
            <a:r>
              <a:rPr lang="en-U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Kementerian/Lembaga </a:t>
            </a:r>
            <a:r>
              <a:rPr lang="en-US" sz="1400" b="1" i="1" dirty="0" err="1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r>
              <a:rPr lang="en-US" sz="1400" b="1" i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i="1" dirty="0" err="1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400" b="1" i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i="1" dirty="0" err="1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penyusunan</a:t>
            </a:r>
            <a:r>
              <a:rPr lang="en-US" sz="1400" b="1" i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i="1" dirty="0" err="1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sz="1400" b="1" i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 </a:t>
            </a:r>
            <a:endParaRPr lang="en-ID" sz="1200" b="1" i="1" dirty="0">
              <a:solidFill>
                <a:srgbClr val="0066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" name="Picture 39" descr="A yellow arrow pointing up&#10;&#10;Description automatically generated">
            <a:extLst>
              <a:ext uri="{FF2B5EF4-FFF2-40B4-BE49-F238E27FC236}">
                <a16:creationId xmlns:a16="http://schemas.microsoft.com/office/drawing/2014/main" id="{EC260CCF-839A-4B18-ADD0-1D03B51F52B5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838385">
            <a:off x="7312612" y="3118263"/>
            <a:ext cx="504055" cy="5040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FBE2ABF-6184-400B-A4CD-88E4654D374C}"/>
              </a:ext>
            </a:extLst>
          </p:cNvPr>
          <p:cNvSpPr txBox="1"/>
          <p:nvPr/>
        </p:nvSpPr>
        <p:spPr>
          <a:xfrm>
            <a:off x="1256483" y="4920826"/>
            <a:ext cx="4157278" cy="581452"/>
          </a:xfrm>
          <a:prstGeom prst="rect">
            <a:avLst/>
          </a:prstGeom>
          <a:solidFill>
            <a:srgbClr val="FFFCED"/>
          </a:solidFill>
        </p:spPr>
        <p:txBody>
          <a:bodyPr wrap="square" rtlCol="0">
            <a:spAutoFit/>
          </a:bodyPr>
          <a:lstStyle/>
          <a:p>
            <a:endParaRPr lang="en-ID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59D743-046C-4C0C-AE04-C4981BDDE2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768" y="4966904"/>
            <a:ext cx="497445" cy="4974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C0BBB1-97B8-4E77-95B9-2526DCDC944C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5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94" y="4943360"/>
            <a:ext cx="508968" cy="508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C19A7A-259B-4D68-82FD-544CC60AFA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492" y="4986922"/>
            <a:ext cx="448718" cy="4487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3AA5AD2-A057-4996-8F9B-B9FAB908342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939" y="4976014"/>
            <a:ext cx="423277" cy="42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02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en-US" sz="2000" dirty="0">
                <a:sym typeface="Quattrocento Sans"/>
              </a:rPr>
              <a:t>PERENCANAAN DAN PENGANGGARAN</a:t>
            </a:r>
            <a:br>
              <a:rPr lang="en-US" sz="2000" dirty="0">
                <a:sym typeface="Quattrocento Sans"/>
              </a:rPr>
            </a:br>
            <a:r>
              <a:rPr lang="en-US" sz="2000" dirty="0">
                <a:sym typeface="Quattrocento Sans"/>
              </a:rPr>
              <a:t>TAHUNAN TINGKAT KEMENTERIAN/LEMBAGA</a:t>
            </a:r>
            <a:endParaRPr lang="en-US" sz="2000" dirty="0"/>
          </a:p>
        </p:txBody>
      </p:sp>
      <p:sp>
        <p:nvSpPr>
          <p:cNvPr id="108" name="Google Shape;195;p4">
            <a:extLst>
              <a:ext uri="{FF2B5EF4-FFF2-40B4-BE49-F238E27FC236}">
                <a16:creationId xmlns:a16="http://schemas.microsoft.com/office/drawing/2014/main" id="{EB891ECB-ECA1-46E4-885E-BB4779BEBA69}"/>
              </a:ext>
            </a:extLst>
          </p:cNvPr>
          <p:cNvSpPr txBox="1"/>
          <p:nvPr/>
        </p:nvSpPr>
        <p:spPr>
          <a:xfrm>
            <a:off x="8577889" y="3365961"/>
            <a:ext cx="3323787" cy="1677409"/>
          </a:xfrm>
          <a:prstGeom prst="rect">
            <a:avLst/>
          </a:prstGeom>
          <a:solidFill>
            <a:srgbClr val="FBE4D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96;p4">
            <a:extLst>
              <a:ext uri="{FF2B5EF4-FFF2-40B4-BE49-F238E27FC236}">
                <a16:creationId xmlns:a16="http://schemas.microsoft.com/office/drawing/2014/main" id="{C4257787-190E-4E7D-965E-43FBEAA8E386}"/>
              </a:ext>
            </a:extLst>
          </p:cNvPr>
          <p:cNvSpPr txBox="1"/>
          <p:nvPr/>
        </p:nvSpPr>
        <p:spPr>
          <a:xfrm>
            <a:off x="3551919" y="3365961"/>
            <a:ext cx="4909664" cy="1659987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97;p4">
            <a:extLst>
              <a:ext uri="{FF2B5EF4-FFF2-40B4-BE49-F238E27FC236}">
                <a16:creationId xmlns:a16="http://schemas.microsoft.com/office/drawing/2014/main" id="{00CCEBB0-1DD8-4434-AAA5-EF7693313066}"/>
              </a:ext>
            </a:extLst>
          </p:cNvPr>
          <p:cNvSpPr txBox="1"/>
          <p:nvPr/>
        </p:nvSpPr>
        <p:spPr>
          <a:xfrm>
            <a:off x="157664" y="3346750"/>
            <a:ext cx="3322619" cy="1677409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kern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98;p4">
            <a:extLst>
              <a:ext uri="{FF2B5EF4-FFF2-40B4-BE49-F238E27FC236}">
                <a16:creationId xmlns:a16="http://schemas.microsoft.com/office/drawing/2014/main" id="{8DD0F86B-8DAA-4DD8-85A8-35BCE81C9C6A}"/>
              </a:ext>
            </a:extLst>
          </p:cNvPr>
          <p:cNvSpPr/>
          <p:nvPr/>
        </p:nvSpPr>
        <p:spPr>
          <a:xfrm>
            <a:off x="1628158" y="3648042"/>
            <a:ext cx="1603004" cy="95410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RKP,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SB PAGU dan Lampiran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1" name="Google Shape;199;p4">
            <a:extLst>
              <a:ext uri="{FF2B5EF4-FFF2-40B4-BE49-F238E27FC236}">
                <a16:creationId xmlns:a16="http://schemas.microsoft.com/office/drawing/2014/main" id="{DFD415BF-9511-48C8-98FB-6F98D85AF00D}"/>
              </a:ext>
            </a:extLst>
          </p:cNvPr>
          <p:cNvSpPr/>
          <p:nvPr/>
        </p:nvSpPr>
        <p:spPr>
          <a:xfrm>
            <a:off x="8897317" y="3929310"/>
            <a:ext cx="1013509" cy="38598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RKA KL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2" name="Google Shape;200;p4">
            <a:extLst>
              <a:ext uri="{FF2B5EF4-FFF2-40B4-BE49-F238E27FC236}">
                <a16:creationId xmlns:a16="http://schemas.microsoft.com/office/drawing/2014/main" id="{8E2E4E44-F494-4C67-869A-79420243EB87}"/>
              </a:ext>
            </a:extLst>
          </p:cNvPr>
          <p:cNvSpPr/>
          <p:nvPr/>
        </p:nvSpPr>
        <p:spPr>
          <a:xfrm>
            <a:off x="10132911" y="3956964"/>
            <a:ext cx="1661156" cy="335704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DIPA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3" name="Google Shape;201;p4">
            <a:extLst>
              <a:ext uri="{FF2B5EF4-FFF2-40B4-BE49-F238E27FC236}">
                <a16:creationId xmlns:a16="http://schemas.microsoft.com/office/drawing/2014/main" id="{0B56CF49-A695-4C04-A8E4-C6FA7371A5A8}"/>
              </a:ext>
            </a:extLst>
          </p:cNvPr>
          <p:cNvSpPr/>
          <p:nvPr/>
        </p:nvSpPr>
        <p:spPr>
          <a:xfrm>
            <a:off x="6754540" y="3946916"/>
            <a:ext cx="245533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202;p4">
            <a:extLst>
              <a:ext uri="{FF2B5EF4-FFF2-40B4-BE49-F238E27FC236}">
                <a16:creationId xmlns:a16="http://schemas.microsoft.com/office/drawing/2014/main" id="{9C3ED630-D828-471B-9DD0-92CA7BE46E92}"/>
              </a:ext>
            </a:extLst>
          </p:cNvPr>
          <p:cNvSpPr/>
          <p:nvPr/>
        </p:nvSpPr>
        <p:spPr>
          <a:xfrm>
            <a:off x="8132224" y="3940039"/>
            <a:ext cx="27748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203;p4">
            <a:extLst>
              <a:ext uri="{FF2B5EF4-FFF2-40B4-BE49-F238E27FC236}">
                <a16:creationId xmlns:a16="http://schemas.microsoft.com/office/drawing/2014/main" id="{35A11F54-23DD-4C5A-8BE1-C1C7DC2F2AA6}"/>
              </a:ext>
            </a:extLst>
          </p:cNvPr>
          <p:cNvSpPr/>
          <p:nvPr/>
        </p:nvSpPr>
        <p:spPr>
          <a:xfrm>
            <a:off x="9914053" y="3956964"/>
            <a:ext cx="254848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204;p4">
            <a:extLst>
              <a:ext uri="{FF2B5EF4-FFF2-40B4-BE49-F238E27FC236}">
                <a16:creationId xmlns:a16="http://schemas.microsoft.com/office/drawing/2014/main" id="{8F4004B7-48C4-4007-8697-796EC003513A}"/>
              </a:ext>
            </a:extLst>
          </p:cNvPr>
          <p:cNvSpPr/>
          <p:nvPr/>
        </p:nvSpPr>
        <p:spPr>
          <a:xfrm>
            <a:off x="5001162" y="3609970"/>
            <a:ext cx="1711346" cy="107239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ysClr val="windowText" lastClr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Trilateral Meeting /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5715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Penelaahan/Musrenbang</a:t>
            </a:r>
            <a:endParaRPr kumimoji="0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205;p4">
            <a:extLst>
              <a:ext uri="{FF2B5EF4-FFF2-40B4-BE49-F238E27FC236}">
                <a16:creationId xmlns:a16="http://schemas.microsoft.com/office/drawing/2014/main" id="{86EFBD2A-A80F-484E-9A47-C68CD6DAA08A}"/>
              </a:ext>
            </a:extLst>
          </p:cNvPr>
          <p:cNvSpPr/>
          <p:nvPr/>
        </p:nvSpPr>
        <p:spPr>
          <a:xfrm>
            <a:off x="3968838" y="3940039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206;p4">
            <a:extLst>
              <a:ext uri="{FF2B5EF4-FFF2-40B4-BE49-F238E27FC236}">
                <a16:creationId xmlns:a16="http://schemas.microsoft.com/office/drawing/2014/main" id="{DB9B4094-D811-4CAB-9CB0-58B5D6DB1639}"/>
              </a:ext>
            </a:extLst>
          </p:cNvPr>
          <p:cNvSpPr/>
          <p:nvPr/>
        </p:nvSpPr>
        <p:spPr>
          <a:xfrm>
            <a:off x="7058226" y="3835319"/>
            <a:ext cx="995011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69" name="Google Shape;207;p4">
            <a:extLst>
              <a:ext uri="{FF2B5EF4-FFF2-40B4-BE49-F238E27FC236}">
                <a16:creationId xmlns:a16="http://schemas.microsoft.com/office/drawing/2014/main" id="{3FEF62B6-C780-4206-A471-8A8DC395A381}"/>
              </a:ext>
            </a:extLst>
          </p:cNvPr>
          <p:cNvSpPr txBox="1"/>
          <p:nvPr/>
        </p:nvSpPr>
        <p:spPr>
          <a:xfrm>
            <a:off x="184740" y="5033063"/>
            <a:ext cx="3283823" cy="954067"/>
          </a:xfrm>
          <a:prstGeom prst="rect">
            <a:avLst/>
          </a:prstGeom>
          <a:noFill/>
          <a:ln w="28575" cap="flat" cmpd="sng">
            <a:solidFill>
              <a:srgbClr val="38562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C00000"/>
              </a:buClr>
              <a:buSzPts val="1600"/>
              <a:buFont typeface="Calibri"/>
              <a:buNone/>
            </a:pP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Usulan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output dan pendanaan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dari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menjadi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salah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satu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bahan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penyusunan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RKP dan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indikasi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pendanaannya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pagu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belanja</a:t>
            </a:r>
            <a:r>
              <a:rPr lang="en-US" sz="1400" b="1" i="1" kern="0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K/L)</a:t>
            </a:r>
            <a:endParaRPr sz="1200" b="1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0" name="Google Shape;208;p4">
            <a:extLst>
              <a:ext uri="{FF2B5EF4-FFF2-40B4-BE49-F238E27FC236}">
                <a16:creationId xmlns:a16="http://schemas.microsoft.com/office/drawing/2014/main" id="{0E119226-8E9D-4971-A427-05B9D6CA08C2}"/>
              </a:ext>
            </a:extLst>
          </p:cNvPr>
          <p:cNvSpPr/>
          <p:nvPr/>
        </p:nvSpPr>
        <p:spPr>
          <a:xfrm>
            <a:off x="1354573" y="4039238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209;p4">
            <a:extLst>
              <a:ext uri="{FF2B5EF4-FFF2-40B4-BE49-F238E27FC236}">
                <a16:creationId xmlns:a16="http://schemas.microsoft.com/office/drawing/2014/main" id="{29D6E6EB-74D4-47DA-B654-5EB7F9E6F6C5}"/>
              </a:ext>
            </a:extLst>
          </p:cNvPr>
          <p:cNvSpPr/>
          <p:nvPr/>
        </p:nvSpPr>
        <p:spPr>
          <a:xfrm>
            <a:off x="3572431" y="5041715"/>
            <a:ext cx="4874251" cy="954067"/>
          </a:xfrm>
          <a:prstGeom prst="rect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endParaRPr kumimoji="0" lang="en-US" sz="1400" b="1" i="1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Usulan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dibahas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1" i="1" u="none" strike="noStrike" kern="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disinergikan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hasil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forum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perencanaan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pembangunan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tingkat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pusat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maupun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1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daerah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buClr>
                <a:srgbClr val="C00000"/>
              </a:buClr>
              <a:buSzPts val="1600"/>
              <a:buFont typeface="Calibri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210;p4">
            <a:extLst>
              <a:ext uri="{FF2B5EF4-FFF2-40B4-BE49-F238E27FC236}">
                <a16:creationId xmlns:a16="http://schemas.microsoft.com/office/drawing/2014/main" id="{C09FCF0C-C169-4FA3-AD04-40B78ADD7D25}"/>
              </a:ext>
            </a:extLst>
          </p:cNvPr>
          <p:cNvSpPr/>
          <p:nvPr/>
        </p:nvSpPr>
        <p:spPr>
          <a:xfrm>
            <a:off x="3673862" y="3924272"/>
            <a:ext cx="930097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3" name="Google Shape;211;p4">
            <a:extLst>
              <a:ext uri="{FF2B5EF4-FFF2-40B4-BE49-F238E27FC236}">
                <a16:creationId xmlns:a16="http://schemas.microsoft.com/office/drawing/2014/main" id="{9313C0E6-3AB4-4290-942E-E749A37E1A7F}"/>
              </a:ext>
            </a:extLst>
          </p:cNvPr>
          <p:cNvSpPr/>
          <p:nvPr/>
        </p:nvSpPr>
        <p:spPr>
          <a:xfrm>
            <a:off x="196460" y="3929310"/>
            <a:ext cx="1081364" cy="543364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4" name="Google Shape;212;p4">
            <a:extLst>
              <a:ext uri="{FF2B5EF4-FFF2-40B4-BE49-F238E27FC236}">
                <a16:creationId xmlns:a16="http://schemas.microsoft.com/office/drawing/2014/main" id="{E94F173E-C09F-487D-9008-39A8BC0C15D3}"/>
              </a:ext>
            </a:extLst>
          </p:cNvPr>
          <p:cNvSpPr/>
          <p:nvPr/>
        </p:nvSpPr>
        <p:spPr>
          <a:xfrm>
            <a:off x="3275955" y="4017603"/>
            <a:ext cx="236515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213;p4">
            <a:extLst>
              <a:ext uri="{FF2B5EF4-FFF2-40B4-BE49-F238E27FC236}">
                <a16:creationId xmlns:a16="http://schemas.microsoft.com/office/drawing/2014/main" id="{7A410388-4CB6-43F6-8567-E5CFAAB030AB}"/>
              </a:ext>
            </a:extLst>
          </p:cNvPr>
          <p:cNvSpPr/>
          <p:nvPr/>
        </p:nvSpPr>
        <p:spPr>
          <a:xfrm>
            <a:off x="4710835" y="3998293"/>
            <a:ext cx="245533" cy="33570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D9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prstClr val="white"/>
              </a:buClr>
              <a:buSzPts val="1400"/>
              <a:buFont typeface="Calibri"/>
              <a:buNone/>
            </a:pPr>
            <a:endParaRPr sz="140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214;p4">
            <a:extLst>
              <a:ext uri="{FF2B5EF4-FFF2-40B4-BE49-F238E27FC236}">
                <a16:creationId xmlns:a16="http://schemas.microsoft.com/office/drawing/2014/main" id="{F0F01787-4927-483B-B832-8F0554C7EF22}"/>
              </a:ext>
            </a:extLst>
          </p:cNvPr>
          <p:cNvSpPr/>
          <p:nvPr/>
        </p:nvSpPr>
        <p:spPr>
          <a:xfrm>
            <a:off x="8897317" y="4486064"/>
            <a:ext cx="2746583" cy="392606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600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7" name="Google Shape;215;p4">
            <a:extLst>
              <a:ext uri="{FF2B5EF4-FFF2-40B4-BE49-F238E27FC236}">
                <a16:creationId xmlns:a16="http://schemas.microsoft.com/office/drawing/2014/main" id="{D41CC122-D186-4920-909A-28754DA89852}"/>
              </a:ext>
            </a:extLst>
          </p:cNvPr>
          <p:cNvSpPr txBox="1"/>
          <p:nvPr/>
        </p:nvSpPr>
        <p:spPr>
          <a:xfrm>
            <a:off x="8588341" y="6002728"/>
            <a:ext cx="360365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*) </a:t>
            </a:r>
            <a:r>
              <a:rPr lang="en-US" sz="1200" b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Perubahan</a:t>
            </a: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prioritas</a:t>
            </a:r>
            <a:r>
              <a:rPr lang="en-US" sz="1200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harus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mendapat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persetujuan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Bappenas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K/L)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sebelum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dilakukan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revisi</a:t>
            </a:r>
            <a:r>
              <a:rPr lang="en-US" sz="12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DIPA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8" name="Google Shape;216;p4">
            <a:extLst>
              <a:ext uri="{FF2B5EF4-FFF2-40B4-BE49-F238E27FC236}">
                <a16:creationId xmlns:a16="http://schemas.microsoft.com/office/drawing/2014/main" id="{AB011222-6863-4071-BC5F-D4D6A686B4F3}"/>
              </a:ext>
            </a:extLst>
          </p:cNvPr>
          <p:cNvSpPr/>
          <p:nvPr/>
        </p:nvSpPr>
        <p:spPr>
          <a:xfrm>
            <a:off x="1472830" y="3162013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79" name="Google Shape;217;p4">
            <a:extLst>
              <a:ext uri="{FF2B5EF4-FFF2-40B4-BE49-F238E27FC236}">
                <a16:creationId xmlns:a16="http://schemas.microsoft.com/office/drawing/2014/main" id="{B93B2F64-07EC-4A12-9900-197E71796BAA}"/>
              </a:ext>
            </a:extLst>
          </p:cNvPr>
          <p:cNvSpPr/>
          <p:nvPr/>
        </p:nvSpPr>
        <p:spPr>
          <a:xfrm>
            <a:off x="10041477" y="3137799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0" name="Google Shape;218;p4">
            <a:extLst>
              <a:ext uri="{FF2B5EF4-FFF2-40B4-BE49-F238E27FC236}">
                <a16:creationId xmlns:a16="http://schemas.microsoft.com/office/drawing/2014/main" id="{B8658DA3-1F8A-4128-B762-4F561E72F7E9}"/>
              </a:ext>
            </a:extLst>
          </p:cNvPr>
          <p:cNvSpPr/>
          <p:nvPr/>
        </p:nvSpPr>
        <p:spPr>
          <a:xfrm>
            <a:off x="5642013" y="3123297"/>
            <a:ext cx="328035" cy="353594"/>
          </a:xfrm>
          <a:prstGeom prst="ellipse">
            <a:avLst/>
          </a:prstGeom>
          <a:solidFill>
            <a:srgbClr val="19769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>
                <a:solidFill>
                  <a:prstClr val="white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1" name="Google Shape;219;p4">
            <a:extLst>
              <a:ext uri="{FF2B5EF4-FFF2-40B4-BE49-F238E27FC236}">
                <a16:creationId xmlns:a16="http://schemas.microsoft.com/office/drawing/2014/main" id="{40D9746E-3D1B-4A3A-BA63-3D032EA385F5}"/>
              </a:ext>
            </a:extLst>
          </p:cNvPr>
          <p:cNvSpPr/>
          <p:nvPr/>
        </p:nvSpPr>
        <p:spPr>
          <a:xfrm>
            <a:off x="8701655" y="2230400"/>
            <a:ext cx="3193407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MEDIA PENGENDALIAN </a:t>
            </a:r>
            <a:b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Juni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T-1 –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Tahun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Pelaksanaan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2" name="Google Shape;220;p4">
            <a:extLst>
              <a:ext uri="{FF2B5EF4-FFF2-40B4-BE49-F238E27FC236}">
                <a16:creationId xmlns:a16="http://schemas.microsoft.com/office/drawing/2014/main" id="{F2A35F5B-01A8-43FD-9EB6-05F8C6DB0A08}"/>
              </a:ext>
            </a:extLst>
          </p:cNvPr>
          <p:cNvSpPr/>
          <p:nvPr/>
        </p:nvSpPr>
        <p:spPr>
          <a:xfrm>
            <a:off x="3572432" y="2219672"/>
            <a:ext cx="490966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MEDIA PENUANGAN dan PENDALAMAN</a:t>
            </a:r>
            <a:b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Maret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T- 1 – </a:t>
            </a:r>
            <a:r>
              <a:rPr lang="en-US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Juni</a:t>
            </a:r>
            <a:r>
              <a:rPr lang="en-US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T-1 )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3" name="Google Shape;221;p4">
            <a:extLst>
              <a:ext uri="{FF2B5EF4-FFF2-40B4-BE49-F238E27FC236}">
                <a16:creationId xmlns:a16="http://schemas.microsoft.com/office/drawing/2014/main" id="{12C43C77-64A7-45C3-998D-BFCF032C4EED}"/>
              </a:ext>
            </a:extLst>
          </p:cNvPr>
          <p:cNvSpPr/>
          <p:nvPr/>
        </p:nvSpPr>
        <p:spPr>
          <a:xfrm>
            <a:off x="482057" y="2252427"/>
            <a:ext cx="2870815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sebagai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kern="0" dirty="0">
                <a:latin typeface="Calibri"/>
                <a:ea typeface="Calibri"/>
                <a:cs typeface="Calibri"/>
                <a:sym typeface="Calibri"/>
              </a:rPr>
            </a:br>
            <a:r>
              <a:rPr lang="en-US" b="1" kern="0" dirty="0">
                <a:latin typeface="Calibri"/>
                <a:ea typeface="Calibri"/>
                <a:cs typeface="Calibri"/>
                <a:sym typeface="Calibri"/>
              </a:rPr>
              <a:t>MEDIA PENGUSULAN 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(November T-2 –</a:t>
            </a:r>
            <a:r>
              <a:rPr lang="en-US" kern="0" dirty="0" err="1">
                <a:latin typeface="Calibri"/>
                <a:ea typeface="Calibri"/>
                <a:cs typeface="Calibri"/>
                <a:sym typeface="Calibri"/>
              </a:rPr>
              <a:t>Maret</a:t>
            </a:r>
            <a:r>
              <a:rPr lang="en-US" kern="0" dirty="0">
                <a:latin typeface="Calibri"/>
                <a:ea typeface="Calibri"/>
                <a:cs typeface="Calibri"/>
                <a:sym typeface="Calibri"/>
              </a:rPr>
              <a:t> T-1 )</a:t>
            </a:r>
            <a:endParaRPr sz="1400" kern="0" dirty="0">
              <a:latin typeface="Arial"/>
              <a:cs typeface="Arial"/>
              <a:sym typeface="Arial"/>
            </a:endParaRPr>
          </a:p>
        </p:txBody>
      </p:sp>
      <p:sp>
        <p:nvSpPr>
          <p:cNvPr id="184" name="Google Shape;223;p4">
            <a:extLst>
              <a:ext uri="{FF2B5EF4-FFF2-40B4-BE49-F238E27FC236}">
                <a16:creationId xmlns:a16="http://schemas.microsoft.com/office/drawing/2014/main" id="{56B54E80-E4A6-49E1-836A-2A4F4631CB53}"/>
              </a:ext>
            </a:extLst>
          </p:cNvPr>
          <p:cNvSpPr txBox="1"/>
          <p:nvPr/>
        </p:nvSpPr>
        <p:spPr>
          <a:xfrm>
            <a:off x="6536106" y="1157320"/>
            <a:ext cx="4546251" cy="817200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  <a:prstDash val="dash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2563" algn="ctr">
              <a:buClr>
                <a:srgbClr val="000000"/>
              </a:buClr>
              <a:buFont typeface="Arial"/>
              <a:buNone/>
            </a:pPr>
            <a:r>
              <a:rPr lang="en-US" sz="1400" b="1" kern="0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b="1" kern="0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merupakan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dokumen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perencanaan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yang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disusun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oleh Kementerian/Lembaga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untuk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periode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1 (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satu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tahun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sesuai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tugas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dan </a:t>
            </a:r>
            <a:r>
              <a:rPr lang="en-US" sz="1400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fungsinya</a:t>
            </a:r>
            <a:r>
              <a:rPr lang="en-US" sz="1400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81" name="Google Shape;224;p4">
            <a:extLst>
              <a:ext uri="{FF2B5EF4-FFF2-40B4-BE49-F238E27FC236}">
                <a16:creationId xmlns:a16="http://schemas.microsoft.com/office/drawing/2014/main" id="{65A02877-7586-46CB-BDD0-ACD0B9E1DE53}"/>
              </a:ext>
            </a:extLst>
          </p:cNvPr>
          <p:cNvSpPr/>
          <p:nvPr/>
        </p:nvSpPr>
        <p:spPr>
          <a:xfrm>
            <a:off x="8588341" y="5048661"/>
            <a:ext cx="3309238" cy="954067"/>
          </a:xfrm>
          <a:prstGeom prst="rect">
            <a:avLst/>
          </a:prstGeom>
          <a:noFill/>
          <a:ln w="28575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menjadi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data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dasar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penyusunan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RKA K/L.</a:t>
            </a:r>
            <a:r>
              <a:rPr lang="en-US" sz="1400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Pemutakhiran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anggaran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K/L  </a:t>
            </a:r>
            <a:r>
              <a:rPr lang="en-US" sz="1400" b="1" i="1" kern="0" dirty="0" err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disinkronisasikan</a:t>
            </a:r>
            <a:r>
              <a:rPr lang="en-US" sz="1400" b="1" i="1" kern="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latin typeface="Calibri"/>
                <a:ea typeface="Calibri"/>
                <a:cs typeface="Calibri"/>
                <a:sym typeface="Calibri"/>
              </a:rPr>
              <a:t>dengan</a:t>
            </a:r>
            <a:r>
              <a:rPr lang="en-US" sz="1400" i="1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latin typeface="Calibri"/>
                <a:ea typeface="Calibri"/>
                <a:cs typeface="Calibri"/>
                <a:sym typeface="Calibri"/>
              </a:rPr>
              <a:t>rencana</a:t>
            </a:r>
            <a:r>
              <a:rPr lang="en-US" sz="1400" i="1" kern="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yang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tertuang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dalam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i="1" kern="0" dirty="0" err="1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Renja</a:t>
            </a:r>
            <a:r>
              <a:rPr lang="en-US" sz="1400" i="1" kern="0" dirty="0">
                <a:solidFill>
                  <a:prstClr val="black"/>
                </a:solidFill>
                <a:latin typeface="Calibri"/>
                <a:ea typeface="Calibri"/>
                <a:cs typeface="Calibri"/>
                <a:sym typeface="Calibri"/>
              </a:rPr>
              <a:t> K/L</a:t>
            </a:r>
            <a:endParaRPr sz="1400" kern="0" dirty="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TextBox 381">
            <a:extLst>
              <a:ext uri="{FF2B5EF4-FFF2-40B4-BE49-F238E27FC236}">
                <a16:creationId xmlns:a16="http://schemas.microsoft.com/office/drawing/2014/main" id="{810A0475-C867-4612-8730-0615DFC31BA0}"/>
              </a:ext>
            </a:extLst>
          </p:cNvPr>
          <p:cNvSpPr txBox="1"/>
          <p:nvPr/>
        </p:nvSpPr>
        <p:spPr>
          <a:xfrm>
            <a:off x="902038" y="1153594"/>
            <a:ext cx="4546251" cy="817245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Proses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tahunan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tingkat</a:t>
            </a:r>
            <a: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Kementerian/Lembaga </a:t>
            </a:r>
            <a:br>
              <a:rPr lang="en-US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dimulai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penyusunan</a:t>
            </a:r>
            <a:r>
              <a:rPr lang="en-US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Renja</a:t>
            </a:r>
            <a:r>
              <a:rPr lang="en-US" sz="1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K/L </a:t>
            </a:r>
            <a:endParaRPr lang="en-ID" sz="1400" b="1" dirty="0">
              <a:solidFill>
                <a:schemeClr val="tx2">
                  <a:lumMod val="50000"/>
                  <a:lumOff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796EC9-73E7-4949-8A5C-2F4F0B02A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997" y="1232846"/>
            <a:ext cx="578531" cy="57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88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A984349-FEA8-4385-841E-9DAE355393DA}"/>
              </a:ext>
            </a:extLst>
          </p:cNvPr>
          <p:cNvSpPr txBox="1"/>
          <p:nvPr/>
        </p:nvSpPr>
        <p:spPr>
          <a:xfrm>
            <a:off x="430029" y="968593"/>
            <a:ext cx="11221780" cy="677108"/>
          </a:xfrm>
          <a:prstGeom prst="rect">
            <a:avLst/>
          </a:prstGeom>
          <a:solidFill>
            <a:srgbClr val="E9C46A">
              <a:alpha val="46000"/>
            </a:srgbClr>
          </a:solidFill>
        </p:spPr>
        <p:txBody>
          <a:bodyPr wrap="square" rtlCol="0">
            <a:spAutoFit/>
          </a:bodyPr>
          <a:lstStyle/>
          <a:p>
            <a:pPr marL="342917" indent="-342917" defTabSz="914446">
              <a:buBlip>
                <a:blip r:embed="rId2"/>
              </a:buBlip>
              <a:defRPr/>
            </a:pPr>
            <a:r>
              <a:rPr lang="en-ID" sz="2000" b="1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Renja</a:t>
            </a:r>
            <a:r>
              <a:rPr lang="en-ID" sz="2000" b="1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K/L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merupakan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dokumen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perencanaan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yang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disusun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oleh Kementerian/Lembaga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untuk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periode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1 (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satu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)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tahun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sesuai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dengan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tugas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 dan </a:t>
            </a:r>
            <a:r>
              <a:rPr lang="en-ID" dirty="0" err="1">
                <a:solidFill>
                  <a:prstClr val="black"/>
                </a:solidFill>
                <a:latin typeface="Calibri"/>
                <a:cs typeface="Arial"/>
                <a:sym typeface="Arial"/>
              </a:rPr>
              <a:t>fungsinya</a:t>
            </a:r>
            <a:r>
              <a:rPr lang="en-ID" dirty="0">
                <a:solidFill>
                  <a:prstClr val="black"/>
                </a:solidFill>
                <a:latin typeface="Calibri"/>
                <a:cs typeface="Arial"/>
                <a:sym typeface="Arial"/>
              </a:rPr>
              <a:t>.</a:t>
            </a:r>
          </a:p>
        </p:txBody>
      </p:sp>
      <p:sp>
        <p:nvSpPr>
          <p:cNvPr id="5" name="Google Shape;448;p7">
            <a:extLst>
              <a:ext uri="{FF2B5EF4-FFF2-40B4-BE49-F238E27FC236}">
                <a16:creationId xmlns:a16="http://schemas.microsoft.com/office/drawing/2014/main" id="{01F8B2B6-8FAF-430B-8B73-B4636BCCCA8D}"/>
              </a:ext>
            </a:extLst>
          </p:cNvPr>
          <p:cNvSpPr txBox="1"/>
          <p:nvPr/>
        </p:nvSpPr>
        <p:spPr>
          <a:xfrm>
            <a:off x="1410808" y="2943696"/>
            <a:ext cx="1236891" cy="43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Awal</a:t>
            </a:r>
            <a:r>
              <a:rPr lang="en-US" sz="105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Renja</a:t>
            </a:r>
            <a:endParaRPr sz="105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6" name="Google Shape;451;p7">
            <a:extLst>
              <a:ext uri="{FF2B5EF4-FFF2-40B4-BE49-F238E27FC236}">
                <a16:creationId xmlns:a16="http://schemas.microsoft.com/office/drawing/2014/main" id="{D9D78051-1E73-48F8-9552-B7E63840C341}"/>
              </a:ext>
            </a:extLst>
          </p:cNvPr>
          <p:cNvSpPr txBox="1"/>
          <p:nvPr/>
        </p:nvSpPr>
        <p:spPr>
          <a:xfrm>
            <a:off x="3672095" y="2928308"/>
            <a:ext cx="909569" cy="436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i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Renja</a:t>
            </a:r>
            <a:endParaRPr sz="1050" b="1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7" name="Google Shape;470;p7">
            <a:extLst>
              <a:ext uri="{FF2B5EF4-FFF2-40B4-BE49-F238E27FC236}">
                <a16:creationId xmlns:a16="http://schemas.microsoft.com/office/drawing/2014/main" id="{BE8AEC8A-BB79-4D05-86AA-74E54F1996F0}"/>
              </a:ext>
            </a:extLst>
          </p:cNvPr>
          <p:cNvSpPr txBox="1"/>
          <p:nvPr/>
        </p:nvSpPr>
        <p:spPr>
          <a:xfrm>
            <a:off x="580815" y="3564154"/>
            <a:ext cx="792208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NOV</a:t>
            </a:r>
            <a:endParaRPr sz="360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8" name="Google Shape;490;p7">
            <a:extLst>
              <a:ext uri="{FF2B5EF4-FFF2-40B4-BE49-F238E27FC236}">
                <a16:creationId xmlns:a16="http://schemas.microsoft.com/office/drawing/2014/main" id="{23B32E04-DCB4-4A35-85FF-815427056DA5}"/>
              </a:ext>
            </a:extLst>
          </p:cNvPr>
          <p:cNvSpPr txBox="1"/>
          <p:nvPr/>
        </p:nvSpPr>
        <p:spPr>
          <a:xfrm>
            <a:off x="7921570" y="3507133"/>
            <a:ext cx="622956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JULI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9" name="Google Shape;495;p7">
            <a:extLst>
              <a:ext uri="{FF2B5EF4-FFF2-40B4-BE49-F238E27FC236}">
                <a16:creationId xmlns:a16="http://schemas.microsoft.com/office/drawing/2014/main" id="{927915B5-5F91-4B7B-B169-68ACAB07B03F}"/>
              </a:ext>
            </a:extLst>
          </p:cNvPr>
          <p:cNvSpPr txBox="1"/>
          <p:nvPr/>
        </p:nvSpPr>
        <p:spPr>
          <a:xfrm>
            <a:off x="11344666" y="3551200"/>
            <a:ext cx="7738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DES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0" name="Google Shape;496;p7">
            <a:extLst>
              <a:ext uri="{FF2B5EF4-FFF2-40B4-BE49-F238E27FC236}">
                <a16:creationId xmlns:a16="http://schemas.microsoft.com/office/drawing/2014/main" id="{19D05BF6-B7A1-474A-B52F-BFC5296EF361}"/>
              </a:ext>
            </a:extLst>
          </p:cNvPr>
          <p:cNvSpPr txBox="1"/>
          <p:nvPr/>
        </p:nvSpPr>
        <p:spPr>
          <a:xfrm>
            <a:off x="2878180" y="3543740"/>
            <a:ext cx="792208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MAR</a:t>
            </a: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cxnSp>
        <p:nvCxnSpPr>
          <p:cNvPr id="11" name="Google Shape;502;p7">
            <a:extLst>
              <a:ext uri="{FF2B5EF4-FFF2-40B4-BE49-F238E27FC236}">
                <a16:creationId xmlns:a16="http://schemas.microsoft.com/office/drawing/2014/main" id="{13D84EB3-DA9A-4CCA-A1F3-B58DE60639E9}"/>
              </a:ext>
            </a:extLst>
          </p:cNvPr>
          <p:cNvCxnSpPr/>
          <p:nvPr/>
        </p:nvCxnSpPr>
        <p:spPr>
          <a:xfrm flipV="1">
            <a:off x="223295" y="3338270"/>
            <a:ext cx="11853476" cy="0"/>
          </a:xfrm>
          <a:prstGeom prst="straightConnector1">
            <a:avLst/>
          </a:prstGeom>
          <a:noFill/>
          <a:ln w="76200" cap="flat" cmpd="sng">
            <a:solidFill>
              <a:srgbClr val="1F497D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2" name="Google Shape;506;p7">
            <a:extLst>
              <a:ext uri="{FF2B5EF4-FFF2-40B4-BE49-F238E27FC236}">
                <a16:creationId xmlns:a16="http://schemas.microsoft.com/office/drawing/2014/main" id="{381AF824-CC7D-4751-87C6-7CD89E365D17}"/>
              </a:ext>
            </a:extLst>
          </p:cNvPr>
          <p:cNvSpPr/>
          <p:nvPr/>
        </p:nvSpPr>
        <p:spPr>
          <a:xfrm>
            <a:off x="3264811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3" name="Google Shape;518;p7">
            <a:extLst>
              <a:ext uri="{FF2B5EF4-FFF2-40B4-BE49-F238E27FC236}">
                <a16:creationId xmlns:a16="http://schemas.microsoft.com/office/drawing/2014/main" id="{22D2155F-BEF9-402D-BE88-007C747DB6C5}"/>
              </a:ext>
            </a:extLst>
          </p:cNvPr>
          <p:cNvSpPr/>
          <p:nvPr/>
        </p:nvSpPr>
        <p:spPr>
          <a:xfrm>
            <a:off x="8219725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4" name="Google Shape;538;p7">
            <a:extLst>
              <a:ext uri="{FF2B5EF4-FFF2-40B4-BE49-F238E27FC236}">
                <a16:creationId xmlns:a16="http://schemas.microsoft.com/office/drawing/2014/main" id="{A6E9920B-C0D3-47E8-87B4-A7D2A401C5F7}"/>
              </a:ext>
            </a:extLst>
          </p:cNvPr>
          <p:cNvSpPr/>
          <p:nvPr/>
        </p:nvSpPr>
        <p:spPr>
          <a:xfrm>
            <a:off x="969611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5" name="Google Shape;548;p7">
            <a:extLst>
              <a:ext uri="{FF2B5EF4-FFF2-40B4-BE49-F238E27FC236}">
                <a16:creationId xmlns:a16="http://schemas.microsoft.com/office/drawing/2014/main" id="{DE261785-7B8A-494F-92B1-D76634049901}"/>
              </a:ext>
            </a:extLst>
          </p:cNvPr>
          <p:cNvSpPr/>
          <p:nvPr/>
        </p:nvSpPr>
        <p:spPr>
          <a:xfrm>
            <a:off x="11651809" y="3220598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AED646-A344-452D-BA90-9C1D118AD45E}"/>
              </a:ext>
            </a:extLst>
          </p:cNvPr>
          <p:cNvSpPr txBox="1"/>
          <p:nvPr/>
        </p:nvSpPr>
        <p:spPr>
          <a:xfrm>
            <a:off x="8719704" y="3010463"/>
            <a:ext cx="1533509" cy="275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>
            <a:defPPr>
              <a:defRPr lang="en-US"/>
            </a:defPPr>
            <a:lvl1pPr algn="r">
              <a:defRPr sz="1270" b="1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</a:defRPr>
            </a:lvl1pPr>
          </a:lstStyle>
          <a:p>
            <a:pPr algn="ctr" defTabSz="609630">
              <a:defRPr/>
            </a:pPr>
            <a:r>
              <a:rPr lang="en-US" sz="1050" dirty="0">
                <a:solidFill>
                  <a:prstClr val="black"/>
                </a:solidFill>
                <a:latin typeface="Calibri"/>
                <a:sym typeface="Arial" panose="020B0604020202020204"/>
              </a:rPr>
              <a:t>RKA K/L</a:t>
            </a:r>
          </a:p>
        </p:txBody>
      </p:sp>
      <p:sp>
        <p:nvSpPr>
          <p:cNvPr id="17" name="Google Shape;492;p7">
            <a:extLst>
              <a:ext uri="{FF2B5EF4-FFF2-40B4-BE49-F238E27FC236}">
                <a16:creationId xmlns:a16="http://schemas.microsoft.com/office/drawing/2014/main" id="{0C895FF1-1E67-4680-ABC9-1FC24A3FFE95}"/>
              </a:ext>
            </a:extLst>
          </p:cNvPr>
          <p:cNvSpPr txBox="1"/>
          <p:nvPr/>
        </p:nvSpPr>
        <p:spPr>
          <a:xfrm>
            <a:off x="4806694" y="3551200"/>
            <a:ext cx="7557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JUNI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8" name="Google Shape;517;p7">
            <a:extLst>
              <a:ext uri="{FF2B5EF4-FFF2-40B4-BE49-F238E27FC236}">
                <a16:creationId xmlns:a16="http://schemas.microsoft.com/office/drawing/2014/main" id="{06738D76-4FCD-4E64-A965-05ED66280656}"/>
              </a:ext>
            </a:extLst>
          </p:cNvPr>
          <p:cNvSpPr/>
          <p:nvPr/>
        </p:nvSpPr>
        <p:spPr>
          <a:xfrm>
            <a:off x="5227552" y="3260088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19" name="Google Shape;445;p7">
            <a:extLst>
              <a:ext uri="{FF2B5EF4-FFF2-40B4-BE49-F238E27FC236}">
                <a16:creationId xmlns:a16="http://schemas.microsoft.com/office/drawing/2014/main" id="{FC327063-2245-410F-BA0B-F15C1AF11753}"/>
              </a:ext>
            </a:extLst>
          </p:cNvPr>
          <p:cNvSpPr txBox="1"/>
          <p:nvPr/>
        </p:nvSpPr>
        <p:spPr>
          <a:xfrm>
            <a:off x="6117553" y="2869642"/>
            <a:ext cx="1252616" cy="436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Pemutakhiran</a:t>
            </a:r>
            <a:endParaRPr sz="2800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  <a:p>
            <a:pPr algn="ctr" defTabSz="609630">
              <a:defRPr/>
            </a:pP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Rancangan</a:t>
            </a:r>
            <a:r>
              <a:rPr lang="en-US" sz="1050" b="1" i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 </a:t>
            </a:r>
            <a:r>
              <a:rPr lang="en-US" sz="1050" b="1" i="1" dirty="0" err="1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Renja</a:t>
            </a:r>
            <a:endParaRPr sz="1050" b="1" i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6C0076E-6EA3-4A39-80CB-95D9E81C427D}"/>
              </a:ext>
            </a:extLst>
          </p:cNvPr>
          <p:cNvGrpSpPr/>
          <p:nvPr/>
        </p:nvGrpSpPr>
        <p:grpSpPr>
          <a:xfrm>
            <a:off x="897116" y="3649874"/>
            <a:ext cx="2121114" cy="1398476"/>
            <a:chOff x="1039410" y="2528926"/>
            <a:chExt cx="2121114" cy="1398476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8D0325F-12B9-467A-9687-2A74B76357AB}"/>
                </a:ext>
              </a:extLst>
            </p:cNvPr>
            <p:cNvSpPr txBox="1"/>
            <p:nvPr/>
          </p:nvSpPr>
          <p:spPr>
            <a:xfrm>
              <a:off x="1039410" y="3096405"/>
              <a:ext cx="21211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Awal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Memuat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indikasi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perencanaan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60D2D77A-6DE0-430C-82F8-0FEB7A15C7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172" t="5379" r="72934" b="57247"/>
            <a:stretch>
              <a:fillRect/>
            </a:stretch>
          </p:blipFill>
          <p:spPr>
            <a:xfrm>
              <a:off x="1811799" y="2528926"/>
              <a:ext cx="650325" cy="500784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5462B25-141D-46B6-837E-7EE53FBA297D}"/>
              </a:ext>
            </a:extLst>
          </p:cNvPr>
          <p:cNvGrpSpPr/>
          <p:nvPr/>
        </p:nvGrpSpPr>
        <p:grpSpPr>
          <a:xfrm>
            <a:off x="3297198" y="3628891"/>
            <a:ext cx="2121114" cy="1960094"/>
            <a:chOff x="3318856" y="2528926"/>
            <a:chExt cx="2121114" cy="1960094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CCEE652-60DB-40BB-94B5-295497C869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0936" t="5379" r="39342" b="57247"/>
            <a:stretch>
              <a:fillRect/>
            </a:stretch>
          </p:blipFill>
          <p:spPr>
            <a:xfrm>
              <a:off x="4072497" y="2528926"/>
              <a:ext cx="613833" cy="500784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1691F9E-4F42-424E-A230-2258C84ECB81}"/>
                </a:ext>
              </a:extLst>
            </p:cNvPr>
            <p:cNvSpPr txBox="1"/>
            <p:nvPr/>
          </p:nvSpPr>
          <p:spPr>
            <a:xfrm>
              <a:off x="3318856" y="3104025"/>
              <a:ext cx="212111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Berdasarkan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SB PI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endParaRPr lang="en-US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Ditelaah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dalam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i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Trilateral Meeting 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(Bappenas-KL-</a:t>
              </a:r>
              <a:r>
                <a:rPr lang="en-US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Kemenkeu</a:t>
              </a:r>
              <a:r>
                <a:rPr lang="en-US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)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4F88819-2092-4957-8C7B-AA208AA004D1}"/>
              </a:ext>
            </a:extLst>
          </p:cNvPr>
          <p:cNvGrpSpPr/>
          <p:nvPr/>
        </p:nvGrpSpPr>
        <p:grpSpPr>
          <a:xfrm>
            <a:off x="5822162" y="3534391"/>
            <a:ext cx="2298878" cy="2137139"/>
            <a:chOff x="5172059" y="2528926"/>
            <a:chExt cx="2298878" cy="2137139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308D907-8714-498B-AE23-C2EBD1F16D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74271" t="5334" r="6007" b="57292"/>
            <a:stretch>
              <a:fillRect/>
            </a:stretch>
          </p:blipFill>
          <p:spPr>
            <a:xfrm>
              <a:off x="5925700" y="2528926"/>
              <a:ext cx="613833" cy="500784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90AD120-DD78-4AC8-BFB3-F5AB8C9890E6}"/>
                </a:ext>
              </a:extLst>
            </p:cNvPr>
            <p:cNvSpPr txBox="1"/>
            <p:nvPr/>
          </p:nvSpPr>
          <p:spPr>
            <a:xfrm>
              <a:off x="5172059" y="3096405"/>
              <a:ext cx="229887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Pemutakhiran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Rancangan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Renja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dimutakhirkan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melalui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Trilateral Meeting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berdasarkan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Perpres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RKP dan SBPA</a:t>
              </a: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  <a:p>
              <a:pPr marL="177809" indent="-177809" defTabSz="914446">
                <a:buFont typeface="Arial" panose="020B0604020202020204" pitchFamily="34" charset="0"/>
                <a:buChar char="•"/>
                <a:defRPr/>
              </a:pP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menjadi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dasar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ID" sz="1200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RKA K/L 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80B96ADA-E04E-4F4F-9348-F8DCC8FC4FD0}"/>
              </a:ext>
            </a:extLst>
          </p:cNvPr>
          <p:cNvSpPr txBox="1"/>
          <p:nvPr/>
        </p:nvSpPr>
        <p:spPr>
          <a:xfrm>
            <a:off x="11052274" y="2555458"/>
            <a:ext cx="1139727" cy="598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>
            <a:defPPr>
              <a:defRPr lang="en-US"/>
            </a:defPPr>
            <a:lvl1pPr algn="r">
              <a:defRPr sz="1270" b="1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</a:defRPr>
            </a:lvl1pPr>
          </a:lstStyle>
          <a:p>
            <a:pPr algn="ctr" defTabSz="609630">
              <a:defRPr/>
            </a:pPr>
            <a:r>
              <a:rPr lang="en-US" sz="1050" b="0" dirty="0">
                <a:solidFill>
                  <a:prstClr val="black"/>
                </a:solidFill>
                <a:latin typeface="Calibri"/>
                <a:sym typeface="Arial" panose="020B0604020202020204"/>
              </a:rPr>
              <a:t>DIPA &amp; </a:t>
            </a:r>
            <a:r>
              <a:rPr lang="en-US" sz="1050" b="0" dirty="0" err="1">
                <a:solidFill>
                  <a:prstClr val="black"/>
                </a:solidFill>
                <a:latin typeface="Calibri"/>
                <a:sym typeface="Arial" panose="020B0604020202020204"/>
              </a:rPr>
              <a:t>Pemutakhiran</a:t>
            </a:r>
            <a:r>
              <a:rPr lang="en-US" sz="1050" b="0" dirty="0">
                <a:solidFill>
                  <a:prstClr val="black"/>
                </a:solidFill>
                <a:latin typeface="Calibri"/>
                <a:sym typeface="Arial" panose="020B0604020202020204"/>
              </a:rPr>
              <a:t> RKP</a:t>
            </a:r>
          </a:p>
        </p:txBody>
      </p:sp>
      <p:sp>
        <p:nvSpPr>
          <p:cNvPr id="30" name="Google Shape;450;p7">
            <a:extLst>
              <a:ext uri="{FF2B5EF4-FFF2-40B4-BE49-F238E27FC236}">
                <a16:creationId xmlns:a16="http://schemas.microsoft.com/office/drawing/2014/main" id="{2297FB6D-77EE-40DE-847B-460878F20566}"/>
              </a:ext>
            </a:extLst>
          </p:cNvPr>
          <p:cNvSpPr txBox="1"/>
          <p:nvPr/>
        </p:nvSpPr>
        <p:spPr>
          <a:xfrm>
            <a:off x="2772606" y="2421732"/>
            <a:ext cx="1079178" cy="503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Ranc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. Awal RKP &amp; SB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Pagu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Indikatif</a:t>
            </a:r>
            <a:endParaRPr dirty="0">
              <a:solidFill>
                <a:prstClr val="black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1" name="Google Shape;1056;p25">
            <a:extLst>
              <a:ext uri="{FF2B5EF4-FFF2-40B4-BE49-F238E27FC236}">
                <a16:creationId xmlns:a16="http://schemas.microsoft.com/office/drawing/2014/main" id="{FC661AB0-3DFF-4D4D-AE9C-D4E353BFBAF4}"/>
              </a:ext>
            </a:extLst>
          </p:cNvPr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183353" y="2996405"/>
            <a:ext cx="257687" cy="251976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447;p7">
            <a:extLst>
              <a:ext uri="{FF2B5EF4-FFF2-40B4-BE49-F238E27FC236}">
                <a16:creationId xmlns:a16="http://schemas.microsoft.com/office/drawing/2014/main" id="{AEB254C2-7D20-4E6F-BC83-B17A6D276362}"/>
              </a:ext>
            </a:extLst>
          </p:cNvPr>
          <p:cNvSpPr txBox="1"/>
          <p:nvPr/>
        </p:nvSpPr>
        <p:spPr>
          <a:xfrm>
            <a:off x="4635134" y="2425233"/>
            <a:ext cx="1252616" cy="3736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Perpres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RKP &amp; SB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Pagu</a:t>
            </a:r>
            <a:r>
              <a:rPr lang="en-US" sz="84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</a:t>
            </a:r>
            <a:r>
              <a:rPr lang="en-US" sz="84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Anggaran</a:t>
            </a:r>
            <a:endParaRPr dirty="0">
              <a:solidFill>
                <a:prstClr val="black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3" name="Google Shape;1056;p25">
            <a:extLst>
              <a:ext uri="{FF2B5EF4-FFF2-40B4-BE49-F238E27FC236}">
                <a16:creationId xmlns:a16="http://schemas.microsoft.com/office/drawing/2014/main" id="{4BFFC54C-CA7C-4666-8508-839BBE096CB1}"/>
              </a:ext>
            </a:extLst>
          </p:cNvPr>
          <p:cNvPicPr preferRelativeResize="0"/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115810" y="2946347"/>
            <a:ext cx="276693" cy="29670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B9F5A048-C955-404F-8C67-7FA83060D60E}"/>
              </a:ext>
            </a:extLst>
          </p:cNvPr>
          <p:cNvSpPr/>
          <p:nvPr/>
        </p:nvSpPr>
        <p:spPr>
          <a:xfrm>
            <a:off x="7726784" y="2771510"/>
            <a:ext cx="1305093" cy="560881"/>
          </a:xfrm>
          <a:prstGeom prst="rect">
            <a:avLst/>
          </a:prstGeom>
          <a:noFill/>
          <a:ln w="57150" cap="flat" cmpd="sng" algn="ctr">
            <a:noFill/>
            <a:prstDash val="sysDot"/>
          </a:ln>
          <a:effectLst/>
        </p:spPr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white"/>
              </a:solidFill>
              <a:latin typeface="Calibri" panose="020F050202020403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35" name="Google Shape;446;p7">
            <a:extLst>
              <a:ext uri="{FF2B5EF4-FFF2-40B4-BE49-F238E27FC236}">
                <a16:creationId xmlns:a16="http://schemas.microsoft.com/office/drawing/2014/main" id="{38501016-6448-4804-8D28-ACB8AFEF6F6A}"/>
              </a:ext>
            </a:extLst>
          </p:cNvPr>
          <p:cNvSpPr txBox="1"/>
          <p:nvPr/>
        </p:nvSpPr>
        <p:spPr>
          <a:xfrm>
            <a:off x="7860118" y="2659679"/>
            <a:ext cx="919406" cy="277439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defTabSz="609630">
              <a:defRPr/>
            </a:pPr>
            <a:r>
              <a:rPr lang="en-US" sz="1065" b="1" dirty="0" err="1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Renja</a:t>
            </a:r>
            <a:r>
              <a:rPr lang="en-US" sz="1065" b="1" dirty="0">
                <a:solidFill>
                  <a:prstClr val="black"/>
                </a:solidFill>
                <a:latin typeface="Arial" panose="020B0604020202020204"/>
                <a:cs typeface="Arial" panose="020B0604020202020204"/>
                <a:sym typeface="Arial" panose="020B0604020202020204"/>
              </a:rPr>
              <a:t> K/L</a:t>
            </a:r>
            <a:endParaRPr sz="1065" b="1" dirty="0">
              <a:solidFill>
                <a:prstClr val="black"/>
              </a:solidFill>
              <a:latin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36" name="Google Shape;1044;p25">
            <a:extLst>
              <a:ext uri="{FF2B5EF4-FFF2-40B4-BE49-F238E27FC236}">
                <a16:creationId xmlns:a16="http://schemas.microsoft.com/office/drawing/2014/main" id="{848557E9-1AA8-4511-B927-F83A8CD355B8}"/>
              </a:ext>
            </a:extLst>
          </p:cNvPr>
          <p:cNvPicPr preferRelativeResize="0"/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8121040" y="2965212"/>
            <a:ext cx="297467" cy="277761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548;p7">
            <a:extLst>
              <a:ext uri="{FF2B5EF4-FFF2-40B4-BE49-F238E27FC236}">
                <a16:creationId xmlns:a16="http://schemas.microsoft.com/office/drawing/2014/main" id="{5994BBB3-4A50-4F32-8857-F93C2A166552}"/>
              </a:ext>
            </a:extLst>
          </p:cNvPr>
          <p:cNvSpPr/>
          <p:nvPr/>
        </p:nvSpPr>
        <p:spPr>
          <a:xfrm>
            <a:off x="10535469" y="3257239"/>
            <a:ext cx="100096" cy="284208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118100" tIns="59050" rIns="118100" bIns="59050" anchor="ctr" anchorCtr="0">
            <a:noAutofit/>
          </a:bodyPr>
          <a:lstStyle/>
          <a:p>
            <a:pPr algn="ctr" defTabSz="609630">
              <a:defRPr/>
            </a:pPr>
            <a:endParaRPr sz="1200" b="1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38" name="Google Shape;495;p7">
            <a:extLst>
              <a:ext uri="{FF2B5EF4-FFF2-40B4-BE49-F238E27FC236}">
                <a16:creationId xmlns:a16="http://schemas.microsoft.com/office/drawing/2014/main" id="{56D6FA7A-D482-410C-99A3-2ED410A4599C}"/>
              </a:ext>
            </a:extLst>
          </p:cNvPr>
          <p:cNvSpPr txBox="1"/>
          <p:nvPr/>
        </p:nvSpPr>
        <p:spPr>
          <a:xfrm>
            <a:off x="10188113" y="3557965"/>
            <a:ext cx="77386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 defTabSz="609630">
              <a:defRPr/>
            </a:pPr>
            <a:r>
              <a:rPr lang="en-US" sz="1200" b="1" dirty="0">
                <a:solidFill>
                  <a:prstClr val="black"/>
                </a:solidFill>
                <a:latin typeface="Calibri"/>
                <a:cs typeface="Arial" panose="020B0604020202020204"/>
                <a:sym typeface="Arial" panose="020B0604020202020204"/>
              </a:rPr>
              <a:t>NOV</a:t>
            </a:r>
            <a:endParaRPr sz="3600" dirty="0">
              <a:solidFill>
                <a:prstClr val="black"/>
              </a:solidFill>
              <a:latin typeface="Calibri"/>
              <a:cs typeface="Arial" panose="020B0604020202020204"/>
              <a:sym typeface="Arial" panose="020B060402020202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BBF2CE0-9256-482F-9298-2DE3BEF8B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3791" y="2599658"/>
            <a:ext cx="839093" cy="598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75" tIns="56225" rIns="112475" bIns="56225" anchor="t" anchorCtr="0">
            <a:spAutoFit/>
          </a:bodyPr>
          <a:lstStyle/>
          <a:p>
            <a:pPr algn="ctr" defTabSz="609630">
              <a:defRPr/>
            </a:pPr>
            <a:r>
              <a:rPr lang="id-ID" altLang="id-ID" sz="1050" dirty="0">
                <a:solidFill>
                  <a:prstClr val="black"/>
                </a:solidFill>
                <a:latin typeface="Calibri"/>
                <a:ea typeface="Arial" panose="020B0604020202020204"/>
                <a:cs typeface="Arial" panose="020B0604020202020204"/>
                <a:sym typeface="Arial"/>
              </a:rPr>
              <a:t>UU APBN &amp; Alokasi Anggaran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8BEE886-CE52-4312-BEC2-9D4794DFF8BB}"/>
              </a:ext>
            </a:extLst>
          </p:cNvPr>
          <p:cNvGrpSpPr/>
          <p:nvPr/>
        </p:nvGrpSpPr>
        <p:grpSpPr>
          <a:xfrm>
            <a:off x="9063487" y="4401161"/>
            <a:ext cx="1921620" cy="500784"/>
            <a:chOff x="9116565" y="3826878"/>
            <a:chExt cx="1921620" cy="500784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88FCF83-E7DB-4E67-8C35-FDD9B3A6CDFE}"/>
                </a:ext>
              </a:extLst>
            </p:cNvPr>
            <p:cNvSpPr txBox="1"/>
            <p:nvPr/>
          </p:nvSpPr>
          <p:spPr>
            <a:xfrm>
              <a:off x="9530175" y="3927922"/>
              <a:ext cx="15080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Perubahan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</p:txBody>
        </p:sp>
        <p:pic>
          <p:nvPicPr>
            <p:cNvPr id="42" name="Google Shape;1223;p35">
              <a:extLst>
                <a:ext uri="{FF2B5EF4-FFF2-40B4-BE49-F238E27FC236}">
                  <a16:creationId xmlns:a16="http://schemas.microsoft.com/office/drawing/2014/main" id="{2A3935E8-8E1C-4775-9462-1A94BC615407}"/>
                </a:ext>
              </a:extLst>
            </p:cNvPr>
            <p:cNvPicPr preferRelativeResize="0"/>
            <p:nvPr/>
          </p:nvPicPr>
          <p:blipFill rotWithShape="1">
            <a:blip r:embed="rId6"/>
            <a:srcRect/>
            <a:stretch>
              <a:fillRect/>
            </a:stretch>
          </p:blipFill>
          <p:spPr>
            <a:xfrm>
              <a:off x="9116565" y="3826878"/>
              <a:ext cx="500784" cy="50078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4A897CF-0605-43EA-AF11-2957D8C0A6E6}"/>
              </a:ext>
            </a:extLst>
          </p:cNvPr>
          <p:cNvGrpSpPr/>
          <p:nvPr/>
        </p:nvGrpSpPr>
        <p:grpSpPr>
          <a:xfrm>
            <a:off x="5537201" y="5806544"/>
            <a:ext cx="1844024" cy="564528"/>
            <a:chOff x="5415850" y="5687947"/>
            <a:chExt cx="1844023" cy="564528"/>
          </a:xfrm>
        </p:grpSpPr>
        <p:pic>
          <p:nvPicPr>
            <p:cNvPr id="44" name="Graphic 43" descr="Contract RTL">
              <a:extLst>
                <a:ext uri="{FF2B5EF4-FFF2-40B4-BE49-F238E27FC236}">
                  <a16:creationId xmlns:a16="http://schemas.microsoft.com/office/drawing/2014/main" id="{8B3891CD-B540-4803-B1B9-01DD43B83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15850" y="5687947"/>
              <a:ext cx="564528" cy="564528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7415213-D883-43C5-800D-D1F052B895D9}"/>
                </a:ext>
              </a:extLst>
            </p:cNvPr>
            <p:cNvSpPr txBox="1"/>
            <p:nvPr/>
          </p:nvSpPr>
          <p:spPr>
            <a:xfrm>
              <a:off x="5941067" y="5807034"/>
              <a:ext cx="13188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Penelaahan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endParaRPr lang="en-ID" sz="1200" dirty="0">
                <a:solidFill>
                  <a:prstClr val="black"/>
                </a:solidFill>
                <a:latin typeface="Calibri"/>
                <a:cs typeface="Arial"/>
                <a:sym typeface="Arial"/>
              </a:endParaRPr>
            </a:p>
          </p:txBody>
        </p:sp>
      </p:grpSp>
      <p:sp>
        <p:nvSpPr>
          <p:cNvPr id="46" name="Right Brace 45">
            <a:extLst>
              <a:ext uri="{FF2B5EF4-FFF2-40B4-BE49-F238E27FC236}">
                <a16:creationId xmlns:a16="http://schemas.microsoft.com/office/drawing/2014/main" id="{A5DD1EEF-7500-4BF0-88AD-794933EEC03C}"/>
              </a:ext>
            </a:extLst>
          </p:cNvPr>
          <p:cNvSpPr/>
          <p:nvPr/>
        </p:nvSpPr>
        <p:spPr>
          <a:xfrm rot="5400000">
            <a:off x="10017958" y="2294935"/>
            <a:ext cx="248056" cy="3744428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sp>
        <p:nvSpPr>
          <p:cNvPr id="47" name="Right Brace 46">
            <a:extLst>
              <a:ext uri="{FF2B5EF4-FFF2-40B4-BE49-F238E27FC236}">
                <a16:creationId xmlns:a16="http://schemas.microsoft.com/office/drawing/2014/main" id="{828FCA28-2E3A-4D8C-895E-0AC2F64E0C9F}"/>
              </a:ext>
            </a:extLst>
          </p:cNvPr>
          <p:cNvSpPr/>
          <p:nvPr/>
        </p:nvSpPr>
        <p:spPr>
          <a:xfrm rot="5400000">
            <a:off x="5398487" y="3179430"/>
            <a:ext cx="327944" cy="4972573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sp>
        <p:nvSpPr>
          <p:cNvPr id="48" name="Right Brace 47">
            <a:extLst>
              <a:ext uri="{FF2B5EF4-FFF2-40B4-BE49-F238E27FC236}">
                <a16:creationId xmlns:a16="http://schemas.microsoft.com/office/drawing/2014/main" id="{5618E1D3-3FD2-4AEA-B6A8-8B2DCDB20EE5}"/>
              </a:ext>
            </a:extLst>
          </p:cNvPr>
          <p:cNvSpPr/>
          <p:nvPr/>
        </p:nvSpPr>
        <p:spPr>
          <a:xfrm rot="16200000" flipV="1">
            <a:off x="4515262" y="-1309686"/>
            <a:ext cx="208859" cy="7300161"/>
          </a:xfrm>
          <a:prstGeom prst="rightBrace">
            <a:avLst/>
          </a:prstGeom>
          <a:ln w="38100">
            <a:solidFill>
              <a:srgbClr val="1F497D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09630">
              <a:defRPr/>
            </a:pPr>
            <a:endParaRPr lang="en-US" sz="1200">
              <a:solidFill>
                <a:prstClr val="black"/>
              </a:solidFill>
              <a:latin typeface="Calibri" panose="020F0502020204030204"/>
              <a:sym typeface="Arial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DA83DE9A-CE8A-4357-BCFD-8E863709E429}"/>
              </a:ext>
            </a:extLst>
          </p:cNvPr>
          <p:cNvGrpSpPr/>
          <p:nvPr/>
        </p:nvGrpSpPr>
        <p:grpSpPr>
          <a:xfrm>
            <a:off x="3636705" y="1792553"/>
            <a:ext cx="1965971" cy="517814"/>
            <a:chOff x="3592877" y="1694532"/>
            <a:chExt cx="1965971" cy="517814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B7EA58B-F5BD-4289-8FE7-A7F7D70DD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2877" y="1694532"/>
              <a:ext cx="517814" cy="517814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D5240D4-601B-46BC-B791-22A7104AAB04}"/>
                </a:ext>
              </a:extLst>
            </p:cNvPr>
            <p:cNvSpPr txBox="1"/>
            <p:nvPr/>
          </p:nvSpPr>
          <p:spPr>
            <a:xfrm>
              <a:off x="4050838" y="1793580"/>
              <a:ext cx="15080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46">
                <a:defRPr/>
              </a:pP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Penyusunan</a:t>
              </a:r>
              <a:r>
                <a:rPr lang="en-US" sz="1200" b="1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  <a:r>
                <a:rPr lang="en-US" sz="1200" b="1" dirty="0" err="1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Renja</a:t>
              </a:r>
              <a:r>
                <a:rPr lang="en-ID" sz="1200" dirty="0">
                  <a:solidFill>
                    <a:prstClr val="black"/>
                  </a:solidFill>
                  <a:latin typeface="Calibri"/>
                  <a:cs typeface="Arial"/>
                  <a:sym typeface="Arial"/>
                </a:rPr>
                <a:t> </a:t>
              </a: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1ADA9D80-B590-438C-AFD3-6109A0A6D080}"/>
              </a:ext>
            </a:extLst>
          </p:cNvPr>
          <p:cNvSpPr txBox="1"/>
          <p:nvPr/>
        </p:nvSpPr>
        <p:spPr>
          <a:xfrm>
            <a:off x="9804400" y="6578600"/>
            <a:ext cx="289499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84865" algn="r" defTabSz="914446">
              <a:spcBef>
                <a:spcPts val="1250"/>
              </a:spcBef>
            </a:pPr>
            <a:r>
              <a:rPr lang="en-ID" sz="900" spc="-5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Direktorat</a:t>
            </a:r>
            <a:r>
              <a:rPr lang="en-ID" sz="900" spc="-5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spc="-5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Alokasi</a:t>
            </a:r>
            <a:r>
              <a:rPr lang="en-ID" sz="900" spc="-5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dirty="0" err="1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Pendanaan</a:t>
            </a:r>
            <a:r>
              <a:rPr lang="en-ID" sz="900" spc="-40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ID" sz="900" dirty="0">
                <a:solidFill>
                  <a:srgbClr val="8787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Pembangunan</a:t>
            </a:r>
            <a:endParaRPr lang="en-ID" sz="900" dirty="0">
              <a:solidFill>
                <a:srgbClr val="2A2828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44880C0F-6433-4BC0-ADCF-DBA0F12F8A95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2000" dirty="0">
                <a:sym typeface="Quattrocento Sans"/>
              </a:rPr>
              <a:t>TAHAPAN PENYUSUNAN, PENELAAHAN &amp; PERUBAHAN  RENJA KL </a:t>
            </a:r>
          </a:p>
        </p:txBody>
      </p:sp>
    </p:spTree>
    <p:extLst>
      <p:ext uri="{BB962C8B-B14F-4D97-AF65-F5344CB8AC3E}">
        <p14:creationId xmlns:p14="http://schemas.microsoft.com/office/powerpoint/2010/main" val="283455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13;p13">
            <a:extLst>
              <a:ext uri="{FF2B5EF4-FFF2-40B4-BE49-F238E27FC236}">
                <a16:creationId xmlns:a16="http://schemas.microsoft.com/office/drawing/2014/main" id="{F553EB60-28CD-46EB-9410-CC8DA674568C}"/>
              </a:ext>
            </a:extLst>
          </p:cNvPr>
          <p:cNvSpPr txBox="1"/>
          <p:nvPr/>
        </p:nvSpPr>
        <p:spPr>
          <a:xfrm>
            <a:off x="1252490" y="6053328"/>
            <a:ext cx="2953500" cy="415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22851" rIns="45700" bIns="22851" anchor="t" anchorCtr="0">
            <a:spAutoFit/>
          </a:bodyPr>
          <a:lstStyle/>
          <a:p>
            <a:pPr defTabSz="914377">
              <a:buClr>
                <a:srgbClr val="00508F"/>
              </a:buClr>
              <a:buSzPts val="900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Leveling data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Renja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yang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dilakukan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penelaahan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: 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  <a:p>
            <a:pPr marL="228594" indent="-171446" defTabSz="914377">
              <a:buClr>
                <a:srgbClr val="00508F"/>
              </a:buClr>
              <a:buSzPts val="900"/>
              <a:buFont typeface="Arial"/>
              <a:buChar char="●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Approved /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Disetujui</a:t>
            </a: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 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  <a:p>
            <a:pPr marL="228594" indent="-171446" defTabSz="914377">
              <a:buClr>
                <a:srgbClr val="00508F"/>
              </a:buClr>
              <a:buSzPts val="900"/>
              <a:buFont typeface="Arial"/>
              <a:buChar char="●"/>
            </a:pPr>
            <a:r>
              <a:rPr lang="en-US" sz="800" b="1" i="1" kern="0" dirty="0">
                <a:solidFill>
                  <a:srgbClr val="00508F"/>
                </a:solidFill>
                <a:latin typeface="Arial"/>
                <a:cs typeface="Arial"/>
                <a:sym typeface="Arial"/>
              </a:rPr>
              <a:t>Rejected / </a:t>
            </a:r>
            <a:r>
              <a:rPr lang="en-US" sz="800" b="1" i="1" kern="0" dirty="0" err="1">
                <a:solidFill>
                  <a:srgbClr val="00508F"/>
                </a:solidFill>
                <a:latin typeface="Arial"/>
                <a:cs typeface="Arial"/>
                <a:sym typeface="Arial"/>
              </a:rPr>
              <a:t>Ditolak</a:t>
            </a:r>
            <a:endParaRPr sz="800" b="1" i="1" kern="0" dirty="0">
              <a:solidFill>
                <a:srgbClr val="00508F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" name="Google Shape;717;p13">
            <a:extLst>
              <a:ext uri="{FF2B5EF4-FFF2-40B4-BE49-F238E27FC236}">
                <a16:creationId xmlns:a16="http://schemas.microsoft.com/office/drawing/2014/main" id="{C999014A-6877-4326-80EF-8CD2DC471C74}"/>
              </a:ext>
            </a:extLst>
          </p:cNvPr>
          <p:cNvSpPr txBox="1"/>
          <p:nvPr/>
        </p:nvSpPr>
        <p:spPr>
          <a:xfrm>
            <a:off x="953390" y="6191827"/>
            <a:ext cx="299100" cy="18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22851" rIns="45700" bIns="22851" anchor="t" anchorCtr="0">
            <a:spAutoFit/>
          </a:bodyPr>
          <a:lstStyle/>
          <a:p>
            <a:pPr defTabSz="914377">
              <a:buClr>
                <a:srgbClr val="000000"/>
              </a:buClr>
              <a:buSzPts val="900"/>
            </a:pPr>
            <a:r>
              <a:rPr lang="en-US" sz="9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700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5" name="Google Shape;668;p13">
            <a:extLst>
              <a:ext uri="{FF2B5EF4-FFF2-40B4-BE49-F238E27FC236}">
                <a16:creationId xmlns:a16="http://schemas.microsoft.com/office/drawing/2014/main" id="{0CBFA1EF-9922-4FA5-A9B8-0E8EA25E2F20}"/>
              </a:ext>
            </a:extLst>
          </p:cNvPr>
          <p:cNvCxnSpPr>
            <a:cxnSpLocks/>
            <a:stCxn id="15" idx="0"/>
            <a:endCxn id="13" idx="2"/>
          </p:cNvCxnSpPr>
          <p:nvPr/>
        </p:nvCxnSpPr>
        <p:spPr>
          <a:xfrm flipV="1">
            <a:off x="6425648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rgbClr val="FFC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" name="Google Shape;669;p13">
            <a:extLst>
              <a:ext uri="{FF2B5EF4-FFF2-40B4-BE49-F238E27FC236}">
                <a16:creationId xmlns:a16="http://schemas.microsoft.com/office/drawing/2014/main" id="{463BAA06-9B7F-4AAF-A00A-16F222979A28}"/>
              </a:ext>
            </a:extLst>
          </p:cNvPr>
          <p:cNvCxnSpPr>
            <a:cxnSpLocks/>
            <a:stCxn id="11" idx="0"/>
            <a:endCxn id="15" idx="2"/>
          </p:cNvCxnSpPr>
          <p:nvPr/>
        </p:nvCxnSpPr>
        <p:spPr>
          <a:xfrm rot="5400000" flipH="1" flipV="1">
            <a:off x="4848557" y="3255479"/>
            <a:ext cx="855129" cy="2299054"/>
          </a:xfrm>
          <a:prstGeom prst="bentConnector3">
            <a:avLst>
              <a:gd name="adj1" fmla="val 15873"/>
            </a:avLst>
          </a:prstGeom>
          <a:noFill/>
          <a:ln w="12700" cap="flat" cmpd="sng">
            <a:solidFill>
              <a:srgbClr val="70AD4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8" name="Google Shape;672;p13">
            <a:extLst>
              <a:ext uri="{FF2B5EF4-FFF2-40B4-BE49-F238E27FC236}">
                <a16:creationId xmlns:a16="http://schemas.microsoft.com/office/drawing/2014/main" id="{7BD267CB-9055-4EE1-BBDC-82E5017998BC}"/>
              </a:ext>
            </a:extLst>
          </p:cNvPr>
          <p:cNvSpPr/>
          <p:nvPr/>
        </p:nvSpPr>
        <p:spPr>
          <a:xfrm>
            <a:off x="3185394" y="2632160"/>
            <a:ext cx="1882400" cy="37640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PROGRAM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674;p13">
            <a:extLst>
              <a:ext uri="{FF2B5EF4-FFF2-40B4-BE49-F238E27FC236}">
                <a16:creationId xmlns:a16="http://schemas.microsoft.com/office/drawing/2014/main" id="{45871A2C-56B2-4CEA-8B21-00D69F0F9B39}"/>
              </a:ext>
            </a:extLst>
          </p:cNvPr>
          <p:cNvSpPr/>
          <p:nvPr/>
        </p:nvSpPr>
        <p:spPr>
          <a:xfrm>
            <a:off x="3185394" y="3601041"/>
            <a:ext cx="1882400" cy="376400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675;p13">
            <a:extLst>
              <a:ext uri="{FF2B5EF4-FFF2-40B4-BE49-F238E27FC236}">
                <a16:creationId xmlns:a16="http://schemas.microsoft.com/office/drawing/2014/main" id="{8DA50FE9-BE09-43AC-BD9F-E85081C47AFB}"/>
              </a:ext>
            </a:extLst>
          </p:cNvPr>
          <p:cNvSpPr/>
          <p:nvPr/>
        </p:nvSpPr>
        <p:spPr>
          <a:xfrm>
            <a:off x="3185394" y="4216805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KRO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676;p13">
            <a:extLst>
              <a:ext uri="{FF2B5EF4-FFF2-40B4-BE49-F238E27FC236}">
                <a16:creationId xmlns:a16="http://schemas.microsoft.com/office/drawing/2014/main" id="{7DE55710-3A1B-458B-A090-04257B0189A4}"/>
              </a:ext>
            </a:extLst>
          </p:cNvPr>
          <p:cNvSpPr/>
          <p:nvPr/>
        </p:nvSpPr>
        <p:spPr>
          <a:xfrm>
            <a:off x="3185394" y="4832570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RO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" name="Google Shape;677;p13">
            <a:extLst>
              <a:ext uri="{FF2B5EF4-FFF2-40B4-BE49-F238E27FC236}">
                <a16:creationId xmlns:a16="http://schemas.microsoft.com/office/drawing/2014/main" id="{D02DB015-157F-48C8-833C-20EBEABB3131}"/>
              </a:ext>
            </a:extLst>
          </p:cNvPr>
          <p:cNvSpPr/>
          <p:nvPr/>
        </p:nvSpPr>
        <p:spPr>
          <a:xfrm>
            <a:off x="4631980" y="5389276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LOKASI RO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" name="Google Shape;678;p13">
            <a:extLst>
              <a:ext uri="{FF2B5EF4-FFF2-40B4-BE49-F238E27FC236}">
                <a16:creationId xmlns:a16="http://schemas.microsoft.com/office/drawing/2014/main" id="{0DBCDF18-33DE-4163-A165-8D2739561D6F}"/>
              </a:ext>
            </a:extLst>
          </p:cNvPr>
          <p:cNvSpPr/>
          <p:nvPr/>
        </p:nvSpPr>
        <p:spPr>
          <a:xfrm>
            <a:off x="5484448" y="2632160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PROGRAM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679;p13">
            <a:extLst>
              <a:ext uri="{FF2B5EF4-FFF2-40B4-BE49-F238E27FC236}">
                <a16:creationId xmlns:a16="http://schemas.microsoft.com/office/drawing/2014/main" id="{0DE7AE8B-7F56-4319-84A5-ABE4FF0B9A93}"/>
              </a:ext>
            </a:extLst>
          </p:cNvPr>
          <p:cNvSpPr/>
          <p:nvPr/>
        </p:nvSpPr>
        <p:spPr>
          <a:xfrm>
            <a:off x="7662590" y="2632160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PROGRAM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670;p13">
            <a:extLst>
              <a:ext uri="{FF2B5EF4-FFF2-40B4-BE49-F238E27FC236}">
                <a16:creationId xmlns:a16="http://schemas.microsoft.com/office/drawing/2014/main" id="{9A43E5FB-D4FF-4369-A527-0FB1A27C04A5}"/>
              </a:ext>
            </a:extLst>
          </p:cNvPr>
          <p:cNvSpPr/>
          <p:nvPr/>
        </p:nvSpPr>
        <p:spPr>
          <a:xfrm>
            <a:off x="5484448" y="3601041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680;p13">
            <a:extLst>
              <a:ext uri="{FF2B5EF4-FFF2-40B4-BE49-F238E27FC236}">
                <a16:creationId xmlns:a16="http://schemas.microsoft.com/office/drawing/2014/main" id="{BB20014B-2591-45CC-8C28-05B4BC3F5A59}"/>
              </a:ext>
            </a:extLst>
          </p:cNvPr>
          <p:cNvSpPr/>
          <p:nvPr/>
        </p:nvSpPr>
        <p:spPr>
          <a:xfrm>
            <a:off x="7662590" y="3601041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KEGIATAN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682;p13">
            <a:extLst>
              <a:ext uri="{FF2B5EF4-FFF2-40B4-BE49-F238E27FC236}">
                <a16:creationId xmlns:a16="http://schemas.microsoft.com/office/drawing/2014/main" id="{2099522C-3C42-4F99-BAE8-D0DD547B87AB}"/>
              </a:ext>
            </a:extLst>
          </p:cNvPr>
          <p:cNvSpPr/>
          <p:nvPr/>
        </p:nvSpPr>
        <p:spPr>
          <a:xfrm>
            <a:off x="4631980" y="5978765"/>
            <a:ext cx="1882400" cy="37640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KOMPONEN</a:t>
            </a:r>
            <a:endParaRPr sz="933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19" name="Google Shape;684;p13">
            <a:extLst>
              <a:ext uri="{FF2B5EF4-FFF2-40B4-BE49-F238E27FC236}">
                <a16:creationId xmlns:a16="http://schemas.microsoft.com/office/drawing/2014/main" id="{662EF345-A19B-4589-8CDB-9110A0F716F9}"/>
              </a:ext>
            </a:extLst>
          </p:cNvPr>
          <p:cNvCxnSpPr>
            <a:stCxn id="8" idx="2"/>
            <a:endCxn id="9" idx="0"/>
          </p:cNvCxnSpPr>
          <p:nvPr/>
        </p:nvCxnSpPr>
        <p:spPr>
          <a:xfrm>
            <a:off x="4126594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0" name="Google Shape;685;p13">
            <a:extLst>
              <a:ext uri="{FF2B5EF4-FFF2-40B4-BE49-F238E27FC236}">
                <a16:creationId xmlns:a16="http://schemas.microsoft.com/office/drawing/2014/main" id="{F785637C-E188-4043-BD4D-B2AC821F0AED}"/>
              </a:ext>
            </a:extLst>
          </p:cNvPr>
          <p:cNvCxnSpPr>
            <a:stCxn id="9" idx="2"/>
            <a:endCxn id="10" idx="0"/>
          </p:cNvCxnSpPr>
          <p:nvPr/>
        </p:nvCxnSpPr>
        <p:spPr>
          <a:xfrm>
            <a:off x="4126594" y="3977441"/>
            <a:ext cx="0" cy="239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1" name="Google Shape;686;p13">
            <a:extLst>
              <a:ext uri="{FF2B5EF4-FFF2-40B4-BE49-F238E27FC236}">
                <a16:creationId xmlns:a16="http://schemas.microsoft.com/office/drawing/2014/main" id="{8EA6712D-FB54-478A-895A-47DF3F606816}"/>
              </a:ext>
            </a:extLst>
          </p:cNvPr>
          <p:cNvCxnSpPr>
            <a:stCxn id="10" idx="2"/>
            <a:endCxn id="11" idx="0"/>
          </p:cNvCxnSpPr>
          <p:nvPr/>
        </p:nvCxnSpPr>
        <p:spPr>
          <a:xfrm>
            <a:off x="4126594" y="4593205"/>
            <a:ext cx="0" cy="239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2" name="Google Shape;687;p13">
            <a:extLst>
              <a:ext uri="{FF2B5EF4-FFF2-40B4-BE49-F238E27FC236}">
                <a16:creationId xmlns:a16="http://schemas.microsoft.com/office/drawing/2014/main" id="{CC84191D-7118-441C-9CC5-AD6BA0E275B8}"/>
              </a:ext>
            </a:extLst>
          </p:cNvPr>
          <p:cNvCxnSpPr>
            <a:stCxn id="8" idx="3"/>
            <a:endCxn id="13" idx="1"/>
          </p:cNvCxnSpPr>
          <p:nvPr/>
        </p:nvCxnSpPr>
        <p:spPr>
          <a:xfrm>
            <a:off x="5067794" y="2820360"/>
            <a:ext cx="4168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3" name="Google Shape;688;p13">
            <a:extLst>
              <a:ext uri="{FF2B5EF4-FFF2-40B4-BE49-F238E27FC236}">
                <a16:creationId xmlns:a16="http://schemas.microsoft.com/office/drawing/2014/main" id="{DF164785-4441-4065-9571-9CABC3FE0DE0}"/>
              </a:ext>
            </a:extLst>
          </p:cNvPr>
          <p:cNvCxnSpPr>
            <a:stCxn id="13" idx="3"/>
            <a:endCxn id="14" idx="1"/>
          </p:cNvCxnSpPr>
          <p:nvPr/>
        </p:nvCxnSpPr>
        <p:spPr>
          <a:xfrm>
            <a:off x="7366848" y="2820360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4" name="Google Shape;690;p13">
            <a:extLst>
              <a:ext uri="{FF2B5EF4-FFF2-40B4-BE49-F238E27FC236}">
                <a16:creationId xmlns:a16="http://schemas.microsoft.com/office/drawing/2014/main" id="{0A242FC8-D442-4E7B-BD85-20352D414984}"/>
              </a:ext>
            </a:extLst>
          </p:cNvPr>
          <p:cNvCxnSpPr>
            <a:stCxn id="9" idx="3"/>
            <a:endCxn id="15" idx="1"/>
          </p:cNvCxnSpPr>
          <p:nvPr/>
        </p:nvCxnSpPr>
        <p:spPr>
          <a:xfrm>
            <a:off x="5067794" y="3789241"/>
            <a:ext cx="4168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5" name="Google Shape;691;p13">
            <a:extLst>
              <a:ext uri="{FF2B5EF4-FFF2-40B4-BE49-F238E27FC236}">
                <a16:creationId xmlns:a16="http://schemas.microsoft.com/office/drawing/2014/main" id="{DD287513-9B50-4F6D-847C-DF6C2226C3C2}"/>
              </a:ext>
            </a:extLst>
          </p:cNvPr>
          <p:cNvCxnSpPr>
            <a:stCxn id="15" idx="3"/>
            <a:endCxn id="16" idx="1"/>
          </p:cNvCxnSpPr>
          <p:nvPr/>
        </p:nvCxnSpPr>
        <p:spPr>
          <a:xfrm>
            <a:off x="7366848" y="3789241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6" name="Google Shape;694;p13">
            <a:extLst>
              <a:ext uri="{FF2B5EF4-FFF2-40B4-BE49-F238E27FC236}">
                <a16:creationId xmlns:a16="http://schemas.microsoft.com/office/drawing/2014/main" id="{C9EA2EDB-0CCD-416D-889C-A0CFF4EA225C}"/>
              </a:ext>
            </a:extLst>
          </p:cNvPr>
          <p:cNvSpPr/>
          <p:nvPr/>
        </p:nvSpPr>
        <p:spPr>
          <a:xfrm>
            <a:off x="7664228" y="4828562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RO</a:t>
            </a:r>
            <a:endParaRPr sz="1200" kern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27" name="Google Shape;696;p13">
            <a:extLst>
              <a:ext uri="{FF2B5EF4-FFF2-40B4-BE49-F238E27FC236}">
                <a16:creationId xmlns:a16="http://schemas.microsoft.com/office/drawing/2014/main" id="{FA1E94A7-1038-4D7B-B192-42AD41CAB9B0}"/>
              </a:ext>
            </a:extLst>
          </p:cNvPr>
          <p:cNvCxnSpPr>
            <a:stCxn id="11" idx="3"/>
            <a:endCxn id="26" idx="1"/>
          </p:cNvCxnSpPr>
          <p:nvPr/>
        </p:nvCxnSpPr>
        <p:spPr>
          <a:xfrm flipV="1">
            <a:off x="5067794" y="5016762"/>
            <a:ext cx="2596435" cy="4008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8" name="Google Shape;697;p13">
            <a:extLst>
              <a:ext uri="{FF2B5EF4-FFF2-40B4-BE49-F238E27FC236}">
                <a16:creationId xmlns:a16="http://schemas.microsoft.com/office/drawing/2014/main" id="{90906B51-F2FC-4D7E-A432-C1C225DFE71E}"/>
              </a:ext>
            </a:extLst>
          </p:cNvPr>
          <p:cNvSpPr txBox="1"/>
          <p:nvPr/>
        </p:nvSpPr>
        <p:spPr>
          <a:xfrm>
            <a:off x="2110724" y="4225810"/>
            <a:ext cx="1004000" cy="307750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Tagging Prioritas / </a:t>
            </a:r>
            <a:b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</a:b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Non Prioritas 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698;p13">
            <a:extLst>
              <a:ext uri="{FF2B5EF4-FFF2-40B4-BE49-F238E27FC236}">
                <a16:creationId xmlns:a16="http://schemas.microsoft.com/office/drawing/2014/main" id="{CAA72AE8-F51F-4F98-B82E-A566E6C93259}"/>
              </a:ext>
            </a:extLst>
          </p:cNvPr>
          <p:cNvSpPr txBox="1"/>
          <p:nvPr/>
        </p:nvSpPr>
        <p:spPr>
          <a:xfrm>
            <a:off x="2066678" y="4850817"/>
            <a:ext cx="1004000" cy="697537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UO &amp; UKE II -</a:t>
            </a:r>
            <a:endParaRPr sz="933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Tematik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-</a:t>
            </a: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cs typeface="Calibri"/>
                <a:sym typeface="Arial"/>
              </a:rPr>
              <a:t>Prioritas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cs typeface="Calibri"/>
                <a:sym typeface="Arial"/>
              </a:rPr>
              <a:t> Nasional -</a:t>
            </a:r>
            <a:endParaRPr sz="800" kern="0" dirty="0">
              <a:solidFill>
                <a:srgbClr val="000000"/>
              </a:solidFill>
              <a:latin typeface="Calibri" panose="020F0502020204030204"/>
              <a:cs typeface="Calibri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Referensi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</a:t>
            </a:r>
            <a:r>
              <a:rPr lang="en-US" sz="800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Lokus</a:t>
            </a: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-</a:t>
            </a:r>
            <a:endParaRPr sz="933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r" defTabSz="1219140">
              <a:buClr>
                <a:srgbClr val="000000"/>
              </a:buClr>
              <a:buSzPts val="1200"/>
            </a:pPr>
            <a:r>
              <a:rPr lang="en-US" sz="8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TOR &amp; RAB -</a:t>
            </a:r>
            <a:endParaRPr sz="800" kern="0" dirty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699;p13">
            <a:extLst>
              <a:ext uri="{FF2B5EF4-FFF2-40B4-BE49-F238E27FC236}">
                <a16:creationId xmlns:a16="http://schemas.microsoft.com/office/drawing/2014/main" id="{C8535734-E5F1-4B94-9E7F-EAC5054F24E9}"/>
              </a:ext>
            </a:extLst>
          </p:cNvPr>
          <p:cNvSpPr txBox="1"/>
          <p:nvPr/>
        </p:nvSpPr>
        <p:spPr>
          <a:xfrm>
            <a:off x="6649880" y="5986369"/>
            <a:ext cx="2376200" cy="677082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Satuan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b="1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Pilihan Sumber pendanan (dapat lebih dari 1 Sumber Pendanaan)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Jenis Komponen, Indikator Komponen, Indikator Pengadaan Barang dan Jasa, Kewenangan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31" name="Google Shape;700;p13">
            <a:extLst>
              <a:ext uri="{FF2B5EF4-FFF2-40B4-BE49-F238E27FC236}">
                <a16:creationId xmlns:a16="http://schemas.microsoft.com/office/drawing/2014/main" id="{710BB0BD-C552-4D11-A127-273AF6AB8304}"/>
              </a:ext>
            </a:extLst>
          </p:cNvPr>
          <p:cNvCxnSpPr/>
          <p:nvPr/>
        </p:nvCxnSpPr>
        <p:spPr>
          <a:xfrm>
            <a:off x="2995378" y="4214801"/>
            <a:ext cx="150600" cy="2000"/>
          </a:xfrm>
          <a:prstGeom prst="straightConnector1">
            <a:avLst/>
          </a:prstGeom>
          <a:noFill/>
          <a:ln w="9525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2" name="Google Shape;701;p13">
            <a:extLst>
              <a:ext uri="{FF2B5EF4-FFF2-40B4-BE49-F238E27FC236}">
                <a16:creationId xmlns:a16="http://schemas.microsoft.com/office/drawing/2014/main" id="{FA3A299F-D62A-48A7-A14E-4CBA4CBA69D1}"/>
              </a:ext>
            </a:extLst>
          </p:cNvPr>
          <p:cNvCxnSpPr/>
          <p:nvPr/>
        </p:nvCxnSpPr>
        <p:spPr>
          <a:xfrm>
            <a:off x="3011708" y="4832570"/>
            <a:ext cx="150600" cy="2000"/>
          </a:xfrm>
          <a:prstGeom prst="straightConnector1">
            <a:avLst/>
          </a:prstGeom>
          <a:noFill/>
          <a:ln w="9525" cap="flat" cmpd="sng">
            <a:solidFill>
              <a:srgbClr val="70AD4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3" name="Google Shape;702;p13">
            <a:extLst>
              <a:ext uri="{FF2B5EF4-FFF2-40B4-BE49-F238E27FC236}">
                <a16:creationId xmlns:a16="http://schemas.microsoft.com/office/drawing/2014/main" id="{C6BBE782-FC3B-4B28-A0C2-2FEB5DEE2CB3}"/>
              </a:ext>
            </a:extLst>
          </p:cNvPr>
          <p:cNvSpPr txBox="1"/>
          <p:nvPr/>
        </p:nvSpPr>
        <p:spPr>
          <a:xfrm>
            <a:off x="2729240" y="2984643"/>
            <a:ext cx="1095800" cy="18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6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Koordinator Program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703;p13">
            <a:extLst>
              <a:ext uri="{FF2B5EF4-FFF2-40B4-BE49-F238E27FC236}">
                <a16:creationId xmlns:a16="http://schemas.microsoft.com/office/drawing/2014/main" id="{718A4951-F5BA-4446-87CF-7DA5ECAF65CB}"/>
              </a:ext>
            </a:extLst>
          </p:cNvPr>
          <p:cNvSpPr txBox="1"/>
          <p:nvPr/>
        </p:nvSpPr>
        <p:spPr>
          <a:xfrm>
            <a:off x="2627502" y="3924217"/>
            <a:ext cx="1095800" cy="18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algn="r" defTabSz="1219140">
              <a:buClr>
                <a:srgbClr val="000000"/>
              </a:buClr>
              <a:buSzPts val="600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Koordinator Kegiatan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704;p13">
            <a:extLst>
              <a:ext uri="{FF2B5EF4-FFF2-40B4-BE49-F238E27FC236}">
                <a16:creationId xmlns:a16="http://schemas.microsoft.com/office/drawing/2014/main" id="{4A27EFB8-50D3-41A8-8646-561D960BE4C1}"/>
              </a:ext>
            </a:extLst>
          </p:cNvPr>
          <p:cNvCxnSpPr>
            <a:stCxn id="11" idx="2"/>
            <a:endCxn id="12" idx="1"/>
          </p:cNvCxnSpPr>
          <p:nvPr/>
        </p:nvCxnSpPr>
        <p:spPr>
          <a:xfrm rot="16200000" flipH="1">
            <a:off x="4194994" y="5140570"/>
            <a:ext cx="368400" cy="505200"/>
          </a:xfrm>
          <a:prstGeom prst="bentConnector2">
            <a:avLst/>
          </a:prstGeom>
          <a:noFill/>
          <a:ln w="1905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" name="Google Shape;705;p13">
            <a:extLst>
              <a:ext uri="{FF2B5EF4-FFF2-40B4-BE49-F238E27FC236}">
                <a16:creationId xmlns:a16="http://schemas.microsoft.com/office/drawing/2014/main" id="{192F4ED5-37E7-487A-80B3-9D66431E41BE}"/>
              </a:ext>
            </a:extLst>
          </p:cNvPr>
          <p:cNvCxnSpPr>
            <a:stCxn id="11" idx="2"/>
            <a:endCxn id="17" idx="1"/>
          </p:cNvCxnSpPr>
          <p:nvPr/>
        </p:nvCxnSpPr>
        <p:spPr>
          <a:xfrm rot="16200000" flipH="1">
            <a:off x="3900194" y="5435370"/>
            <a:ext cx="958000" cy="505200"/>
          </a:xfrm>
          <a:prstGeom prst="bentConnector2">
            <a:avLst/>
          </a:prstGeom>
          <a:noFill/>
          <a:ln w="1905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7" name="Google Shape;706;p13">
            <a:extLst>
              <a:ext uri="{FF2B5EF4-FFF2-40B4-BE49-F238E27FC236}">
                <a16:creationId xmlns:a16="http://schemas.microsoft.com/office/drawing/2014/main" id="{C217252D-51D1-48E1-96CF-4FE963E9E7D6}"/>
              </a:ext>
            </a:extLst>
          </p:cNvPr>
          <p:cNvSpPr txBox="1"/>
          <p:nvPr/>
        </p:nvSpPr>
        <p:spPr>
          <a:xfrm>
            <a:off x="6654652" y="5280537"/>
            <a:ext cx="2376200" cy="553972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Wilayah dan/atau Lokus (Jika ada)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Target (t, t+1, t+2. t+3, t+4) Lokasi RO</a:t>
            </a:r>
            <a:endParaRPr sz="800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  <a:p>
            <a:pPr marL="114294" indent="-126994" defTabSz="1219140">
              <a:buClr>
                <a:srgbClr val="000000"/>
              </a:buClr>
              <a:buSzPts val="600"/>
              <a:buFont typeface="Calibri"/>
              <a:buChar char="-"/>
            </a:pPr>
            <a:r>
              <a:rPr lang="en-US" sz="800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Target (t, t+1, t+2, t+3, t+4) dan alokasi  (t, t+1, t+2, t+3, t+4) per komponen per </a:t>
            </a:r>
            <a:r>
              <a:rPr lang="en-US" sz="800" b="1" kern="0">
                <a:solidFill>
                  <a:srgbClr val="000000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Sumber Pendanaan</a:t>
            </a:r>
            <a:endParaRPr sz="800" b="1" kern="0">
              <a:solidFill>
                <a:srgbClr val="000000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707;p13">
            <a:extLst>
              <a:ext uri="{FF2B5EF4-FFF2-40B4-BE49-F238E27FC236}">
                <a16:creationId xmlns:a16="http://schemas.microsoft.com/office/drawing/2014/main" id="{4C5A0A88-103F-4A14-8ABA-33B7B62B2373}"/>
              </a:ext>
            </a:extLst>
          </p:cNvPr>
          <p:cNvSpPr txBox="1"/>
          <p:nvPr/>
        </p:nvSpPr>
        <p:spPr>
          <a:xfrm>
            <a:off x="4867188" y="2512179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9" name="Google Shape;708;p13">
            <a:extLst>
              <a:ext uri="{FF2B5EF4-FFF2-40B4-BE49-F238E27FC236}">
                <a16:creationId xmlns:a16="http://schemas.microsoft.com/office/drawing/2014/main" id="{9367F34B-439B-4C8D-86F2-85944F91436B}"/>
              </a:ext>
            </a:extLst>
          </p:cNvPr>
          <p:cNvSpPr txBox="1"/>
          <p:nvPr/>
        </p:nvSpPr>
        <p:spPr>
          <a:xfrm>
            <a:off x="7155868" y="24898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0" name="Google Shape;710;p13">
            <a:extLst>
              <a:ext uri="{FF2B5EF4-FFF2-40B4-BE49-F238E27FC236}">
                <a16:creationId xmlns:a16="http://schemas.microsoft.com/office/drawing/2014/main" id="{B45CECF0-708C-4A73-99BE-3B6FA921205D}"/>
              </a:ext>
            </a:extLst>
          </p:cNvPr>
          <p:cNvSpPr txBox="1"/>
          <p:nvPr/>
        </p:nvSpPr>
        <p:spPr>
          <a:xfrm>
            <a:off x="7176280" y="349235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" name="Google Shape;711;p13">
            <a:extLst>
              <a:ext uri="{FF2B5EF4-FFF2-40B4-BE49-F238E27FC236}">
                <a16:creationId xmlns:a16="http://schemas.microsoft.com/office/drawing/2014/main" id="{AE566BCF-0194-40EB-BFA2-98312566BF87}"/>
              </a:ext>
            </a:extLst>
          </p:cNvPr>
          <p:cNvSpPr txBox="1"/>
          <p:nvPr/>
        </p:nvSpPr>
        <p:spPr>
          <a:xfrm>
            <a:off x="4867188" y="349235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2" name="Google Shape;712;p13">
            <a:extLst>
              <a:ext uri="{FF2B5EF4-FFF2-40B4-BE49-F238E27FC236}">
                <a16:creationId xmlns:a16="http://schemas.microsoft.com/office/drawing/2014/main" id="{CC00A066-0F25-4022-A5B7-8099EBDE55CB}"/>
              </a:ext>
            </a:extLst>
          </p:cNvPr>
          <p:cNvSpPr txBox="1"/>
          <p:nvPr/>
        </p:nvSpPr>
        <p:spPr>
          <a:xfrm>
            <a:off x="4864498" y="410976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3" name="Google Shape;714;p13">
            <a:extLst>
              <a:ext uri="{FF2B5EF4-FFF2-40B4-BE49-F238E27FC236}">
                <a16:creationId xmlns:a16="http://schemas.microsoft.com/office/drawing/2014/main" id="{B8CCE852-8E74-4A80-A333-B744ADE5C10A}"/>
              </a:ext>
            </a:extLst>
          </p:cNvPr>
          <p:cNvSpPr txBox="1"/>
          <p:nvPr/>
        </p:nvSpPr>
        <p:spPr>
          <a:xfrm>
            <a:off x="4843738" y="47386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4" name="Google Shape;715;p13">
            <a:extLst>
              <a:ext uri="{FF2B5EF4-FFF2-40B4-BE49-F238E27FC236}">
                <a16:creationId xmlns:a16="http://schemas.microsoft.com/office/drawing/2014/main" id="{7187C32A-9E3C-4992-8D5D-290CB61213BC}"/>
              </a:ext>
            </a:extLst>
          </p:cNvPr>
          <p:cNvSpPr txBox="1"/>
          <p:nvPr/>
        </p:nvSpPr>
        <p:spPr>
          <a:xfrm>
            <a:off x="6316936" y="5297497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5" name="Google Shape;716;p13">
            <a:extLst>
              <a:ext uri="{FF2B5EF4-FFF2-40B4-BE49-F238E27FC236}">
                <a16:creationId xmlns:a16="http://schemas.microsoft.com/office/drawing/2014/main" id="{510DB18E-DEDA-4E05-BF8B-A3797C01993A}"/>
              </a:ext>
            </a:extLst>
          </p:cNvPr>
          <p:cNvSpPr txBox="1"/>
          <p:nvPr/>
        </p:nvSpPr>
        <p:spPr>
          <a:xfrm>
            <a:off x="6307412" y="5858043"/>
            <a:ext cx="398800" cy="246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0000"/>
              </a:buClr>
              <a:buSzPts val="900"/>
            </a:pPr>
            <a:r>
              <a:rPr lang="en-US" sz="1200" kern="0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✅</a:t>
            </a:r>
            <a:endParaRPr sz="933" kern="0" dirty="0">
              <a:solidFill>
                <a:schemeClr val="accent6">
                  <a:lumMod val="50000"/>
                </a:schemeClr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6" name="Google Shape;668;p13">
            <a:extLst>
              <a:ext uri="{FF2B5EF4-FFF2-40B4-BE49-F238E27FC236}">
                <a16:creationId xmlns:a16="http://schemas.microsoft.com/office/drawing/2014/main" id="{CB2D7127-C5CC-40D4-B305-F0E99097CFCC}"/>
              </a:ext>
            </a:extLst>
          </p:cNvPr>
          <p:cNvCxnSpPr>
            <a:cxnSpLocks/>
            <a:stCxn id="16" idx="0"/>
            <a:endCxn id="14" idx="2"/>
          </p:cNvCxnSpPr>
          <p:nvPr/>
        </p:nvCxnSpPr>
        <p:spPr>
          <a:xfrm flipV="1">
            <a:off x="8603790" y="3008560"/>
            <a:ext cx="0" cy="592481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7" name="Google Shape;669;p13">
            <a:extLst>
              <a:ext uri="{FF2B5EF4-FFF2-40B4-BE49-F238E27FC236}">
                <a16:creationId xmlns:a16="http://schemas.microsoft.com/office/drawing/2014/main" id="{5784D9BA-44C7-4815-A1C9-52113F7430A9}"/>
              </a:ext>
            </a:extLst>
          </p:cNvPr>
          <p:cNvCxnSpPr>
            <a:cxnSpLocks/>
            <a:stCxn id="26" idx="0"/>
            <a:endCxn id="16" idx="2"/>
          </p:cNvCxnSpPr>
          <p:nvPr/>
        </p:nvCxnSpPr>
        <p:spPr>
          <a:xfrm rot="16200000" flipV="1">
            <a:off x="8179050" y="4402183"/>
            <a:ext cx="851121" cy="1639"/>
          </a:xfrm>
          <a:prstGeom prst="bentConnector3">
            <a:avLst>
              <a:gd name="adj1" fmla="val 50000"/>
            </a:avLst>
          </a:prstGeom>
          <a:noFill/>
          <a:ln w="12700" cap="flat" cmpd="sng">
            <a:solidFill>
              <a:srgbClr val="70AD47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48" name="Google Shape;718;p13">
            <a:extLst>
              <a:ext uri="{FF2B5EF4-FFF2-40B4-BE49-F238E27FC236}">
                <a16:creationId xmlns:a16="http://schemas.microsoft.com/office/drawing/2014/main" id="{67E2BEC5-9C91-4B55-BA1E-849CD0A98BA0}"/>
              </a:ext>
            </a:extLst>
          </p:cNvPr>
          <p:cNvSpPr txBox="1"/>
          <p:nvPr/>
        </p:nvSpPr>
        <p:spPr>
          <a:xfrm>
            <a:off x="799804" y="5484222"/>
            <a:ext cx="1768875" cy="307750"/>
          </a:xfrm>
          <a:prstGeom prst="rect">
            <a:avLst/>
          </a:prstGeom>
          <a:noFill/>
          <a:ln w="9525" cap="flat" cmpd="sng">
            <a:solidFill>
              <a:srgbClr val="7030A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60933" tIns="30467" rIns="60933" bIns="30467" anchor="t" anchorCtr="0">
            <a:spAutoFit/>
          </a:bodyPr>
          <a:lstStyle/>
          <a:p>
            <a:pPr defTabSz="1219140">
              <a:buClr>
                <a:srgbClr val="0070C0"/>
              </a:buClr>
              <a:buSzPts val="1200"/>
            </a:pPr>
            <a:r>
              <a:rPr lang="en-US" sz="800" i="1" kern="0" dirty="0" err="1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Referensi</a:t>
            </a:r>
            <a:r>
              <a:rPr lang="en-US" sz="800" i="1" kern="0" dirty="0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 PN, PP, KP, Prop </a:t>
            </a:r>
            <a:r>
              <a:rPr lang="en-US" sz="800" i="1" kern="0" dirty="0" err="1">
                <a:solidFill>
                  <a:srgbClr val="40474B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berdasarkan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800" i="1" kern="0" dirty="0" err="1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Rancangan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sz="800" i="1" kern="0" dirty="0" err="1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Perpres</a:t>
            </a:r>
            <a:r>
              <a:rPr lang="en-US" sz="800" i="1" kern="0" dirty="0">
                <a:solidFill>
                  <a:srgbClr val="40474B"/>
                </a:solidFill>
                <a:ea typeface="Calibri"/>
                <a:cs typeface="Calibri"/>
                <a:sym typeface="Calibri"/>
              </a:rPr>
              <a:t> RPJMN 2025-2029 </a:t>
            </a:r>
            <a:endParaRPr sz="800" i="1" kern="0" dirty="0">
              <a:solidFill>
                <a:srgbClr val="40474B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A59DCED4-8276-4E6A-8439-305B52A9C6C2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3600" dirty="0">
                <a:sym typeface="Quattrocento Sans"/>
              </a:rPr>
              <a:t>STRUKTUR RENJA K/L</a:t>
            </a:r>
          </a:p>
        </p:txBody>
      </p:sp>
      <p:sp>
        <p:nvSpPr>
          <p:cNvPr id="50" name="Google Shape;678;p13">
            <a:extLst>
              <a:ext uri="{FF2B5EF4-FFF2-40B4-BE49-F238E27FC236}">
                <a16:creationId xmlns:a16="http://schemas.microsoft.com/office/drawing/2014/main" id="{D007DCCD-F2F8-42EE-B690-744855A32AB8}"/>
              </a:ext>
            </a:extLst>
          </p:cNvPr>
          <p:cNvSpPr/>
          <p:nvPr/>
        </p:nvSpPr>
        <p:spPr>
          <a:xfrm>
            <a:off x="5484448" y="2079456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SASARAN STRATEGIS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679;p13">
            <a:extLst>
              <a:ext uri="{FF2B5EF4-FFF2-40B4-BE49-F238E27FC236}">
                <a16:creationId xmlns:a16="http://schemas.microsoft.com/office/drawing/2014/main" id="{0DB68122-6586-4595-84BE-0FD5229B2875}"/>
              </a:ext>
            </a:extLst>
          </p:cNvPr>
          <p:cNvSpPr/>
          <p:nvPr/>
        </p:nvSpPr>
        <p:spPr>
          <a:xfrm>
            <a:off x="7662590" y="2079456"/>
            <a:ext cx="1882400" cy="376400"/>
          </a:xfrm>
          <a:prstGeom prst="rect">
            <a:avLst/>
          </a:prstGeom>
          <a:solidFill>
            <a:srgbClr val="ED7D31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INDIKATOR KINERJA SASARAN STRATEGIS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52" name="Google Shape;688;p13">
            <a:extLst>
              <a:ext uri="{FF2B5EF4-FFF2-40B4-BE49-F238E27FC236}">
                <a16:creationId xmlns:a16="http://schemas.microsoft.com/office/drawing/2014/main" id="{F2A02773-02AB-4919-AEBC-37D2FCC199F8}"/>
              </a:ext>
            </a:extLst>
          </p:cNvPr>
          <p:cNvCxnSpPr>
            <a:stCxn id="50" idx="3"/>
            <a:endCxn id="51" idx="1"/>
          </p:cNvCxnSpPr>
          <p:nvPr/>
        </p:nvCxnSpPr>
        <p:spPr>
          <a:xfrm>
            <a:off x="7366848" y="2267656"/>
            <a:ext cx="295600" cy="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53" name="Google Shape;678;p13">
            <a:extLst>
              <a:ext uri="{FF2B5EF4-FFF2-40B4-BE49-F238E27FC236}">
                <a16:creationId xmlns:a16="http://schemas.microsoft.com/office/drawing/2014/main" id="{C1AAE3F1-0721-4274-913B-8E5C0FFB08E9}"/>
              </a:ext>
            </a:extLst>
          </p:cNvPr>
          <p:cNvSpPr/>
          <p:nvPr/>
        </p:nvSpPr>
        <p:spPr>
          <a:xfrm>
            <a:off x="5484448" y="1538074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MISI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678;p13">
            <a:extLst>
              <a:ext uri="{FF2B5EF4-FFF2-40B4-BE49-F238E27FC236}">
                <a16:creationId xmlns:a16="http://schemas.microsoft.com/office/drawing/2014/main" id="{FCF61E9B-BDDF-415F-8A61-BF57DDFF845E}"/>
              </a:ext>
            </a:extLst>
          </p:cNvPr>
          <p:cNvSpPr/>
          <p:nvPr/>
        </p:nvSpPr>
        <p:spPr>
          <a:xfrm>
            <a:off x="5484448" y="989239"/>
            <a:ext cx="1882400" cy="376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0933" tIns="30467" rIns="60933" bIns="30467" anchor="ctr" anchorCtr="0">
            <a:noAutofit/>
          </a:bodyPr>
          <a:lstStyle/>
          <a:p>
            <a:pPr algn="ctr" defTabSz="1219140">
              <a:buClr>
                <a:srgbClr val="FFFFFF"/>
              </a:buClr>
              <a:buSzPts val="1800"/>
            </a:pPr>
            <a:r>
              <a:rPr lang="en-US" sz="1200" kern="0" dirty="0">
                <a:solidFill>
                  <a:srgbClr val="FFFFFF"/>
                </a:solidFill>
                <a:latin typeface="Calibri" panose="020F0502020204030204"/>
                <a:ea typeface="Calibri"/>
                <a:cs typeface="Calibri"/>
                <a:sym typeface="Calibri"/>
              </a:rPr>
              <a:t>VISI</a:t>
            </a:r>
            <a:endParaRPr sz="1200" kern="0" dirty="0">
              <a:solidFill>
                <a:srgbClr val="FFFFFF"/>
              </a:solidFill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684;p13">
            <a:extLst>
              <a:ext uri="{FF2B5EF4-FFF2-40B4-BE49-F238E27FC236}">
                <a16:creationId xmlns:a16="http://schemas.microsoft.com/office/drawing/2014/main" id="{D62C8177-969F-45CC-8CAF-571033335A68}"/>
              </a:ext>
            </a:extLst>
          </p:cNvPr>
          <p:cNvCxnSpPr>
            <a:cxnSpLocks/>
          </p:cNvCxnSpPr>
          <p:nvPr/>
        </p:nvCxnSpPr>
        <p:spPr>
          <a:xfrm flipV="1">
            <a:off x="6425648" y="2443960"/>
            <a:ext cx="0" cy="188200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6" name="Google Shape;684;p13">
            <a:extLst>
              <a:ext uri="{FF2B5EF4-FFF2-40B4-BE49-F238E27FC236}">
                <a16:creationId xmlns:a16="http://schemas.microsoft.com/office/drawing/2014/main" id="{DC4D9A62-FAA7-4F0F-81A5-2A7E3141BC15}"/>
              </a:ext>
            </a:extLst>
          </p:cNvPr>
          <p:cNvCxnSpPr>
            <a:cxnSpLocks/>
          </p:cNvCxnSpPr>
          <p:nvPr/>
        </p:nvCxnSpPr>
        <p:spPr>
          <a:xfrm>
            <a:off x="6425648" y="1903152"/>
            <a:ext cx="0" cy="176304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7" name="Google Shape;684;p13">
            <a:extLst>
              <a:ext uri="{FF2B5EF4-FFF2-40B4-BE49-F238E27FC236}">
                <a16:creationId xmlns:a16="http://schemas.microsoft.com/office/drawing/2014/main" id="{61D5A608-EB92-4280-A1E1-F1CDC9265436}"/>
              </a:ext>
            </a:extLst>
          </p:cNvPr>
          <p:cNvCxnSpPr>
            <a:cxnSpLocks/>
          </p:cNvCxnSpPr>
          <p:nvPr/>
        </p:nvCxnSpPr>
        <p:spPr>
          <a:xfrm>
            <a:off x="6425648" y="1365634"/>
            <a:ext cx="0" cy="176304"/>
          </a:xfrm>
          <a:prstGeom prst="straightConnector1">
            <a:avLst/>
          </a:prstGeom>
          <a:noFill/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9" name="Connector: Elbow 58">
            <a:extLst>
              <a:ext uri="{FF2B5EF4-FFF2-40B4-BE49-F238E27FC236}">
                <a16:creationId xmlns:a16="http://schemas.microsoft.com/office/drawing/2014/main" id="{36BC7184-6B74-4E9E-B21D-D4F3817AA9C2}"/>
              </a:ext>
            </a:extLst>
          </p:cNvPr>
          <p:cNvCxnSpPr>
            <a:cxnSpLocks/>
            <a:stCxn id="50" idx="1"/>
            <a:endCxn id="8" idx="0"/>
          </p:cNvCxnSpPr>
          <p:nvPr/>
        </p:nvCxnSpPr>
        <p:spPr>
          <a:xfrm rot="10800000" flipV="1">
            <a:off x="4126594" y="2267656"/>
            <a:ext cx="1357854" cy="364504"/>
          </a:xfrm>
          <a:prstGeom prst="bentConnector2">
            <a:avLst/>
          </a:prstGeom>
          <a:ln w="12700"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64" name="Google Shape;668;p13">
            <a:extLst>
              <a:ext uri="{FF2B5EF4-FFF2-40B4-BE49-F238E27FC236}">
                <a16:creationId xmlns:a16="http://schemas.microsoft.com/office/drawing/2014/main" id="{DA4A1B93-5BE1-46EB-8B6B-7ABBB0D29F24}"/>
              </a:ext>
            </a:extLst>
          </p:cNvPr>
          <p:cNvCxnSpPr>
            <a:cxnSpLocks/>
            <a:endCxn id="51" idx="2"/>
          </p:cNvCxnSpPr>
          <p:nvPr/>
        </p:nvCxnSpPr>
        <p:spPr>
          <a:xfrm flipV="1">
            <a:off x="8603330" y="2455856"/>
            <a:ext cx="460" cy="176306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452358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4;p42">
            <a:extLst>
              <a:ext uri="{FF2B5EF4-FFF2-40B4-BE49-F238E27FC236}">
                <a16:creationId xmlns:a16="http://schemas.microsoft.com/office/drawing/2014/main" id="{CE6B33B0-E3CC-4BEE-B343-DC16F45E0A2B}"/>
              </a:ext>
            </a:extLst>
          </p:cNvPr>
          <p:cNvSpPr/>
          <p:nvPr/>
        </p:nvSpPr>
        <p:spPr>
          <a:xfrm rot="955869">
            <a:off x="4526799" y="2497703"/>
            <a:ext cx="3095283" cy="3095283"/>
          </a:xfrm>
          <a:prstGeom prst="ellipse">
            <a:avLst/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445;p42">
            <a:extLst>
              <a:ext uri="{FF2B5EF4-FFF2-40B4-BE49-F238E27FC236}">
                <a16:creationId xmlns:a16="http://schemas.microsoft.com/office/drawing/2014/main" id="{4E815EB4-1B8A-47A1-9817-73D006EEFE63}"/>
              </a:ext>
            </a:extLst>
          </p:cNvPr>
          <p:cNvSpPr/>
          <p:nvPr/>
        </p:nvSpPr>
        <p:spPr>
          <a:xfrm>
            <a:off x="7039664" y="2829886"/>
            <a:ext cx="162800" cy="1628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446;p42">
            <a:extLst>
              <a:ext uri="{FF2B5EF4-FFF2-40B4-BE49-F238E27FC236}">
                <a16:creationId xmlns:a16="http://schemas.microsoft.com/office/drawing/2014/main" id="{3FF11A03-E203-4965-8775-E352ED2F18E0}"/>
              </a:ext>
            </a:extLst>
          </p:cNvPr>
          <p:cNvSpPr/>
          <p:nvPr/>
        </p:nvSpPr>
        <p:spPr>
          <a:xfrm>
            <a:off x="7474931" y="3558597"/>
            <a:ext cx="162800" cy="162800"/>
          </a:xfrm>
          <a:prstGeom prst="ellipse">
            <a:avLst/>
          </a:prstGeom>
          <a:solidFill>
            <a:schemeClr val="accent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447;p42">
            <a:extLst>
              <a:ext uri="{FF2B5EF4-FFF2-40B4-BE49-F238E27FC236}">
                <a16:creationId xmlns:a16="http://schemas.microsoft.com/office/drawing/2014/main" id="{116FF0D5-5846-4327-ABCC-327DE8DAB81B}"/>
              </a:ext>
            </a:extLst>
          </p:cNvPr>
          <p:cNvSpPr/>
          <p:nvPr/>
        </p:nvSpPr>
        <p:spPr>
          <a:xfrm>
            <a:off x="7517660" y="4269507"/>
            <a:ext cx="162800" cy="162800"/>
          </a:xfrm>
          <a:prstGeom prst="ellipse">
            <a:avLst/>
          </a:prstGeom>
          <a:solidFill>
            <a:schemeClr val="accent2"/>
          </a:solidFill>
          <a:ln w="12700" cap="flat" cmpd="sng">
            <a:solidFill>
              <a:srgbClr val="AC5B2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448;p42">
            <a:extLst>
              <a:ext uri="{FF2B5EF4-FFF2-40B4-BE49-F238E27FC236}">
                <a16:creationId xmlns:a16="http://schemas.microsoft.com/office/drawing/2014/main" id="{2AF8062A-FB50-4C10-852E-995467F2629D}"/>
              </a:ext>
            </a:extLst>
          </p:cNvPr>
          <p:cNvSpPr/>
          <p:nvPr/>
        </p:nvSpPr>
        <p:spPr>
          <a:xfrm>
            <a:off x="7167083" y="5016043"/>
            <a:ext cx="162800" cy="162800"/>
          </a:xfrm>
          <a:prstGeom prst="ellipse">
            <a:avLst/>
          </a:prstGeom>
          <a:solidFill>
            <a:schemeClr val="accent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449;p42">
            <a:extLst>
              <a:ext uri="{FF2B5EF4-FFF2-40B4-BE49-F238E27FC236}">
                <a16:creationId xmlns:a16="http://schemas.microsoft.com/office/drawing/2014/main" id="{46298F2F-0F0B-4AE1-BE65-5B951C1523B8}"/>
              </a:ext>
            </a:extLst>
          </p:cNvPr>
          <p:cNvSpPr/>
          <p:nvPr/>
        </p:nvSpPr>
        <p:spPr>
          <a:xfrm>
            <a:off x="6362447" y="5479102"/>
            <a:ext cx="162800" cy="162800"/>
          </a:xfrm>
          <a:prstGeom prst="ellipse">
            <a:avLst/>
          </a:prstGeom>
          <a:solidFill>
            <a:schemeClr val="accent6"/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450;p42">
            <a:extLst>
              <a:ext uri="{FF2B5EF4-FFF2-40B4-BE49-F238E27FC236}">
                <a16:creationId xmlns:a16="http://schemas.microsoft.com/office/drawing/2014/main" id="{3E6F7BD5-F111-4D79-8CCC-58734FBBB0A8}"/>
              </a:ext>
            </a:extLst>
          </p:cNvPr>
          <p:cNvSpPr/>
          <p:nvPr/>
        </p:nvSpPr>
        <p:spPr>
          <a:xfrm>
            <a:off x="5173572" y="5281159"/>
            <a:ext cx="162800" cy="1628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451;p42">
            <a:extLst>
              <a:ext uri="{FF2B5EF4-FFF2-40B4-BE49-F238E27FC236}">
                <a16:creationId xmlns:a16="http://schemas.microsoft.com/office/drawing/2014/main" id="{76B25D57-CED4-41BF-9B88-61FB60E68C0E}"/>
              </a:ext>
            </a:extLst>
          </p:cNvPr>
          <p:cNvSpPr/>
          <p:nvPr/>
        </p:nvSpPr>
        <p:spPr>
          <a:xfrm>
            <a:off x="4561745" y="4606115"/>
            <a:ext cx="162800" cy="162800"/>
          </a:xfrm>
          <a:prstGeom prst="ellipse">
            <a:avLst/>
          </a:prstGeom>
          <a:solidFill>
            <a:schemeClr val="accent4"/>
          </a:solidFill>
          <a:ln w="12700" cap="flat" cmpd="sng">
            <a:solidFill>
              <a:srgbClr val="BA8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452;p42">
            <a:extLst>
              <a:ext uri="{FF2B5EF4-FFF2-40B4-BE49-F238E27FC236}">
                <a16:creationId xmlns:a16="http://schemas.microsoft.com/office/drawing/2014/main" id="{3C71A797-37F4-401C-A578-8436BE589544}"/>
              </a:ext>
            </a:extLst>
          </p:cNvPr>
          <p:cNvSpPr/>
          <p:nvPr/>
        </p:nvSpPr>
        <p:spPr>
          <a:xfrm>
            <a:off x="5160665" y="2624714"/>
            <a:ext cx="162800" cy="1628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453;p42">
            <a:extLst>
              <a:ext uri="{FF2B5EF4-FFF2-40B4-BE49-F238E27FC236}">
                <a16:creationId xmlns:a16="http://schemas.microsoft.com/office/drawing/2014/main" id="{3F4F65D6-81FF-4644-A8D9-D6581CCAD981}"/>
              </a:ext>
            </a:extLst>
          </p:cNvPr>
          <p:cNvSpPr/>
          <p:nvPr/>
        </p:nvSpPr>
        <p:spPr>
          <a:xfrm>
            <a:off x="6152327" y="2397650"/>
            <a:ext cx="162800" cy="1628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454;p42">
            <a:extLst>
              <a:ext uri="{FF2B5EF4-FFF2-40B4-BE49-F238E27FC236}">
                <a16:creationId xmlns:a16="http://schemas.microsoft.com/office/drawing/2014/main" id="{AEE50396-39CF-4BE1-B605-2042AC861F22}"/>
              </a:ext>
            </a:extLst>
          </p:cNvPr>
          <p:cNvSpPr/>
          <p:nvPr/>
        </p:nvSpPr>
        <p:spPr>
          <a:xfrm>
            <a:off x="4464040" y="3913321"/>
            <a:ext cx="162800" cy="162800"/>
          </a:xfrm>
          <a:prstGeom prst="ellipse">
            <a:avLst/>
          </a:prstGeom>
          <a:solidFill>
            <a:schemeClr val="accent6"/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455;p42">
            <a:extLst>
              <a:ext uri="{FF2B5EF4-FFF2-40B4-BE49-F238E27FC236}">
                <a16:creationId xmlns:a16="http://schemas.microsoft.com/office/drawing/2014/main" id="{6237F487-B3B3-4F70-A455-AF840A50CD85}"/>
              </a:ext>
            </a:extLst>
          </p:cNvPr>
          <p:cNvSpPr/>
          <p:nvPr/>
        </p:nvSpPr>
        <p:spPr>
          <a:xfrm>
            <a:off x="6381720" y="2381346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RENJA KL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456;p42">
            <a:extLst>
              <a:ext uri="{FF2B5EF4-FFF2-40B4-BE49-F238E27FC236}">
                <a16:creationId xmlns:a16="http://schemas.microsoft.com/office/drawing/2014/main" id="{DE26FA5F-1607-4B54-89D9-5F29E6A7FC37}"/>
              </a:ext>
            </a:extLst>
          </p:cNvPr>
          <p:cNvSpPr/>
          <p:nvPr/>
        </p:nvSpPr>
        <p:spPr>
          <a:xfrm>
            <a:off x="7039647" y="3074717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RENJA SATKER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457;p42">
            <a:extLst>
              <a:ext uri="{FF2B5EF4-FFF2-40B4-BE49-F238E27FC236}">
                <a16:creationId xmlns:a16="http://schemas.microsoft.com/office/drawing/2014/main" id="{2F9DDF52-E7CA-4EA8-97B2-F99D51045C1F}"/>
              </a:ext>
            </a:extLst>
          </p:cNvPr>
          <p:cNvSpPr/>
          <p:nvPr/>
        </p:nvSpPr>
        <p:spPr>
          <a:xfrm>
            <a:off x="7141020" y="4514217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RENSTRA KL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458;p42">
            <a:extLst>
              <a:ext uri="{FF2B5EF4-FFF2-40B4-BE49-F238E27FC236}">
                <a16:creationId xmlns:a16="http://schemas.microsoft.com/office/drawing/2014/main" id="{AAD1792B-68AF-4B37-B0EE-A7162F142884}"/>
              </a:ext>
            </a:extLst>
          </p:cNvPr>
          <p:cNvSpPr/>
          <p:nvPr/>
        </p:nvSpPr>
        <p:spPr>
          <a:xfrm>
            <a:off x="7250780" y="3779689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RKP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459;p42">
            <a:extLst>
              <a:ext uri="{FF2B5EF4-FFF2-40B4-BE49-F238E27FC236}">
                <a16:creationId xmlns:a16="http://schemas.microsoft.com/office/drawing/2014/main" id="{71AEF185-A523-4CC8-9B16-82DCC4129CAA}"/>
              </a:ext>
            </a:extLst>
          </p:cNvPr>
          <p:cNvSpPr/>
          <p:nvPr/>
        </p:nvSpPr>
        <p:spPr>
          <a:xfrm>
            <a:off x="6615083" y="5211775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RPJMN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" name="Google Shape;460;p42">
            <a:extLst>
              <a:ext uri="{FF2B5EF4-FFF2-40B4-BE49-F238E27FC236}">
                <a16:creationId xmlns:a16="http://schemas.microsoft.com/office/drawing/2014/main" id="{C615A908-7AC7-411D-B72D-30F395E3B69F}"/>
              </a:ext>
            </a:extLst>
          </p:cNvPr>
          <p:cNvGrpSpPr/>
          <p:nvPr/>
        </p:nvGrpSpPr>
        <p:grpSpPr>
          <a:xfrm>
            <a:off x="5420570" y="5345515"/>
            <a:ext cx="1760636" cy="671026"/>
            <a:chOff x="6523977" y="4148699"/>
            <a:chExt cx="1947319" cy="742177"/>
          </a:xfrm>
        </p:grpSpPr>
        <p:sp>
          <p:nvSpPr>
            <p:cNvPr id="19" name="Google Shape;461;p42">
              <a:extLst>
                <a:ext uri="{FF2B5EF4-FFF2-40B4-BE49-F238E27FC236}">
                  <a16:creationId xmlns:a16="http://schemas.microsoft.com/office/drawing/2014/main" id="{452B7A75-23A3-4F54-B66D-ED2A2100464D}"/>
                </a:ext>
              </a:extLst>
            </p:cNvPr>
            <p:cNvSpPr/>
            <p:nvPr/>
          </p:nvSpPr>
          <p:spPr>
            <a:xfrm>
              <a:off x="6523977" y="4148699"/>
              <a:ext cx="936000" cy="4680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ctr"/>
              <a:r>
                <a:rPr lang="en" sz="1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SELARAS</a:t>
              </a:r>
              <a:endPara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462;p42">
              <a:extLst>
                <a:ext uri="{FF2B5EF4-FFF2-40B4-BE49-F238E27FC236}">
                  <a16:creationId xmlns:a16="http://schemas.microsoft.com/office/drawing/2014/main" id="{C3A13F07-C7BC-4AC3-A896-096EE0DEC50F}"/>
                </a:ext>
              </a:extLst>
            </p:cNvPr>
            <p:cNvSpPr txBox="1"/>
            <p:nvPr/>
          </p:nvSpPr>
          <p:spPr>
            <a:xfrm>
              <a:off x="6892396" y="4607173"/>
              <a:ext cx="1578900" cy="283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r>
                <a:rPr lang="en" sz="1067" b="1" i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Musrenbangnas </a:t>
              </a:r>
              <a:endParaRPr sz="1467"/>
            </a:p>
          </p:txBody>
        </p:sp>
      </p:grpSp>
      <p:grpSp>
        <p:nvGrpSpPr>
          <p:cNvPr id="21" name="Google Shape;463;p42">
            <a:extLst>
              <a:ext uri="{FF2B5EF4-FFF2-40B4-BE49-F238E27FC236}">
                <a16:creationId xmlns:a16="http://schemas.microsoft.com/office/drawing/2014/main" id="{F16C52E9-7C03-424A-BD9A-DFEE9F6EDAF9}"/>
              </a:ext>
            </a:extLst>
          </p:cNvPr>
          <p:cNvGrpSpPr/>
          <p:nvPr/>
        </p:nvGrpSpPr>
        <p:grpSpPr>
          <a:xfrm>
            <a:off x="4496067" y="4829778"/>
            <a:ext cx="846269" cy="622998"/>
            <a:chOff x="6776825" y="3609254"/>
            <a:chExt cx="936000" cy="689056"/>
          </a:xfrm>
        </p:grpSpPr>
        <p:sp>
          <p:nvSpPr>
            <p:cNvPr id="22" name="Google Shape;464;p42">
              <a:extLst>
                <a:ext uri="{FF2B5EF4-FFF2-40B4-BE49-F238E27FC236}">
                  <a16:creationId xmlns:a16="http://schemas.microsoft.com/office/drawing/2014/main" id="{26DC3F79-E41D-4AFC-82DC-2527C473B7D4}"/>
                </a:ext>
              </a:extLst>
            </p:cNvPr>
            <p:cNvSpPr/>
            <p:nvPr/>
          </p:nvSpPr>
          <p:spPr>
            <a:xfrm>
              <a:off x="6776825" y="3609254"/>
              <a:ext cx="936000" cy="4680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33" tIns="45700" rIns="91433" bIns="45700" anchor="ctr" anchorCtr="0">
              <a:noAutofit/>
            </a:bodyPr>
            <a:lstStyle/>
            <a:p>
              <a:pPr algn="ctr"/>
              <a:r>
                <a:rPr lang="en" sz="1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DAK</a:t>
              </a:r>
              <a:endParaRPr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465;p42">
              <a:extLst>
                <a:ext uri="{FF2B5EF4-FFF2-40B4-BE49-F238E27FC236}">
                  <a16:creationId xmlns:a16="http://schemas.microsoft.com/office/drawing/2014/main" id="{311F855F-CAE1-4689-86D6-AC9E060013D8}"/>
                </a:ext>
              </a:extLst>
            </p:cNvPr>
            <p:cNvSpPr txBox="1"/>
            <p:nvPr/>
          </p:nvSpPr>
          <p:spPr>
            <a:xfrm>
              <a:off x="7117372" y="4014607"/>
              <a:ext cx="507000" cy="2837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r>
                <a:rPr lang="en" sz="1067" b="1" i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Fisik</a:t>
              </a:r>
              <a:endParaRPr sz="1067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" name="Google Shape;466;p42">
            <a:extLst>
              <a:ext uri="{FF2B5EF4-FFF2-40B4-BE49-F238E27FC236}">
                <a16:creationId xmlns:a16="http://schemas.microsoft.com/office/drawing/2014/main" id="{A670049A-BCB0-497D-B713-AAE770984AC5}"/>
              </a:ext>
            </a:extLst>
          </p:cNvPr>
          <p:cNvSpPr/>
          <p:nvPr/>
        </p:nvSpPr>
        <p:spPr>
          <a:xfrm>
            <a:off x="4118259" y="4143369"/>
            <a:ext cx="846400" cy="422800"/>
          </a:xfrm>
          <a:prstGeom prst="roundRect">
            <a:avLst>
              <a:gd name="adj" fmla="val 16667"/>
            </a:avLst>
          </a:prstGeom>
          <a:solidFill>
            <a:srgbClr val="2B6090"/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ASPIRASI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467;p42">
            <a:extLst>
              <a:ext uri="{FF2B5EF4-FFF2-40B4-BE49-F238E27FC236}">
                <a16:creationId xmlns:a16="http://schemas.microsoft.com/office/drawing/2014/main" id="{AA314BAD-0FF4-489E-A3D3-35CBCA7FD397}"/>
              </a:ext>
            </a:extLst>
          </p:cNvPr>
          <p:cNvSpPr/>
          <p:nvPr/>
        </p:nvSpPr>
        <p:spPr>
          <a:xfrm>
            <a:off x="4127712" y="3441855"/>
            <a:ext cx="846400" cy="422800"/>
          </a:xfrm>
          <a:prstGeom prst="roundRect">
            <a:avLst>
              <a:gd name="adj" fmla="val 16667"/>
            </a:avLst>
          </a:prstGeom>
          <a:solidFill>
            <a:srgbClr val="2B6090"/>
          </a:solidFill>
          <a:ln w="12700" cap="flat" cmpd="sng">
            <a:solidFill>
              <a:srgbClr val="2B609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NONFISIK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468;p42">
            <a:extLst>
              <a:ext uri="{FF2B5EF4-FFF2-40B4-BE49-F238E27FC236}">
                <a16:creationId xmlns:a16="http://schemas.microsoft.com/office/drawing/2014/main" id="{FBB666BC-D29B-400D-8ABC-C3478CC556F5}"/>
              </a:ext>
            </a:extLst>
          </p:cNvPr>
          <p:cNvSpPr/>
          <p:nvPr/>
        </p:nvSpPr>
        <p:spPr>
          <a:xfrm>
            <a:off x="5271533" y="2238578"/>
            <a:ext cx="846400" cy="422800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6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PAGU</a:t>
            </a:r>
            <a:endParaRPr sz="16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" name="Google Shape;469;p42">
            <a:extLst>
              <a:ext uri="{FF2B5EF4-FFF2-40B4-BE49-F238E27FC236}">
                <a16:creationId xmlns:a16="http://schemas.microsoft.com/office/drawing/2014/main" id="{609389DD-179E-4646-9D06-13AE97ACA400}"/>
              </a:ext>
            </a:extLst>
          </p:cNvPr>
          <p:cNvCxnSpPr/>
          <p:nvPr/>
        </p:nvCxnSpPr>
        <p:spPr>
          <a:xfrm rot="10800000" flipH="1">
            <a:off x="8459604" y="2054034"/>
            <a:ext cx="1074000" cy="358000"/>
          </a:xfrm>
          <a:prstGeom prst="bentConnector2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grpSp>
        <p:nvGrpSpPr>
          <p:cNvPr id="28" name="Google Shape;470;p42">
            <a:extLst>
              <a:ext uri="{FF2B5EF4-FFF2-40B4-BE49-F238E27FC236}">
                <a16:creationId xmlns:a16="http://schemas.microsoft.com/office/drawing/2014/main" id="{825E5DEF-C530-4778-94D3-5818616D3A59}"/>
              </a:ext>
            </a:extLst>
          </p:cNvPr>
          <p:cNvGrpSpPr/>
          <p:nvPr/>
        </p:nvGrpSpPr>
        <p:grpSpPr>
          <a:xfrm>
            <a:off x="9222356" y="1239653"/>
            <a:ext cx="639313" cy="685403"/>
            <a:chOff x="8488015" y="639453"/>
            <a:chExt cx="707100" cy="758076"/>
          </a:xfrm>
        </p:grpSpPr>
        <p:sp>
          <p:nvSpPr>
            <p:cNvPr id="29" name="Google Shape;471;p42">
              <a:extLst>
                <a:ext uri="{FF2B5EF4-FFF2-40B4-BE49-F238E27FC236}">
                  <a16:creationId xmlns:a16="http://schemas.microsoft.com/office/drawing/2014/main" id="{95DAC019-CE36-4ECC-AB8D-0905F952A9EF}"/>
                </a:ext>
              </a:extLst>
            </p:cNvPr>
            <p:cNvSpPr txBox="1"/>
            <p:nvPr/>
          </p:nvSpPr>
          <p:spPr>
            <a:xfrm>
              <a:off x="8488015" y="1023122"/>
              <a:ext cx="707100" cy="3744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pPr algn="ctr"/>
              <a:r>
                <a:rPr lang="en" sz="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APLIKASI</a:t>
              </a:r>
              <a:endParaRPr sz="1067"/>
            </a:p>
            <a:p>
              <a:pPr algn="ctr"/>
              <a:r>
                <a:rPr lang="en" sz="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RKA-K/L</a:t>
              </a:r>
              <a:endParaRPr sz="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30" name="Google Shape;472;p42">
              <a:extLst>
                <a:ext uri="{FF2B5EF4-FFF2-40B4-BE49-F238E27FC236}">
                  <a16:creationId xmlns:a16="http://schemas.microsoft.com/office/drawing/2014/main" id="{13572CD7-D3F0-42C8-8516-055794244A35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8567559" y="639453"/>
              <a:ext cx="457200" cy="4191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1" name="Google Shape;473;p42">
            <a:extLst>
              <a:ext uri="{FF2B5EF4-FFF2-40B4-BE49-F238E27FC236}">
                <a16:creationId xmlns:a16="http://schemas.microsoft.com/office/drawing/2014/main" id="{0BCB03D8-8450-485D-9953-30F86E051EC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20729" y="1239621"/>
            <a:ext cx="688911" cy="574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474;p42">
            <a:extLst>
              <a:ext uri="{FF2B5EF4-FFF2-40B4-BE49-F238E27FC236}">
                <a16:creationId xmlns:a16="http://schemas.microsoft.com/office/drawing/2014/main" id="{0D898BB4-5161-4232-82A4-F199A2E64A3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685883" y="1324949"/>
            <a:ext cx="608539" cy="43631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" name="Google Shape;476;p42">
            <a:extLst>
              <a:ext uri="{FF2B5EF4-FFF2-40B4-BE49-F238E27FC236}">
                <a16:creationId xmlns:a16="http://schemas.microsoft.com/office/drawing/2014/main" id="{8A1ED2B6-8BB8-45F2-A113-0D9D33A85207}"/>
              </a:ext>
            </a:extLst>
          </p:cNvPr>
          <p:cNvCxnSpPr/>
          <p:nvPr/>
        </p:nvCxnSpPr>
        <p:spPr>
          <a:xfrm rot="10800000" flipH="1">
            <a:off x="8535915" y="1891530"/>
            <a:ext cx="1725200" cy="586000"/>
          </a:xfrm>
          <a:prstGeom prst="bentConnector2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4" name="Google Shape;477;p42">
            <a:extLst>
              <a:ext uri="{FF2B5EF4-FFF2-40B4-BE49-F238E27FC236}">
                <a16:creationId xmlns:a16="http://schemas.microsoft.com/office/drawing/2014/main" id="{C85B4288-6272-4D54-939B-6D96663E0ECD}"/>
              </a:ext>
            </a:extLst>
          </p:cNvPr>
          <p:cNvCxnSpPr/>
          <p:nvPr/>
        </p:nvCxnSpPr>
        <p:spPr>
          <a:xfrm rot="10800000" flipH="1">
            <a:off x="8574071" y="1864577"/>
            <a:ext cx="2408400" cy="678800"/>
          </a:xfrm>
          <a:prstGeom prst="bentConnector2">
            <a:avLst/>
          </a:prstGeom>
          <a:noFill/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5" name="Google Shape;478;p42">
            <a:extLst>
              <a:ext uri="{FF2B5EF4-FFF2-40B4-BE49-F238E27FC236}">
                <a16:creationId xmlns:a16="http://schemas.microsoft.com/office/drawing/2014/main" id="{E193B16A-FE8B-4FB8-9FD2-219753ABCDDC}"/>
              </a:ext>
            </a:extLst>
          </p:cNvPr>
          <p:cNvCxnSpPr/>
          <p:nvPr/>
        </p:nvCxnSpPr>
        <p:spPr>
          <a:xfrm rot="10800000" flipH="1">
            <a:off x="8574071" y="1808570"/>
            <a:ext cx="3157200" cy="798400"/>
          </a:xfrm>
          <a:prstGeom prst="bentConnector2">
            <a:avLst/>
          </a:prstGeom>
          <a:noFill/>
          <a:ln w="9525" cap="flat" cmpd="sng">
            <a:solidFill>
              <a:schemeClr val="accent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" name="Google Shape;479;p42">
            <a:extLst>
              <a:ext uri="{FF2B5EF4-FFF2-40B4-BE49-F238E27FC236}">
                <a16:creationId xmlns:a16="http://schemas.microsoft.com/office/drawing/2014/main" id="{EE93C812-20AE-4B7F-AA6A-B702510E5E4D}"/>
              </a:ext>
            </a:extLst>
          </p:cNvPr>
          <p:cNvCxnSpPr/>
          <p:nvPr/>
        </p:nvCxnSpPr>
        <p:spPr>
          <a:xfrm rot="10800000" flipH="1">
            <a:off x="7224355" y="2440601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grpSp>
        <p:nvGrpSpPr>
          <p:cNvPr id="37" name="Google Shape;480;p42">
            <a:extLst>
              <a:ext uri="{FF2B5EF4-FFF2-40B4-BE49-F238E27FC236}">
                <a16:creationId xmlns:a16="http://schemas.microsoft.com/office/drawing/2014/main" id="{4BF46C75-D716-485D-82F7-8F95BEFFD06D}"/>
              </a:ext>
            </a:extLst>
          </p:cNvPr>
          <p:cNvGrpSpPr/>
          <p:nvPr/>
        </p:nvGrpSpPr>
        <p:grpSpPr>
          <a:xfrm>
            <a:off x="7559521" y="2021081"/>
            <a:ext cx="927896" cy="927896"/>
            <a:chOff x="7228894" y="1439941"/>
            <a:chExt cx="1026282" cy="1026282"/>
          </a:xfrm>
        </p:grpSpPr>
        <p:pic>
          <p:nvPicPr>
            <p:cNvPr id="38" name="Google Shape;481;p42">
              <a:extLst>
                <a:ext uri="{FF2B5EF4-FFF2-40B4-BE49-F238E27FC236}">
                  <a16:creationId xmlns:a16="http://schemas.microsoft.com/office/drawing/2014/main" id="{376AE0FD-C328-4198-8CC4-41848111A29C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228894" y="1439941"/>
              <a:ext cx="1026282" cy="10262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" name="Google Shape;482;p42">
              <a:extLst>
                <a:ext uri="{FF2B5EF4-FFF2-40B4-BE49-F238E27FC236}">
                  <a16:creationId xmlns:a16="http://schemas.microsoft.com/office/drawing/2014/main" id="{CF7DA46B-BD46-4EFF-8624-FF834A320E2A}"/>
                </a:ext>
              </a:extLst>
            </p:cNvPr>
            <p:cNvSpPr txBox="1"/>
            <p:nvPr/>
          </p:nvSpPr>
          <p:spPr>
            <a:xfrm>
              <a:off x="7493790" y="1785850"/>
              <a:ext cx="473100" cy="3289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pPr algn="ctr"/>
              <a:r>
                <a:rPr lang="en" sz="1333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API</a:t>
              </a:r>
              <a:endParaRPr sz="1333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40" name="Google Shape;483;p42">
            <a:extLst>
              <a:ext uri="{FF2B5EF4-FFF2-40B4-BE49-F238E27FC236}">
                <a16:creationId xmlns:a16="http://schemas.microsoft.com/office/drawing/2014/main" id="{2AFF3244-7C99-41C0-AC56-C2155C2BA130}"/>
              </a:ext>
            </a:extLst>
          </p:cNvPr>
          <p:cNvCxnSpPr/>
          <p:nvPr/>
        </p:nvCxnSpPr>
        <p:spPr>
          <a:xfrm rot="10800000" flipH="1">
            <a:off x="7224355" y="2509493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1" name="Google Shape;484;p42">
            <a:extLst>
              <a:ext uri="{FF2B5EF4-FFF2-40B4-BE49-F238E27FC236}">
                <a16:creationId xmlns:a16="http://schemas.microsoft.com/office/drawing/2014/main" id="{ACD6FD1F-BFEA-4413-BE85-02213327CDE6}"/>
              </a:ext>
            </a:extLst>
          </p:cNvPr>
          <p:cNvCxnSpPr/>
          <p:nvPr/>
        </p:nvCxnSpPr>
        <p:spPr>
          <a:xfrm rot="10800000" flipH="1">
            <a:off x="7224355" y="2592161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6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2" name="Google Shape;485;p42">
            <a:extLst>
              <a:ext uri="{FF2B5EF4-FFF2-40B4-BE49-F238E27FC236}">
                <a16:creationId xmlns:a16="http://schemas.microsoft.com/office/drawing/2014/main" id="{250BD4CD-9A0A-4CC1-9EDC-12BB845AF757}"/>
              </a:ext>
            </a:extLst>
          </p:cNvPr>
          <p:cNvCxnSpPr/>
          <p:nvPr/>
        </p:nvCxnSpPr>
        <p:spPr>
          <a:xfrm rot="10800000" flipH="1">
            <a:off x="7227859" y="2674830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5"/>
            </a:solidFill>
            <a:prstDash val="solid"/>
            <a:miter lim="800000"/>
            <a:headEnd type="none" w="sm" len="sm"/>
            <a:tailEnd type="triangle" w="med" len="med"/>
          </a:ln>
        </p:spPr>
      </p:cxnSp>
      <p:pic>
        <p:nvPicPr>
          <p:cNvPr id="43" name="Google Shape;486;p42">
            <a:extLst>
              <a:ext uri="{FF2B5EF4-FFF2-40B4-BE49-F238E27FC236}">
                <a16:creationId xmlns:a16="http://schemas.microsoft.com/office/drawing/2014/main" id="{F097F6DF-3BCB-4B7C-88FD-496144E41A5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09294" y="1350722"/>
            <a:ext cx="1230399" cy="35154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4" name="Google Shape;487;p42">
            <a:extLst>
              <a:ext uri="{FF2B5EF4-FFF2-40B4-BE49-F238E27FC236}">
                <a16:creationId xmlns:a16="http://schemas.microsoft.com/office/drawing/2014/main" id="{3AA83CF6-02CC-4F82-8534-1DAFB3D0AC2A}"/>
              </a:ext>
            </a:extLst>
          </p:cNvPr>
          <p:cNvCxnSpPr/>
          <p:nvPr/>
        </p:nvCxnSpPr>
        <p:spPr>
          <a:xfrm rot="5400000">
            <a:off x="8275248" y="1884334"/>
            <a:ext cx="559600" cy="312400"/>
          </a:xfrm>
          <a:prstGeom prst="bentConnector3">
            <a:avLst>
              <a:gd name="adj1" fmla="val 99260"/>
            </a:avLst>
          </a:prstGeom>
          <a:noFill/>
          <a:ln w="952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5" name="Google Shape;488;p42">
            <a:extLst>
              <a:ext uri="{FF2B5EF4-FFF2-40B4-BE49-F238E27FC236}">
                <a16:creationId xmlns:a16="http://schemas.microsoft.com/office/drawing/2014/main" id="{4439A151-567C-4C0D-BE7F-5FFE5A556EE8}"/>
              </a:ext>
            </a:extLst>
          </p:cNvPr>
          <p:cNvCxnSpPr/>
          <p:nvPr/>
        </p:nvCxnSpPr>
        <p:spPr>
          <a:xfrm rot="10800000" flipH="1">
            <a:off x="7223613" y="2371442"/>
            <a:ext cx="358000" cy="1600"/>
          </a:xfrm>
          <a:prstGeom prst="straightConnector1">
            <a:avLst/>
          </a:prstGeom>
          <a:noFill/>
          <a:ln w="12700" cap="flat" cmpd="sng">
            <a:solidFill>
              <a:srgbClr val="C00000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46" name="Google Shape;489;p42">
            <a:extLst>
              <a:ext uri="{FF2B5EF4-FFF2-40B4-BE49-F238E27FC236}">
                <a16:creationId xmlns:a16="http://schemas.microsoft.com/office/drawing/2014/main" id="{D0287626-24E0-43FB-85F0-684B33880B58}"/>
              </a:ext>
            </a:extLst>
          </p:cNvPr>
          <p:cNvSpPr txBox="1"/>
          <p:nvPr/>
        </p:nvSpPr>
        <p:spPr>
          <a:xfrm>
            <a:off x="8283031" y="1836545"/>
            <a:ext cx="458400" cy="235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933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KPJM</a:t>
            </a:r>
            <a:endParaRPr sz="1200"/>
          </a:p>
        </p:txBody>
      </p:sp>
      <p:sp>
        <p:nvSpPr>
          <p:cNvPr id="47" name="Google Shape;490;p42">
            <a:extLst>
              <a:ext uri="{FF2B5EF4-FFF2-40B4-BE49-F238E27FC236}">
                <a16:creationId xmlns:a16="http://schemas.microsoft.com/office/drawing/2014/main" id="{80873BAD-87B5-48F0-8ED8-185BB9E9C104}"/>
              </a:ext>
            </a:extLst>
          </p:cNvPr>
          <p:cNvSpPr/>
          <p:nvPr/>
        </p:nvSpPr>
        <p:spPr>
          <a:xfrm>
            <a:off x="1372787" y="3999891"/>
            <a:ext cx="1308800" cy="650800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>
              <a:buClr>
                <a:schemeClr val="lt1"/>
              </a:buClr>
              <a:buSzPts val="1400"/>
            </a:pPr>
            <a:endParaRPr sz="1867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8" name="Google Shape;491;p42">
            <a:extLst>
              <a:ext uri="{FF2B5EF4-FFF2-40B4-BE49-F238E27FC236}">
                <a16:creationId xmlns:a16="http://schemas.microsoft.com/office/drawing/2014/main" id="{EB3555C5-0B30-4718-9305-00AB4013476E}"/>
              </a:ext>
            </a:extLst>
          </p:cNvPr>
          <p:cNvGrpSpPr/>
          <p:nvPr/>
        </p:nvGrpSpPr>
        <p:grpSpPr>
          <a:xfrm>
            <a:off x="1373272" y="4070365"/>
            <a:ext cx="707123" cy="592714"/>
            <a:chOff x="9511580" y="2490984"/>
            <a:chExt cx="782100" cy="655560"/>
          </a:xfrm>
        </p:grpSpPr>
        <p:sp>
          <p:nvSpPr>
            <p:cNvPr id="49" name="Google Shape;492;p42">
              <a:extLst>
                <a:ext uri="{FF2B5EF4-FFF2-40B4-BE49-F238E27FC236}">
                  <a16:creationId xmlns:a16="http://schemas.microsoft.com/office/drawing/2014/main" id="{C04E2AC0-314D-4979-BA88-67599CDC82F5}"/>
                </a:ext>
              </a:extLst>
            </p:cNvPr>
            <p:cNvSpPr txBox="1"/>
            <p:nvPr/>
          </p:nvSpPr>
          <p:spPr>
            <a:xfrm>
              <a:off x="9511580" y="2885678"/>
              <a:ext cx="782100" cy="2608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pPr algn="ctr"/>
              <a:r>
                <a:rPr lang="en" sz="933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DAPODIK</a:t>
              </a:r>
              <a:endParaRPr sz="933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0" name="Google Shape;493;p42">
              <a:extLst>
                <a:ext uri="{FF2B5EF4-FFF2-40B4-BE49-F238E27FC236}">
                  <a16:creationId xmlns:a16="http://schemas.microsoft.com/office/drawing/2014/main" id="{8F3E9A6C-ADBE-48DD-925B-F81DBA9079BD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9712139" y="2490984"/>
              <a:ext cx="381084" cy="39469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1" name="Google Shape;494;p42">
            <a:extLst>
              <a:ext uri="{FF2B5EF4-FFF2-40B4-BE49-F238E27FC236}">
                <a16:creationId xmlns:a16="http://schemas.microsoft.com/office/drawing/2014/main" id="{A9D890CD-15BA-474A-97EE-D6D7A404A17A}"/>
              </a:ext>
            </a:extLst>
          </p:cNvPr>
          <p:cNvGrpSpPr/>
          <p:nvPr/>
        </p:nvGrpSpPr>
        <p:grpSpPr>
          <a:xfrm>
            <a:off x="2119615" y="4070368"/>
            <a:ext cx="562552" cy="562826"/>
            <a:chOff x="10337052" y="2490984"/>
            <a:chExt cx="622200" cy="622503"/>
          </a:xfrm>
        </p:grpSpPr>
        <p:sp>
          <p:nvSpPr>
            <p:cNvPr id="52" name="Google Shape;495;p42">
              <a:extLst>
                <a:ext uri="{FF2B5EF4-FFF2-40B4-BE49-F238E27FC236}">
                  <a16:creationId xmlns:a16="http://schemas.microsoft.com/office/drawing/2014/main" id="{A93EC707-469F-4E43-B12D-ED31002555D8}"/>
                </a:ext>
              </a:extLst>
            </p:cNvPr>
            <p:cNvSpPr txBox="1"/>
            <p:nvPr/>
          </p:nvSpPr>
          <p:spPr>
            <a:xfrm>
              <a:off x="10337052" y="2852621"/>
              <a:ext cx="622200" cy="2608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pPr algn="ctr"/>
              <a:r>
                <a:rPr lang="en" sz="933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SiPDJD</a:t>
              </a:r>
              <a:endParaRPr sz="933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3" name="Google Shape;496;p42">
              <a:extLst>
                <a:ext uri="{FF2B5EF4-FFF2-40B4-BE49-F238E27FC236}">
                  <a16:creationId xmlns:a16="http://schemas.microsoft.com/office/drawing/2014/main" id="{673A98D4-42D9-4557-B728-11C056C4E74B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0408639" y="2490984"/>
              <a:ext cx="491197" cy="42521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4" name="Google Shape;497;p42">
            <a:extLst>
              <a:ext uri="{FF2B5EF4-FFF2-40B4-BE49-F238E27FC236}">
                <a16:creationId xmlns:a16="http://schemas.microsoft.com/office/drawing/2014/main" id="{348885B0-E468-4AED-AC69-80926D66B7C2}"/>
              </a:ext>
            </a:extLst>
          </p:cNvPr>
          <p:cNvGrpSpPr/>
          <p:nvPr/>
        </p:nvGrpSpPr>
        <p:grpSpPr>
          <a:xfrm>
            <a:off x="3035732" y="4551493"/>
            <a:ext cx="927896" cy="927896"/>
            <a:chOff x="8088384" y="3031015"/>
            <a:chExt cx="1026282" cy="1026282"/>
          </a:xfrm>
        </p:grpSpPr>
        <p:pic>
          <p:nvPicPr>
            <p:cNvPr id="55" name="Google Shape;498;p42">
              <a:extLst>
                <a:ext uri="{FF2B5EF4-FFF2-40B4-BE49-F238E27FC236}">
                  <a16:creationId xmlns:a16="http://schemas.microsoft.com/office/drawing/2014/main" id="{0A2F4A7A-3F87-4C61-A85A-78C148EBAEB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088384" y="3031015"/>
              <a:ext cx="1026282" cy="102628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" name="Google Shape;499;p42">
              <a:extLst>
                <a:ext uri="{FF2B5EF4-FFF2-40B4-BE49-F238E27FC236}">
                  <a16:creationId xmlns:a16="http://schemas.microsoft.com/office/drawing/2014/main" id="{A0FB729A-D71B-4009-ABA6-F4EA11795A52}"/>
                </a:ext>
              </a:extLst>
            </p:cNvPr>
            <p:cNvSpPr txBox="1"/>
            <p:nvPr/>
          </p:nvSpPr>
          <p:spPr>
            <a:xfrm>
              <a:off x="8353280" y="3376924"/>
              <a:ext cx="473100" cy="32894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pPr algn="ctr"/>
              <a:r>
                <a:rPr lang="en" sz="1333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API</a:t>
              </a:r>
              <a:endParaRPr sz="1333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57" name="Google Shape;500;p42">
            <a:extLst>
              <a:ext uri="{FF2B5EF4-FFF2-40B4-BE49-F238E27FC236}">
                <a16:creationId xmlns:a16="http://schemas.microsoft.com/office/drawing/2014/main" id="{3EA017DE-1037-480D-824F-000176471352}"/>
              </a:ext>
            </a:extLst>
          </p:cNvPr>
          <p:cNvCxnSpPr/>
          <p:nvPr/>
        </p:nvCxnSpPr>
        <p:spPr>
          <a:xfrm>
            <a:off x="2451169" y="4622181"/>
            <a:ext cx="549600" cy="259600"/>
          </a:xfrm>
          <a:prstGeom prst="bentConnector3">
            <a:avLst>
              <a:gd name="adj1" fmla="val -5540"/>
            </a:avLst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58" name="Google Shape;501;p42">
            <a:extLst>
              <a:ext uri="{FF2B5EF4-FFF2-40B4-BE49-F238E27FC236}">
                <a16:creationId xmlns:a16="http://schemas.microsoft.com/office/drawing/2014/main" id="{CF425862-994D-40FE-B238-E2D9E6A52184}"/>
              </a:ext>
            </a:extLst>
          </p:cNvPr>
          <p:cNvSpPr txBox="1"/>
          <p:nvPr/>
        </p:nvSpPr>
        <p:spPr>
          <a:xfrm>
            <a:off x="1335855" y="3773068"/>
            <a:ext cx="691200" cy="235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933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Referensi</a:t>
            </a:r>
            <a:endParaRPr sz="9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02;p42">
            <a:extLst>
              <a:ext uri="{FF2B5EF4-FFF2-40B4-BE49-F238E27FC236}">
                <a16:creationId xmlns:a16="http://schemas.microsoft.com/office/drawing/2014/main" id="{7EDAA6C6-09B5-4B81-AE96-A5965D1871A0}"/>
              </a:ext>
            </a:extLst>
          </p:cNvPr>
          <p:cNvCxnSpPr/>
          <p:nvPr/>
        </p:nvCxnSpPr>
        <p:spPr>
          <a:xfrm>
            <a:off x="1787847" y="4688098"/>
            <a:ext cx="1212800" cy="271200"/>
          </a:xfrm>
          <a:prstGeom prst="bentConnector3">
            <a:avLst>
              <a:gd name="adj1" fmla="val 717"/>
            </a:avLst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pic>
        <p:nvPicPr>
          <p:cNvPr id="60" name="Google Shape;503;p42">
            <a:extLst>
              <a:ext uri="{FF2B5EF4-FFF2-40B4-BE49-F238E27FC236}">
                <a16:creationId xmlns:a16="http://schemas.microsoft.com/office/drawing/2014/main" id="{99BD13FB-BC2D-4C88-ACBB-58356E1A2008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335855" y="5355415"/>
            <a:ext cx="1630423" cy="27556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1" name="Google Shape;504;p42">
            <a:extLst>
              <a:ext uri="{FF2B5EF4-FFF2-40B4-BE49-F238E27FC236}">
                <a16:creationId xmlns:a16="http://schemas.microsoft.com/office/drawing/2014/main" id="{CAE2E76A-7717-465F-99FD-BB81AC7C036F}"/>
              </a:ext>
            </a:extLst>
          </p:cNvPr>
          <p:cNvCxnSpPr>
            <a:endCxn id="60" idx="0"/>
          </p:cNvCxnSpPr>
          <p:nvPr/>
        </p:nvCxnSpPr>
        <p:spPr>
          <a:xfrm flipH="1">
            <a:off x="2151067" y="5081014"/>
            <a:ext cx="793600" cy="274400"/>
          </a:xfrm>
          <a:prstGeom prst="bentConnector2">
            <a:avLst/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2" name="Google Shape;505;p42">
            <a:extLst>
              <a:ext uri="{FF2B5EF4-FFF2-40B4-BE49-F238E27FC236}">
                <a16:creationId xmlns:a16="http://schemas.microsoft.com/office/drawing/2014/main" id="{EF9D11C9-E365-46CA-AB14-885522956DA8}"/>
              </a:ext>
            </a:extLst>
          </p:cNvPr>
          <p:cNvCxnSpPr/>
          <p:nvPr/>
        </p:nvCxnSpPr>
        <p:spPr>
          <a:xfrm flipH="1">
            <a:off x="2282679" y="5170145"/>
            <a:ext cx="683600" cy="182400"/>
          </a:xfrm>
          <a:prstGeom prst="bentConnector3">
            <a:avLst>
              <a:gd name="adj1" fmla="val 102088"/>
            </a:avLst>
          </a:prstGeom>
          <a:noFill/>
          <a:ln w="9525" cap="flat" cmpd="sng">
            <a:solidFill>
              <a:schemeClr val="accent1"/>
            </a:solidFill>
            <a:prstDash val="solid"/>
            <a:miter lim="800000"/>
            <a:headEnd type="triangle" w="med" len="med"/>
            <a:tailEnd type="none" w="sm" len="sm"/>
          </a:ln>
        </p:spPr>
      </p:cxnSp>
      <p:cxnSp>
        <p:nvCxnSpPr>
          <p:cNvPr id="63" name="Google Shape;506;p42">
            <a:extLst>
              <a:ext uri="{FF2B5EF4-FFF2-40B4-BE49-F238E27FC236}">
                <a16:creationId xmlns:a16="http://schemas.microsoft.com/office/drawing/2014/main" id="{90758576-D101-4395-9BDB-E6B6A820B5E9}"/>
              </a:ext>
            </a:extLst>
          </p:cNvPr>
          <p:cNvCxnSpPr/>
          <p:nvPr/>
        </p:nvCxnSpPr>
        <p:spPr>
          <a:xfrm>
            <a:off x="3988728" y="5131989"/>
            <a:ext cx="2928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4" name="Google Shape;507;p42">
            <a:extLst>
              <a:ext uri="{FF2B5EF4-FFF2-40B4-BE49-F238E27FC236}">
                <a16:creationId xmlns:a16="http://schemas.microsoft.com/office/drawing/2014/main" id="{3DF84D41-0844-4B5F-9B77-B24400A5B552}"/>
              </a:ext>
            </a:extLst>
          </p:cNvPr>
          <p:cNvCxnSpPr/>
          <p:nvPr/>
        </p:nvCxnSpPr>
        <p:spPr>
          <a:xfrm rot="10800000">
            <a:off x="3974263" y="5049378"/>
            <a:ext cx="2928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65" name="Google Shape;509;p42">
            <a:extLst>
              <a:ext uri="{FF2B5EF4-FFF2-40B4-BE49-F238E27FC236}">
                <a16:creationId xmlns:a16="http://schemas.microsoft.com/office/drawing/2014/main" id="{1B455CF8-C744-43ED-A3CA-72C9F84E19BA}"/>
              </a:ext>
            </a:extLst>
          </p:cNvPr>
          <p:cNvSpPr txBox="1"/>
          <p:nvPr/>
        </p:nvSpPr>
        <p:spPr>
          <a:xfrm>
            <a:off x="1370283" y="5786125"/>
            <a:ext cx="2503600" cy="584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1067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Integrasi data KRISNA-OMSPAN melalui komunikasi 2 (dua) arah dan digunakan dalam proses Revisi RK DAK</a:t>
            </a:r>
            <a:endParaRPr sz="1067">
              <a:solidFill>
                <a:srgbClr val="003D7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" name="Google Shape;510;p42">
            <a:extLst>
              <a:ext uri="{FF2B5EF4-FFF2-40B4-BE49-F238E27FC236}">
                <a16:creationId xmlns:a16="http://schemas.microsoft.com/office/drawing/2014/main" id="{01D072FF-F86F-44DA-B88F-8E7EB86550D6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54657" y="2378210"/>
            <a:ext cx="460988" cy="1158049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511;p42">
            <a:extLst>
              <a:ext uri="{FF2B5EF4-FFF2-40B4-BE49-F238E27FC236}">
                <a16:creationId xmlns:a16="http://schemas.microsoft.com/office/drawing/2014/main" id="{21D4F735-09B7-49CA-B063-EC73B849ABBD}"/>
              </a:ext>
            </a:extLst>
          </p:cNvPr>
          <p:cNvSpPr txBox="1"/>
          <p:nvPr/>
        </p:nvSpPr>
        <p:spPr>
          <a:xfrm>
            <a:off x="1924583" y="2294122"/>
            <a:ext cx="1597600" cy="502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467" b="1">
                <a:solidFill>
                  <a:srgbClr val="003D70"/>
                </a:solidFill>
                <a:latin typeface="Cambria"/>
                <a:ea typeface="Cambria"/>
                <a:cs typeface="Cambria"/>
                <a:sym typeface="Cambria"/>
              </a:rPr>
              <a:t>KRISNA 3.0</a:t>
            </a:r>
            <a:endParaRPr sz="1467"/>
          </a:p>
          <a:p>
            <a:r>
              <a:rPr lang="en" sz="12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29 Agustus 2019</a:t>
            </a:r>
            <a:endParaRPr sz="12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512;p42">
            <a:extLst>
              <a:ext uri="{FF2B5EF4-FFF2-40B4-BE49-F238E27FC236}">
                <a16:creationId xmlns:a16="http://schemas.microsoft.com/office/drawing/2014/main" id="{26B7AACF-62C4-48E4-8A70-4175C6936E85}"/>
              </a:ext>
            </a:extLst>
          </p:cNvPr>
          <p:cNvSpPr/>
          <p:nvPr/>
        </p:nvSpPr>
        <p:spPr>
          <a:xfrm>
            <a:off x="1342611" y="1261505"/>
            <a:ext cx="2017600" cy="618400"/>
          </a:xfrm>
          <a:prstGeom prst="rect">
            <a:avLst/>
          </a:prstGeom>
          <a:noFill/>
          <a:ln w="12700" cap="flat" cmpd="sng">
            <a:solidFill>
              <a:schemeClr val="dk2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>
              <a:buClr>
                <a:schemeClr val="lt1"/>
              </a:buClr>
              <a:buSzPts val="1400"/>
            </a:pPr>
            <a:endParaRPr sz="1867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9" name="Google Shape;514;p42">
            <a:extLst>
              <a:ext uri="{FF2B5EF4-FFF2-40B4-BE49-F238E27FC236}">
                <a16:creationId xmlns:a16="http://schemas.microsoft.com/office/drawing/2014/main" id="{8538CA91-7098-4561-AA6F-A1A03604DE45}"/>
              </a:ext>
            </a:extLst>
          </p:cNvPr>
          <p:cNvGrpSpPr/>
          <p:nvPr/>
        </p:nvGrpSpPr>
        <p:grpSpPr>
          <a:xfrm>
            <a:off x="1329614" y="1960704"/>
            <a:ext cx="1661164" cy="283636"/>
            <a:chOff x="160415" y="6223207"/>
            <a:chExt cx="1837300" cy="313709"/>
          </a:xfrm>
        </p:grpSpPr>
        <p:sp>
          <p:nvSpPr>
            <p:cNvPr id="70" name="Google Shape;515;p42">
              <a:extLst>
                <a:ext uri="{FF2B5EF4-FFF2-40B4-BE49-F238E27FC236}">
                  <a16:creationId xmlns:a16="http://schemas.microsoft.com/office/drawing/2014/main" id="{94064152-D9C7-4298-8985-5707B61A4CC2}"/>
                </a:ext>
              </a:extLst>
            </p:cNvPr>
            <p:cNvSpPr txBox="1"/>
            <p:nvPr/>
          </p:nvSpPr>
          <p:spPr>
            <a:xfrm>
              <a:off x="416115" y="6230592"/>
              <a:ext cx="1581600" cy="3063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33" tIns="45700" rIns="91433" bIns="45700" anchor="t" anchorCtr="0">
              <a:spAutoFit/>
            </a:bodyPr>
            <a:lstStyle/>
            <a:p>
              <a:r>
                <a:rPr lang="en" sz="12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17 April 2017</a:t>
              </a:r>
              <a:endParaRPr sz="12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1" name="Google Shape;516;p42">
              <a:extLst>
                <a:ext uri="{FF2B5EF4-FFF2-40B4-BE49-F238E27FC236}">
                  <a16:creationId xmlns:a16="http://schemas.microsoft.com/office/drawing/2014/main" id="{5C1CF1ED-0C85-42E0-8795-93F993A79ABA}"/>
                </a:ext>
              </a:extLst>
            </p:cNvPr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160415" y="6223207"/>
              <a:ext cx="255683" cy="25568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2" name="Google Shape;517;p42">
            <a:extLst>
              <a:ext uri="{FF2B5EF4-FFF2-40B4-BE49-F238E27FC236}">
                <a16:creationId xmlns:a16="http://schemas.microsoft.com/office/drawing/2014/main" id="{960EC06C-BCC2-4DBA-9DED-2F3D52089582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909888" y="1380048"/>
            <a:ext cx="390381" cy="390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518;p42">
            <a:extLst>
              <a:ext uri="{FF2B5EF4-FFF2-40B4-BE49-F238E27FC236}">
                <a16:creationId xmlns:a16="http://schemas.microsoft.com/office/drawing/2014/main" id="{1838BE5C-9DBA-4152-A3C3-3A021A3AC691}"/>
              </a:ext>
            </a:extLst>
          </p:cNvPr>
          <p:cNvPicPr preferRelativeResize="0"/>
          <p:nvPr/>
        </p:nvPicPr>
        <p:blipFill rotWithShape="1">
          <a:blip r:embed="rId13">
            <a:alphaModFix/>
          </a:blip>
          <a:srcRect t="-4768" b="-19733"/>
          <a:stretch/>
        </p:blipFill>
        <p:spPr>
          <a:xfrm>
            <a:off x="1715644" y="1344401"/>
            <a:ext cx="483299" cy="486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519;p42">
            <a:extLst>
              <a:ext uri="{FF2B5EF4-FFF2-40B4-BE49-F238E27FC236}">
                <a16:creationId xmlns:a16="http://schemas.microsoft.com/office/drawing/2014/main" id="{EF605A60-134E-4EAC-95BA-E55CDA5CD111}"/>
              </a:ext>
            </a:extLst>
          </p:cNvPr>
          <p:cNvPicPr preferRelativeResize="0"/>
          <p:nvPr/>
        </p:nvPicPr>
        <p:blipFill rotWithShape="1">
          <a:blip r:embed="rId14">
            <a:alphaModFix/>
          </a:blip>
          <a:srcRect t="-19832"/>
          <a:stretch/>
        </p:blipFill>
        <p:spPr>
          <a:xfrm>
            <a:off x="2547519" y="1315973"/>
            <a:ext cx="351632" cy="467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520;p42">
            <a:extLst>
              <a:ext uri="{FF2B5EF4-FFF2-40B4-BE49-F238E27FC236}">
                <a16:creationId xmlns:a16="http://schemas.microsoft.com/office/drawing/2014/main" id="{1A7CD0F8-B458-4DA9-BD5C-E0BF84C2BC7C}"/>
              </a:ext>
            </a:extLst>
          </p:cNvPr>
          <p:cNvPicPr preferRelativeResize="0"/>
          <p:nvPr/>
        </p:nvPicPr>
        <p:blipFill rotWithShape="1">
          <a:blip r:embed="rId15">
            <a:alphaModFix/>
          </a:blip>
          <a:srcRect t="-4757" b="-3117"/>
          <a:stretch/>
        </p:blipFill>
        <p:spPr>
          <a:xfrm>
            <a:off x="2177017" y="1367945"/>
            <a:ext cx="349100" cy="4211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521;p42">
            <a:extLst>
              <a:ext uri="{FF2B5EF4-FFF2-40B4-BE49-F238E27FC236}">
                <a16:creationId xmlns:a16="http://schemas.microsoft.com/office/drawing/2014/main" id="{17F9EE73-18CE-4B1D-BE6D-8B23A2B9316B}"/>
              </a:ext>
            </a:extLst>
          </p:cNvPr>
          <p:cNvSpPr txBox="1"/>
          <p:nvPr/>
        </p:nvSpPr>
        <p:spPr>
          <a:xfrm>
            <a:off x="8584808" y="3546509"/>
            <a:ext cx="1597600" cy="256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067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2017 s.d Sekarang</a:t>
            </a:r>
            <a:endParaRPr sz="1067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7" name="Google Shape;522;p42">
            <a:extLst>
              <a:ext uri="{FF2B5EF4-FFF2-40B4-BE49-F238E27FC236}">
                <a16:creationId xmlns:a16="http://schemas.microsoft.com/office/drawing/2014/main" id="{14E4A3FE-3501-4A0B-B6BC-58A236CDFCFE}"/>
              </a:ext>
            </a:extLst>
          </p:cNvPr>
          <p:cNvGrpSpPr/>
          <p:nvPr/>
        </p:nvGrpSpPr>
        <p:grpSpPr>
          <a:xfrm>
            <a:off x="8631183" y="3773339"/>
            <a:ext cx="151275" cy="152276"/>
            <a:chOff x="5016501" y="2106613"/>
            <a:chExt cx="239713" cy="241300"/>
          </a:xfrm>
        </p:grpSpPr>
        <p:sp>
          <p:nvSpPr>
            <p:cNvPr id="78" name="Google Shape;523;p42">
              <a:extLst>
                <a:ext uri="{FF2B5EF4-FFF2-40B4-BE49-F238E27FC236}">
                  <a16:creationId xmlns:a16="http://schemas.microsoft.com/office/drawing/2014/main" id="{47EEE7E7-1197-45D7-9D48-EBD37279A070}"/>
                </a:ext>
              </a:extLst>
            </p:cNvPr>
            <p:cNvSpPr/>
            <p:nvPr/>
          </p:nvSpPr>
          <p:spPr>
            <a:xfrm>
              <a:off x="5016501" y="2106613"/>
              <a:ext cx="239713" cy="241300"/>
            </a:xfrm>
            <a:custGeom>
              <a:avLst/>
              <a:gdLst/>
              <a:ahLst/>
              <a:cxnLst/>
              <a:rect l="l" t="t" r="r" b="b"/>
              <a:pathLst>
                <a:path w="64" h="64" extrusionOk="0">
                  <a:moveTo>
                    <a:pt x="51" y="38"/>
                  </a:moveTo>
                  <a:cubicBezTo>
                    <a:pt x="54" y="34"/>
                    <a:pt x="56" y="29"/>
                    <a:pt x="56" y="24"/>
                  </a:cubicBezTo>
                  <a:cubicBezTo>
                    <a:pt x="56" y="11"/>
                    <a:pt x="45" y="0"/>
                    <a:pt x="32" y="0"/>
                  </a:cubicBezTo>
                  <a:cubicBezTo>
                    <a:pt x="25" y="0"/>
                    <a:pt x="19" y="3"/>
                    <a:pt x="15" y="7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4" y="8"/>
                    <a:pt x="14" y="8"/>
                    <a:pt x="13" y="9"/>
                  </a:cubicBezTo>
                  <a:cubicBezTo>
                    <a:pt x="11" y="12"/>
                    <a:pt x="8" y="20"/>
                    <a:pt x="8" y="20"/>
                  </a:cubicBezTo>
                  <a:cubicBezTo>
                    <a:pt x="8" y="21"/>
                    <a:pt x="8" y="23"/>
                    <a:pt x="8" y="24"/>
                  </a:cubicBezTo>
                  <a:cubicBezTo>
                    <a:pt x="8" y="29"/>
                    <a:pt x="10" y="34"/>
                    <a:pt x="13" y="38"/>
                  </a:cubicBezTo>
                  <a:cubicBezTo>
                    <a:pt x="5" y="44"/>
                    <a:pt x="0" y="54"/>
                    <a:pt x="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54"/>
                    <a:pt x="59" y="44"/>
                    <a:pt x="51" y="38"/>
                  </a:cubicBezTo>
                  <a:close/>
                  <a:moveTo>
                    <a:pt x="32" y="44"/>
                  </a:moveTo>
                  <a:cubicBezTo>
                    <a:pt x="21" y="44"/>
                    <a:pt x="12" y="35"/>
                    <a:pt x="12" y="24"/>
                  </a:cubicBezTo>
                  <a:cubicBezTo>
                    <a:pt x="12" y="22"/>
                    <a:pt x="12" y="20"/>
                    <a:pt x="13" y="19"/>
                  </a:cubicBezTo>
                  <a:cubicBezTo>
                    <a:pt x="18" y="16"/>
                    <a:pt x="22" y="12"/>
                    <a:pt x="25" y="7"/>
                  </a:cubicBezTo>
                  <a:cubicBezTo>
                    <a:pt x="29" y="13"/>
                    <a:pt x="36" y="16"/>
                    <a:pt x="44" y="16"/>
                  </a:cubicBezTo>
                  <a:cubicBezTo>
                    <a:pt x="46" y="16"/>
                    <a:pt x="48" y="16"/>
                    <a:pt x="50" y="16"/>
                  </a:cubicBezTo>
                  <a:cubicBezTo>
                    <a:pt x="51" y="18"/>
                    <a:pt x="52" y="21"/>
                    <a:pt x="52" y="24"/>
                  </a:cubicBezTo>
                  <a:cubicBezTo>
                    <a:pt x="52" y="35"/>
                    <a:pt x="43" y="44"/>
                    <a:pt x="32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524;p42">
              <a:extLst>
                <a:ext uri="{FF2B5EF4-FFF2-40B4-BE49-F238E27FC236}">
                  <a16:creationId xmlns:a16="http://schemas.microsoft.com/office/drawing/2014/main" id="{A3B32B2D-F3A8-4322-86CF-19069BDF4C35}"/>
                </a:ext>
              </a:extLst>
            </p:cNvPr>
            <p:cNvSpPr/>
            <p:nvPr/>
          </p:nvSpPr>
          <p:spPr>
            <a:xfrm>
              <a:off x="509428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525;p42">
              <a:extLst>
                <a:ext uri="{FF2B5EF4-FFF2-40B4-BE49-F238E27FC236}">
                  <a16:creationId xmlns:a16="http://schemas.microsoft.com/office/drawing/2014/main" id="{AD026701-4D69-4277-8E8E-A2619A75D07E}"/>
                </a:ext>
              </a:extLst>
            </p:cNvPr>
            <p:cNvSpPr/>
            <p:nvPr/>
          </p:nvSpPr>
          <p:spPr>
            <a:xfrm>
              <a:off x="515143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1" name="Google Shape;526;p42">
            <a:extLst>
              <a:ext uri="{FF2B5EF4-FFF2-40B4-BE49-F238E27FC236}">
                <a16:creationId xmlns:a16="http://schemas.microsoft.com/office/drawing/2014/main" id="{05308F36-81F8-4A85-9608-450450C30D22}"/>
              </a:ext>
            </a:extLst>
          </p:cNvPr>
          <p:cNvGrpSpPr/>
          <p:nvPr/>
        </p:nvGrpSpPr>
        <p:grpSpPr>
          <a:xfrm>
            <a:off x="8801468" y="3773337"/>
            <a:ext cx="151275" cy="152276"/>
            <a:chOff x="5016501" y="2106613"/>
            <a:chExt cx="239713" cy="241300"/>
          </a:xfrm>
        </p:grpSpPr>
        <p:sp>
          <p:nvSpPr>
            <p:cNvPr id="82" name="Google Shape;527;p42">
              <a:extLst>
                <a:ext uri="{FF2B5EF4-FFF2-40B4-BE49-F238E27FC236}">
                  <a16:creationId xmlns:a16="http://schemas.microsoft.com/office/drawing/2014/main" id="{7D5C7B94-F23D-4350-BB5D-EAFD3D15A341}"/>
                </a:ext>
              </a:extLst>
            </p:cNvPr>
            <p:cNvSpPr/>
            <p:nvPr/>
          </p:nvSpPr>
          <p:spPr>
            <a:xfrm>
              <a:off x="5016501" y="2106613"/>
              <a:ext cx="239713" cy="241300"/>
            </a:xfrm>
            <a:custGeom>
              <a:avLst/>
              <a:gdLst/>
              <a:ahLst/>
              <a:cxnLst/>
              <a:rect l="l" t="t" r="r" b="b"/>
              <a:pathLst>
                <a:path w="64" h="64" extrusionOk="0">
                  <a:moveTo>
                    <a:pt x="51" y="38"/>
                  </a:moveTo>
                  <a:cubicBezTo>
                    <a:pt x="54" y="34"/>
                    <a:pt x="56" y="29"/>
                    <a:pt x="56" y="24"/>
                  </a:cubicBezTo>
                  <a:cubicBezTo>
                    <a:pt x="56" y="11"/>
                    <a:pt x="45" y="0"/>
                    <a:pt x="32" y="0"/>
                  </a:cubicBezTo>
                  <a:cubicBezTo>
                    <a:pt x="25" y="0"/>
                    <a:pt x="19" y="3"/>
                    <a:pt x="15" y="7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4" y="8"/>
                    <a:pt x="14" y="8"/>
                    <a:pt x="13" y="9"/>
                  </a:cubicBezTo>
                  <a:cubicBezTo>
                    <a:pt x="11" y="12"/>
                    <a:pt x="8" y="20"/>
                    <a:pt x="8" y="20"/>
                  </a:cubicBezTo>
                  <a:cubicBezTo>
                    <a:pt x="8" y="21"/>
                    <a:pt x="8" y="23"/>
                    <a:pt x="8" y="24"/>
                  </a:cubicBezTo>
                  <a:cubicBezTo>
                    <a:pt x="8" y="29"/>
                    <a:pt x="10" y="34"/>
                    <a:pt x="13" y="38"/>
                  </a:cubicBezTo>
                  <a:cubicBezTo>
                    <a:pt x="5" y="44"/>
                    <a:pt x="0" y="54"/>
                    <a:pt x="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54"/>
                    <a:pt x="59" y="44"/>
                    <a:pt x="51" y="38"/>
                  </a:cubicBezTo>
                  <a:close/>
                  <a:moveTo>
                    <a:pt x="32" y="44"/>
                  </a:moveTo>
                  <a:cubicBezTo>
                    <a:pt x="21" y="44"/>
                    <a:pt x="12" y="35"/>
                    <a:pt x="12" y="24"/>
                  </a:cubicBezTo>
                  <a:cubicBezTo>
                    <a:pt x="12" y="22"/>
                    <a:pt x="12" y="20"/>
                    <a:pt x="13" y="19"/>
                  </a:cubicBezTo>
                  <a:cubicBezTo>
                    <a:pt x="18" y="16"/>
                    <a:pt x="22" y="12"/>
                    <a:pt x="25" y="7"/>
                  </a:cubicBezTo>
                  <a:cubicBezTo>
                    <a:pt x="29" y="13"/>
                    <a:pt x="36" y="16"/>
                    <a:pt x="44" y="16"/>
                  </a:cubicBezTo>
                  <a:cubicBezTo>
                    <a:pt x="46" y="16"/>
                    <a:pt x="48" y="16"/>
                    <a:pt x="50" y="16"/>
                  </a:cubicBezTo>
                  <a:cubicBezTo>
                    <a:pt x="51" y="18"/>
                    <a:pt x="52" y="21"/>
                    <a:pt x="52" y="24"/>
                  </a:cubicBezTo>
                  <a:cubicBezTo>
                    <a:pt x="52" y="35"/>
                    <a:pt x="43" y="44"/>
                    <a:pt x="32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528;p42">
              <a:extLst>
                <a:ext uri="{FF2B5EF4-FFF2-40B4-BE49-F238E27FC236}">
                  <a16:creationId xmlns:a16="http://schemas.microsoft.com/office/drawing/2014/main" id="{97F8BE12-F362-4965-8DE2-60FF110B1B39}"/>
                </a:ext>
              </a:extLst>
            </p:cNvPr>
            <p:cNvSpPr/>
            <p:nvPr/>
          </p:nvSpPr>
          <p:spPr>
            <a:xfrm>
              <a:off x="509428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529;p42">
              <a:extLst>
                <a:ext uri="{FF2B5EF4-FFF2-40B4-BE49-F238E27FC236}">
                  <a16:creationId xmlns:a16="http://schemas.microsoft.com/office/drawing/2014/main" id="{C45B14D1-978E-4C9D-9D02-8358268E33F2}"/>
                </a:ext>
              </a:extLst>
            </p:cNvPr>
            <p:cNvSpPr/>
            <p:nvPr/>
          </p:nvSpPr>
          <p:spPr>
            <a:xfrm>
              <a:off x="515143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5" name="Google Shape;530;p42">
            <a:extLst>
              <a:ext uri="{FF2B5EF4-FFF2-40B4-BE49-F238E27FC236}">
                <a16:creationId xmlns:a16="http://schemas.microsoft.com/office/drawing/2014/main" id="{60D838F1-F15D-44E1-917D-52E551F00608}"/>
              </a:ext>
            </a:extLst>
          </p:cNvPr>
          <p:cNvGrpSpPr/>
          <p:nvPr/>
        </p:nvGrpSpPr>
        <p:grpSpPr>
          <a:xfrm>
            <a:off x="8976089" y="3773337"/>
            <a:ext cx="151275" cy="152276"/>
            <a:chOff x="5016501" y="2106613"/>
            <a:chExt cx="239713" cy="241300"/>
          </a:xfrm>
        </p:grpSpPr>
        <p:sp>
          <p:nvSpPr>
            <p:cNvPr id="86" name="Google Shape;531;p42">
              <a:extLst>
                <a:ext uri="{FF2B5EF4-FFF2-40B4-BE49-F238E27FC236}">
                  <a16:creationId xmlns:a16="http://schemas.microsoft.com/office/drawing/2014/main" id="{188ACAE6-96FB-4B88-B0FD-5796411469BC}"/>
                </a:ext>
              </a:extLst>
            </p:cNvPr>
            <p:cNvSpPr/>
            <p:nvPr/>
          </p:nvSpPr>
          <p:spPr>
            <a:xfrm>
              <a:off x="5016501" y="2106613"/>
              <a:ext cx="239713" cy="241300"/>
            </a:xfrm>
            <a:custGeom>
              <a:avLst/>
              <a:gdLst/>
              <a:ahLst/>
              <a:cxnLst/>
              <a:rect l="l" t="t" r="r" b="b"/>
              <a:pathLst>
                <a:path w="64" h="64" extrusionOk="0">
                  <a:moveTo>
                    <a:pt x="51" y="38"/>
                  </a:moveTo>
                  <a:cubicBezTo>
                    <a:pt x="54" y="34"/>
                    <a:pt x="56" y="29"/>
                    <a:pt x="56" y="24"/>
                  </a:cubicBezTo>
                  <a:cubicBezTo>
                    <a:pt x="56" y="11"/>
                    <a:pt x="45" y="0"/>
                    <a:pt x="32" y="0"/>
                  </a:cubicBezTo>
                  <a:cubicBezTo>
                    <a:pt x="25" y="0"/>
                    <a:pt x="19" y="3"/>
                    <a:pt x="15" y="7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4" y="8"/>
                    <a:pt x="14" y="8"/>
                    <a:pt x="13" y="9"/>
                  </a:cubicBezTo>
                  <a:cubicBezTo>
                    <a:pt x="11" y="12"/>
                    <a:pt x="8" y="20"/>
                    <a:pt x="8" y="20"/>
                  </a:cubicBezTo>
                  <a:cubicBezTo>
                    <a:pt x="8" y="21"/>
                    <a:pt x="8" y="23"/>
                    <a:pt x="8" y="24"/>
                  </a:cubicBezTo>
                  <a:cubicBezTo>
                    <a:pt x="8" y="29"/>
                    <a:pt x="10" y="34"/>
                    <a:pt x="13" y="38"/>
                  </a:cubicBezTo>
                  <a:cubicBezTo>
                    <a:pt x="5" y="44"/>
                    <a:pt x="0" y="54"/>
                    <a:pt x="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54"/>
                    <a:pt x="59" y="44"/>
                    <a:pt x="51" y="38"/>
                  </a:cubicBezTo>
                  <a:close/>
                  <a:moveTo>
                    <a:pt x="32" y="44"/>
                  </a:moveTo>
                  <a:cubicBezTo>
                    <a:pt x="21" y="44"/>
                    <a:pt x="12" y="35"/>
                    <a:pt x="12" y="24"/>
                  </a:cubicBezTo>
                  <a:cubicBezTo>
                    <a:pt x="12" y="22"/>
                    <a:pt x="12" y="20"/>
                    <a:pt x="13" y="19"/>
                  </a:cubicBezTo>
                  <a:cubicBezTo>
                    <a:pt x="18" y="16"/>
                    <a:pt x="22" y="12"/>
                    <a:pt x="25" y="7"/>
                  </a:cubicBezTo>
                  <a:cubicBezTo>
                    <a:pt x="29" y="13"/>
                    <a:pt x="36" y="16"/>
                    <a:pt x="44" y="16"/>
                  </a:cubicBezTo>
                  <a:cubicBezTo>
                    <a:pt x="46" y="16"/>
                    <a:pt x="48" y="16"/>
                    <a:pt x="50" y="16"/>
                  </a:cubicBezTo>
                  <a:cubicBezTo>
                    <a:pt x="51" y="18"/>
                    <a:pt x="52" y="21"/>
                    <a:pt x="52" y="24"/>
                  </a:cubicBezTo>
                  <a:cubicBezTo>
                    <a:pt x="52" y="35"/>
                    <a:pt x="43" y="44"/>
                    <a:pt x="32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532;p42">
              <a:extLst>
                <a:ext uri="{FF2B5EF4-FFF2-40B4-BE49-F238E27FC236}">
                  <a16:creationId xmlns:a16="http://schemas.microsoft.com/office/drawing/2014/main" id="{68F27292-3F22-4CF9-BDE2-89115FF449F5}"/>
                </a:ext>
              </a:extLst>
            </p:cNvPr>
            <p:cNvSpPr/>
            <p:nvPr/>
          </p:nvSpPr>
          <p:spPr>
            <a:xfrm>
              <a:off x="509428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533;p42">
              <a:extLst>
                <a:ext uri="{FF2B5EF4-FFF2-40B4-BE49-F238E27FC236}">
                  <a16:creationId xmlns:a16="http://schemas.microsoft.com/office/drawing/2014/main" id="{9E101921-DA96-48FB-8C50-2A71EB124049}"/>
                </a:ext>
              </a:extLst>
            </p:cNvPr>
            <p:cNvSpPr/>
            <p:nvPr/>
          </p:nvSpPr>
          <p:spPr>
            <a:xfrm>
              <a:off x="515143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9" name="Google Shape;534;p42">
            <a:extLst>
              <a:ext uri="{FF2B5EF4-FFF2-40B4-BE49-F238E27FC236}">
                <a16:creationId xmlns:a16="http://schemas.microsoft.com/office/drawing/2014/main" id="{7D494028-E11C-484F-9A1C-EFB80BA30CFF}"/>
              </a:ext>
            </a:extLst>
          </p:cNvPr>
          <p:cNvSpPr txBox="1"/>
          <p:nvPr/>
        </p:nvSpPr>
        <p:spPr>
          <a:xfrm>
            <a:off x="9563553" y="3717534"/>
            <a:ext cx="688800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200" b="1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56K</a:t>
            </a:r>
            <a:endParaRPr sz="1467"/>
          </a:p>
        </p:txBody>
      </p:sp>
      <p:sp>
        <p:nvSpPr>
          <p:cNvPr id="90" name="Google Shape;535;p42">
            <a:extLst>
              <a:ext uri="{FF2B5EF4-FFF2-40B4-BE49-F238E27FC236}">
                <a16:creationId xmlns:a16="http://schemas.microsoft.com/office/drawing/2014/main" id="{2BAEA31E-6588-4A94-A8A6-32118886FEC5}"/>
              </a:ext>
            </a:extLst>
          </p:cNvPr>
          <p:cNvSpPr txBox="1"/>
          <p:nvPr/>
        </p:nvSpPr>
        <p:spPr>
          <a:xfrm>
            <a:off x="8533708" y="3954859"/>
            <a:ext cx="2660000" cy="913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067" dirty="0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Diakses di wilayah RI &amp; Luar Negeri</a:t>
            </a:r>
            <a:endParaRPr sz="1067" dirty="0">
              <a:solidFill>
                <a:srgbClr val="003D7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9329" indent="-169329">
              <a:buClr>
                <a:srgbClr val="003D70"/>
              </a:buClr>
              <a:buSzPts val="800"/>
              <a:buFont typeface="Calibri"/>
              <a:buChar char="-"/>
            </a:pPr>
            <a:r>
              <a:rPr lang="en" sz="1067" dirty="0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98 K/L</a:t>
            </a:r>
            <a:endParaRPr sz="1467" dirty="0"/>
          </a:p>
          <a:p>
            <a:pPr marL="169329" indent="-169329">
              <a:buClr>
                <a:srgbClr val="003D70"/>
              </a:buClr>
              <a:buSzPts val="800"/>
              <a:buFont typeface="Calibri"/>
              <a:buChar char="-"/>
            </a:pPr>
            <a:r>
              <a:rPr lang="en" sz="1067" dirty="0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38 Provinsi</a:t>
            </a:r>
            <a:endParaRPr sz="1067" dirty="0">
              <a:solidFill>
                <a:srgbClr val="003D7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69329" indent="-169329">
              <a:buClr>
                <a:srgbClr val="003D70"/>
              </a:buClr>
              <a:buSzPts val="800"/>
              <a:buFont typeface="Calibri"/>
              <a:buChar char="-"/>
            </a:pPr>
            <a:r>
              <a:rPr lang="en" sz="1067" dirty="0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514 Kab/Kota</a:t>
            </a:r>
            <a:endParaRPr sz="1467" dirty="0"/>
          </a:p>
          <a:p>
            <a:pPr marL="169329" indent="-169329">
              <a:buClr>
                <a:srgbClr val="003D70"/>
              </a:buClr>
              <a:buSzPts val="800"/>
              <a:buFont typeface="Calibri"/>
              <a:buChar char="-"/>
            </a:pPr>
            <a:r>
              <a:rPr lang="en" sz="1067" dirty="0">
                <a:solidFill>
                  <a:srgbClr val="003D70"/>
                </a:solidFill>
                <a:latin typeface="Calibri"/>
                <a:ea typeface="Calibri"/>
                <a:cs typeface="Calibri"/>
                <a:sym typeface="Calibri"/>
              </a:rPr>
              <a:t>131 Perwakilan di Luar Negeri</a:t>
            </a:r>
            <a:endParaRPr sz="1067" dirty="0">
              <a:solidFill>
                <a:srgbClr val="003D7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1" name="Google Shape;536;p42">
            <a:extLst>
              <a:ext uri="{FF2B5EF4-FFF2-40B4-BE49-F238E27FC236}">
                <a16:creationId xmlns:a16="http://schemas.microsoft.com/office/drawing/2014/main" id="{4C46987B-0335-478C-BFE3-6505D697D478}"/>
              </a:ext>
            </a:extLst>
          </p:cNvPr>
          <p:cNvGrpSpPr/>
          <p:nvPr/>
        </p:nvGrpSpPr>
        <p:grpSpPr>
          <a:xfrm>
            <a:off x="9155207" y="3773337"/>
            <a:ext cx="151275" cy="152276"/>
            <a:chOff x="5016501" y="2106613"/>
            <a:chExt cx="239713" cy="241300"/>
          </a:xfrm>
        </p:grpSpPr>
        <p:sp>
          <p:nvSpPr>
            <p:cNvPr id="92" name="Google Shape;537;p42">
              <a:extLst>
                <a:ext uri="{FF2B5EF4-FFF2-40B4-BE49-F238E27FC236}">
                  <a16:creationId xmlns:a16="http://schemas.microsoft.com/office/drawing/2014/main" id="{D110548B-8530-4DF3-8CE4-77101191D7D0}"/>
                </a:ext>
              </a:extLst>
            </p:cNvPr>
            <p:cNvSpPr/>
            <p:nvPr/>
          </p:nvSpPr>
          <p:spPr>
            <a:xfrm>
              <a:off x="5016501" y="2106613"/>
              <a:ext cx="239713" cy="241300"/>
            </a:xfrm>
            <a:custGeom>
              <a:avLst/>
              <a:gdLst/>
              <a:ahLst/>
              <a:cxnLst/>
              <a:rect l="l" t="t" r="r" b="b"/>
              <a:pathLst>
                <a:path w="64" h="64" extrusionOk="0">
                  <a:moveTo>
                    <a:pt x="51" y="38"/>
                  </a:moveTo>
                  <a:cubicBezTo>
                    <a:pt x="54" y="34"/>
                    <a:pt x="56" y="29"/>
                    <a:pt x="56" y="24"/>
                  </a:cubicBezTo>
                  <a:cubicBezTo>
                    <a:pt x="56" y="11"/>
                    <a:pt x="45" y="0"/>
                    <a:pt x="32" y="0"/>
                  </a:cubicBezTo>
                  <a:cubicBezTo>
                    <a:pt x="25" y="0"/>
                    <a:pt x="19" y="3"/>
                    <a:pt x="15" y="7"/>
                  </a:cubicBezTo>
                  <a:cubicBezTo>
                    <a:pt x="15" y="8"/>
                    <a:pt x="14" y="8"/>
                    <a:pt x="14" y="8"/>
                  </a:cubicBezTo>
                  <a:cubicBezTo>
                    <a:pt x="14" y="8"/>
                    <a:pt x="14" y="8"/>
                    <a:pt x="13" y="9"/>
                  </a:cubicBezTo>
                  <a:cubicBezTo>
                    <a:pt x="11" y="12"/>
                    <a:pt x="8" y="20"/>
                    <a:pt x="8" y="20"/>
                  </a:cubicBezTo>
                  <a:cubicBezTo>
                    <a:pt x="8" y="21"/>
                    <a:pt x="8" y="23"/>
                    <a:pt x="8" y="24"/>
                  </a:cubicBezTo>
                  <a:cubicBezTo>
                    <a:pt x="8" y="29"/>
                    <a:pt x="10" y="34"/>
                    <a:pt x="13" y="38"/>
                  </a:cubicBezTo>
                  <a:cubicBezTo>
                    <a:pt x="5" y="44"/>
                    <a:pt x="0" y="54"/>
                    <a:pt x="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64" y="54"/>
                    <a:pt x="59" y="44"/>
                    <a:pt x="51" y="38"/>
                  </a:cubicBezTo>
                  <a:close/>
                  <a:moveTo>
                    <a:pt x="32" y="44"/>
                  </a:moveTo>
                  <a:cubicBezTo>
                    <a:pt x="21" y="44"/>
                    <a:pt x="12" y="35"/>
                    <a:pt x="12" y="24"/>
                  </a:cubicBezTo>
                  <a:cubicBezTo>
                    <a:pt x="12" y="22"/>
                    <a:pt x="12" y="20"/>
                    <a:pt x="13" y="19"/>
                  </a:cubicBezTo>
                  <a:cubicBezTo>
                    <a:pt x="18" y="16"/>
                    <a:pt x="22" y="12"/>
                    <a:pt x="25" y="7"/>
                  </a:cubicBezTo>
                  <a:cubicBezTo>
                    <a:pt x="29" y="13"/>
                    <a:pt x="36" y="16"/>
                    <a:pt x="44" y="16"/>
                  </a:cubicBezTo>
                  <a:cubicBezTo>
                    <a:pt x="46" y="16"/>
                    <a:pt x="48" y="16"/>
                    <a:pt x="50" y="16"/>
                  </a:cubicBezTo>
                  <a:cubicBezTo>
                    <a:pt x="51" y="18"/>
                    <a:pt x="52" y="21"/>
                    <a:pt x="52" y="24"/>
                  </a:cubicBezTo>
                  <a:cubicBezTo>
                    <a:pt x="52" y="35"/>
                    <a:pt x="43" y="44"/>
                    <a:pt x="32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538;p42">
              <a:extLst>
                <a:ext uri="{FF2B5EF4-FFF2-40B4-BE49-F238E27FC236}">
                  <a16:creationId xmlns:a16="http://schemas.microsoft.com/office/drawing/2014/main" id="{FB1CC5F2-FEBF-4CEC-B90E-BD2E7737156C}"/>
                </a:ext>
              </a:extLst>
            </p:cNvPr>
            <p:cNvSpPr/>
            <p:nvPr/>
          </p:nvSpPr>
          <p:spPr>
            <a:xfrm>
              <a:off x="509428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539;p42">
              <a:extLst>
                <a:ext uri="{FF2B5EF4-FFF2-40B4-BE49-F238E27FC236}">
                  <a16:creationId xmlns:a16="http://schemas.microsoft.com/office/drawing/2014/main" id="{36E2B87A-9308-4E3A-869D-8C3CF9C675D2}"/>
                </a:ext>
              </a:extLst>
            </p:cNvPr>
            <p:cNvSpPr/>
            <p:nvPr/>
          </p:nvSpPr>
          <p:spPr>
            <a:xfrm>
              <a:off x="5151438" y="2185988"/>
              <a:ext cx="27000" cy="27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33" tIns="45700" rIns="91433" bIns="45700" anchor="t" anchorCtr="0">
              <a:noAutofit/>
            </a:bodyPr>
            <a:lstStyle/>
            <a:p>
              <a:endParaRPr sz="106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5" name="Google Shape;540;p42">
            <a:extLst>
              <a:ext uri="{FF2B5EF4-FFF2-40B4-BE49-F238E27FC236}">
                <a16:creationId xmlns:a16="http://schemas.microsoft.com/office/drawing/2014/main" id="{5FE06A81-C829-42D3-B605-5F89536A2216}"/>
              </a:ext>
            </a:extLst>
          </p:cNvPr>
          <p:cNvGrpSpPr/>
          <p:nvPr/>
        </p:nvGrpSpPr>
        <p:grpSpPr>
          <a:xfrm rot="-1223991">
            <a:off x="5495133" y="3252946"/>
            <a:ext cx="1043683" cy="1043683"/>
            <a:chOff x="3303470" y="1423348"/>
            <a:chExt cx="3143400" cy="3143400"/>
          </a:xfrm>
        </p:grpSpPr>
        <p:pic>
          <p:nvPicPr>
            <p:cNvPr id="96" name="Google Shape;541;p42">
              <a:extLst>
                <a:ext uri="{FF2B5EF4-FFF2-40B4-BE49-F238E27FC236}">
                  <a16:creationId xmlns:a16="http://schemas.microsoft.com/office/drawing/2014/main" id="{D2105144-AC4D-406B-A4B3-5D44E477C771}"/>
                </a:ext>
              </a:extLst>
            </p:cNvPr>
            <p:cNvPicPr preferRelativeResize="0"/>
            <p:nvPr/>
          </p:nvPicPr>
          <p:blipFill rotWithShape="1">
            <a:blip r:embed="rId16">
              <a:alphaModFix/>
            </a:blip>
            <a:srcRect l="16459" r="16466"/>
            <a:stretch/>
          </p:blipFill>
          <p:spPr>
            <a:xfrm>
              <a:off x="3303470" y="1423348"/>
              <a:ext cx="3143400" cy="314340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97" name="Google Shape;542;p42">
              <a:extLst>
                <a:ext uri="{FF2B5EF4-FFF2-40B4-BE49-F238E27FC236}">
                  <a16:creationId xmlns:a16="http://schemas.microsoft.com/office/drawing/2014/main" id="{4015E07B-5264-4A3E-B7CE-0F7D75691ECA}"/>
                </a:ext>
              </a:extLst>
            </p:cNvPr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3358064" y="1469268"/>
              <a:ext cx="3029100" cy="3029100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98" name="Google Shape;543;p42">
            <a:extLst>
              <a:ext uri="{FF2B5EF4-FFF2-40B4-BE49-F238E27FC236}">
                <a16:creationId xmlns:a16="http://schemas.microsoft.com/office/drawing/2014/main" id="{FF2E3CBE-6360-41E4-93A9-5A340534CF4C}"/>
              </a:ext>
            </a:extLst>
          </p:cNvPr>
          <p:cNvSpPr txBox="1"/>
          <p:nvPr/>
        </p:nvSpPr>
        <p:spPr>
          <a:xfrm>
            <a:off x="5454381" y="2903924"/>
            <a:ext cx="323600" cy="215403"/>
          </a:xfrm>
          <a:prstGeom prst="rect">
            <a:avLst/>
          </a:prstGeom>
          <a:solidFill>
            <a:srgbClr val="FAF9F9"/>
          </a:solidFill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800" b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1.0</a:t>
            </a:r>
            <a:endParaRPr sz="800" b="1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544;p42">
            <a:extLst>
              <a:ext uri="{FF2B5EF4-FFF2-40B4-BE49-F238E27FC236}">
                <a16:creationId xmlns:a16="http://schemas.microsoft.com/office/drawing/2014/main" id="{3126A83B-CDD0-4D8C-8FE7-84474EB4C2C8}"/>
              </a:ext>
            </a:extLst>
          </p:cNvPr>
          <p:cNvSpPr txBox="1"/>
          <p:nvPr/>
        </p:nvSpPr>
        <p:spPr>
          <a:xfrm>
            <a:off x="5828923" y="2901325"/>
            <a:ext cx="323600" cy="215403"/>
          </a:xfrm>
          <a:prstGeom prst="rect">
            <a:avLst/>
          </a:prstGeom>
          <a:solidFill>
            <a:srgbClr val="FAF9F9"/>
          </a:solidFill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800" b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2.0</a:t>
            </a:r>
            <a:endParaRPr sz="800" b="1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545;p42">
            <a:extLst>
              <a:ext uri="{FF2B5EF4-FFF2-40B4-BE49-F238E27FC236}">
                <a16:creationId xmlns:a16="http://schemas.microsoft.com/office/drawing/2014/main" id="{DF3DBFDC-FB5B-4A69-8E05-36194EEED54B}"/>
              </a:ext>
            </a:extLst>
          </p:cNvPr>
          <p:cNvSpPr txBox="1"/>
          <p:nvPr/>
        </p:nvSpPr>
        <p:spPr>
          <a:xfrm>
            <a:off x="6215279" y="2894885"/>
            <a:ext cx="323600" cy="215403"/>
          </a:xfrm>
          <a:prstGeom prst="rect">
            <a:avLst/>
          </a:prstGeom>
          <a:solidFill>
            <a:schemeClr val="accent6"/>
          </a:solidFill>
          <a:ln w="12700" cap="flat" cmpd="sng">
            <a:solidFill>
              <a:srgbClr val="517E3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3.0</a:t>
            </a:r>
            <a:endParaRPr sz="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546;p42">
            <a:extLst>
              <a:ext uri="{FF2B5EF4-FFF2-40B4-BE49-F238E27FC236}">
                <a16:creationId xmlns:a16="http://schemas.microsoft.com/office/drawing/2014/main" id="{97D9CFE6-BAE5-467B-814A-D1BFBB68CC30}"/>
              </a:ext>
            </a:extLst>
          </p:cNvPr>
          <p:cNvSpPr txBox="1"/>
          <p:nvPr/>
        </p:nvSpPr>
        <p:spPr>
          <a:xfrm>
            <a:off x="5089935" y="4289535"/>
            <a:ext cx="1922000" cy="7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KRISNA</a:t>
            </a:r>
            <a:endParaRPr sz="1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OLABORASI PE</a:t>
            </a:r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ENCANAAN DAN</a:t>
            </a:r>
            <a:endParaRPr sz="120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NFORMA</a:t>
            </a:r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 KI</a:t>
            </a:r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ERJA </a:t>
            </a:r>
            <a:r>
              <a:rPr lang="en" sz="933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" sz="933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NGGARAN</a:t>
            </a:r>
            <a:endParaRPr sz="933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547;p42">
            <a:extLst>
              <a:ext uri="{FF2B5EF4-FFF2-40B4-BE49-F238E27FC236}">
                <a16:creationId xmlns:a16="http://schemas.microsoft.com/office/drawing/2014/main" id="{E25DE729-E0B7-4D70-A67A-40596D1C2413}"/>
              </a:ext>
            </a:extLst>
          </p:cNvPr>
          <p:cNvSpPr txBox="1"/>
          <p:nvPr/>
        </p:nvSpPr>
        <p:spPr>
          <a:xfrm>
            <a:off x="5355741" y="4989645"/>
            <a:ext cx="1270000" cy="215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pPr algn="ctr"/>
            <a:r>
              <a:rPr lang="en" sz="8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https://krisna.systems</a:t>
            </a:r>
            <a:endParaRPr sz="8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548;p42">
            <a:extLst>
              <a:ext uri="{FF2B5EF4-FFF2-40B4-BE49-F238E27FC236}">
                <a16:creationId xmlns:a16="http://schemas.microsoft.com/office/drawing/2014/main" id="{70EEC3D2-D497-4A5F-8DF3-22FD0A8C9241}"/>
              </a:ext>
            </a:extLst>
          </p:cNvPr>
          <p:cNvSpPr txBox="1"/>
          <p:nvPr/>
        </p:nvSpPr>
        <p:spPr>
          <a:xfrm>
            <a:off x="4561744" y="3774305"/>
            <a:ext cx="1044400" cy="256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067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DAK Nonfisik</a:t>
            </a:r>
            <a:endParaRPr sz="1467"/>
          </a:p>
        </p:txBody>
      </p:sp>
      <p:pic>
        <p:nvPicPr>
          <p:cNvPr id="104" name="Google Shape;549;p42">
            <a:extLst>
              <a:ext uri="{FF2B5EF4-FFF2-40B4-BE49-F238E27FC236}">
                <a16:creationId xmlns:a16="http://schemas.microsoft.com/office/drawing/2014/main" id="{81F3B11B-5165-4E7B-AB17-621271F7B74F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6589942" y="1313970"/>
            <a:ext cx="1308100" cy="431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5" name="Google Shape;550;p42">
            <a:extLst>
              <a:ext uri="{FF2B5EF4-FFF2-40B4-BE49-F238E27FC236}">
                <a16:creationId xmlns:a16="http://schemas.microsoft.com/office/drawing/2014/main" id="{769437AC-661E-43A8-AF22-A852F2350071}"/>
              </a:ext>
            </a:extLst>
          </p:cNvPr>
          <p:cNvCxnSpPr/>
          <p:nvPr/>
        </p:nvCxnSpPr>
        <p:spPr>
          <a:xfrm rot="10800000" flipH="1">
            <a:off x="7231035" y="2308237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6" name="Google Shape;551;p42">
            <a:extLst>
              <a:ext uri="{FF2B5EF4-FFF2-40B4-BE49-F238E27FC236}">
                <a16:creationId xmlns:a16="http://schemas.microsoft.com/office/drawing/2014/main" id="{F0727819-1089-4ACE-A4E5-2ACFB5470043}"/>
              </a:ext>
            </a:extLst>
          </p:cNvPr>
          <p:cNvCxnSpPr/>
          <p:nvPr/>
        </p:nvCxnSpPr>
        <p:spPr>
          <a:xfrm rot="-5400000" flipH="1">
            <a:off x="7610240" y="1787535"/>
            <a:ext cx="520000" cy="338000"/>
          </a:xfrm>
          <a:prstGeom prst="bentConnector3">
            <a:avLst>
              <a:gd name="adj1" fmla="val 50002"/>
            </a:avLst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07" name="Google Shape;552;p42">
            <a:extLst>
              <a:ext uri="{FF2B5EF4-FFF2-40B4-BE49-F238E27FC236}">
                <a16:creationId xmlns:a16="http://schemas.microsoft.com/office/drawing/2014/main" id="{7DBB0C39-ADF4-46B1-A0EE-C9DE0838FB7C}"/>
              </a:ext>
            </a:extLst>
          </p:cNvPr>
          <p:cNvCxnSpPr/>
          <p:nvPr/>
        </p:nvCxnSpPr>
        <p:spPr>
          <a:xfrm rot="-5400000" flipH="1">
            <a:off x="7539260" y="1804807"/>
            <a:ext cx="516400" cy="294800"/>
          </a:xfrm>
          <a:prstGeom prst="bentConnector3">
            <a:avLst>
              <a:gd name="adj1" fmla="val 58220"/>
            </a:avLst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triangle" w="med" len="med"/>
            <a:tailEnd type="none" w="sm" len="sm"/>
          </a:ln>
        </p:spPr>
      </p:cxnSp>
      <p:cxnSp>
        <p:nvCxnSpPr>
          <p:cNvPr id="108" name="Google Shape;553;p42">
            <a:extLst>
              <a:ext uri="{FF2B5EF4-FFF2-40B4-BE49-F238E27FC236}">
                <a16:creationId xmlns:a16="http://schemas.microsoft.com/office/drawing/2014/main" id="{884FAAD4-F536-4E1E-8C0B-5EF6BD687461}"/>
              </a:ext>
            </a:extLst>
          </p:cNvPr>
          <p:cNvCxnSpPr/>
          <p:nvPr/>
        </p:nvCxnSpPr>
        <p:spPr>
          <a:xfrm rot="10800000" flipH="1">
            <a:off x="7231035" y="2248905"/>
            <a:ext cx="358000" cy="1600"/>
          </a:xfrm>
          <a:prstGeom prst="straightConnector1">
            <a:avLst/>
          </a:prstGeom>
          <a:noFill/>
          <a:ln w="12700" cap="flat" cmpd="sng">
            <a:solidFill>
              <a:schemeClr val="accent2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109" name="Google Shape;554;p42">
            <a:extLst>
              <a:ext uri="{FF2B5EF4-FFF2-40B4-BE49-F238E27FC236}">
                <a16:creationId xmlns:a16="http://schemas.microsoft.com/office/drawing/2014/main" id="{59E5B64B-6E7C-4D80-8887-D2793C9D75E8}"/>
              </a:ext>
            </a:extLst>
          </p:cNvPr>
          <p:cNvSpPr txBox="1"/>
          <p:nvPr/>
        </p:nvSpPr>
        <p:spPr>
          <a:xfrm>
            <a:off x="6661429" y="1615821"/>
            <a:ext cx="753600" cy="194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667" b="1" i="1">
                <a:solidFill>
                  <a:srgbClr val="00508F"/>
                </a:solidFill>
                <a:latin typeface="Calibri"/>
                <a:ea typeface="Calibri"/>
                <a:cs typeface="Calibri"/>
                <a:sym typeface="Calibri"/>
              </a:rPr>
              <a:t>KEMENDIKBUD</a:t>
            </a:r>
            <a:endParaRPr sz="1467"/>
          </a:p>
        </p:txBody>
      </p:sp>
      <p:pic>
        <p:nvPicPr>
          <p:cNvPr id="110" name="Google Shape;555;p42">
            <a:extLst>
              <a:ext uri="{FF2B5EF4-FFF2-40B4-BE49-F238E27FC236}">
                <a16:creationId xmlns:a16="http://schemas.microsoft.com/office/drawing/2014/main" id="{195BBDD6-EEB6-4117-9965-CB5EE3AF5C8D}"/>
              </a:ext>
            </a:extLst>
          </p:cNvPr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2646917" y="4020581"/>
            <a:ext cx="1308100" cy="4318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1" name="Google Shape;556;p42">
            <a:extLst>
              <a:ext uri="{FF2B5EF4-FFF2-40B4-BE49-F238E27FC236}">
                <a16:creationId xmlns:a16="http://schemas.microsoft.com/office/drawing/2014/main" id="{F95FF2D7-533F-4A26-AD14-23C90EB40E41}"/>
              </a:ext>
            </a:extLst>
          </p:cNvPr>
          <p:cNvCxnSpPr/>
          <p:nvPr/>
        </p:nvCxnSpPr>
        <p:spPr>
          <a:xfrm rot="-5400000" flipH="1">
            <a:off x="3193737" y="4391330"/>
            <a:ext cx="399200" cy="320000"/>
          </a:xfrm>
          <a:prstGeom prst="bentConnector3">
            <a:avLst>
              <a:gd name="adj1" fmla="val 50016"/>
            </a:avLst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12" name="Google Shape;557;p42">
            <a:extLst>
              <a:ext uri="{FF2B5EF4-FFF2-40B4-BE49-F238E27FC236}">
                <a16:creationId xmlns:a16="http://schemas.microsoft.com/office/drawing/2014/main" id="{15B859D5-9EF1-47F2-AB45-2FD2B249C3F2}"/>
              </a:ext>
            </a:extLst>
          </p:cNvPr>
          <p:cNvCxnSpPr/>
          <p:nvPr/>
        </p:nvCxnSpPr>
        <p:spPr>
          <a:xfrm rot="-5400000" flipH="1">
            <a:off x="3166357" y="4365001"/>
            <a:ext cx="309200" cy="277600"/>
          </a:xfrm>
          <a:prstGeom prst="bentConnector3">
            <a:avLst>
              <a:gd name="adj1" fmla="val 49977"/>
            </a:avLst>
          </a:prstGeom>
          <a:noFill/>
          <a:ln w="9525" cap="flat" cmpd="sng">
            <a:solidFill>
              <a:schemeClr val="accent2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113" name="Google Shape;558;p42">
            <a:extLst>
              <a:ext uri="{FF2B5EF4-FFF2-40B4-BE49-F238E27FC236}">
                <a16:creationId xmlns:a16="http://schemas.microsoft.com/office/drawing/2014/main" id="{52C965B3-42D8-4CBE-82A6-142F2EA4234D}"/>
              </a:ext>
            </a:extLst>
          </p:cNvPr>
          <p:cNvSpPr txBox="1"/>
          <p:nvPr/>
        </p:nvSpPr>
        <p:spPr>
          <a:xfrm>
            <a:off x="1924580" y="2888847"/>
            <a:ext cx="2434000" cy="72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33" tIns="45700" rIns="91433" bIns="45700" anchor="t" anchorCtr="0">
            <a:spAutoFit/>
          </a:bodyPr>
          <a:lstStyle/>
          <a:p>
            <a:r>
              <a:rPr lang="en" sz="1467" b="1" dirty="0">
                <a:solidFill>
                  <a:srgbClr val="003D70"/>
                </a:solidFill>
                <a:latin typeface="Cambria"/>
                <a:ea typeface="Cambria"/>
                <a:cs typeface="Cambria"/>
                <a:sym typeface="Cambria"/>
              </a:rPr>
              <a:t>KRISNA sbg Aplikasi Umum</a:t>
            </a:r>
            <a:endParaRPr sz="1467" dirty="0"/>
          </a:p>
          <a:p>
            <a:r>
              <a:rPr lang="en" sz="1200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17 Mei 2023</a:t>
            </a:r>
            <a:endParaRPr sz="1200" dirty="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559;p42">
            <a:extLst>
              <a:ext uri="{FF2B5EF4-FFF2-40B4-BE49-F238E27FC236}">
                <a16:creationId xmlns:a16="http://schemas.microsoft.com/office/drawing/2014/main" id="{0C60CB05-D1F3-43A8-A38D-7B542443BA4A}"/>
              </a:ext>
            </a:extLst>
          </p:cNvPr>
          <p:cNvSpPr/>
          <p:nvPr/>
        </p:nvSpPr>
        <p:spPr>
          <a:xfrm>
            <a:off x="4597075" y="3230775"/>
            <a:ext cx="162800" cy="162800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endParaRPr sz="18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560;p42">
            <a:extLst>
              <a:ext uri="{FF2B5EF4-FFF2-40B4-BE49-F238E27FC236}">
                <a16:creationId xmlns:a16="http://schemas.microsoft.com/office/drawing/2014/main" id="{623A8985-0856-4F18-8A0A-2A71DA050239}"/>
              </a:ext>
            </a:extLst>
          </p:cNvPr>
          <p:cNvSpPr/>
          <p:nvPr/>
        </p:nvSpPr>
        <p:spPr>
          <a:xfrm>
            <a:off x="4483276" y="2781110"/>
            <a:ext cx="846400" cy="422800"/>
          </a:xfrm>
          <a:prstGeom prst="roundRect">
            <a:avLst>
              <a:gd name="adj" fmla="val 16667"/>
            </a:avLst>
          </a:prstGeom>
          <a:solidFill>
            <a:srgbClr val="2B6090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algn="ctr"/>
            <a:r>
              <a:rPr lang="en" sz="1067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PERSIAPAN</a:t>
            </a:r>
            <a:endParaRPr sz="1067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Google Shape;561;p42">
            <a:extLst>
              <a:ext uri="{FF2B5EF4-FFF2-40B4-BE49-F238E27FC236}">
                <a16:creationId xmlns:a16="http://schemas.microsoft.com/office/drawing/2014/main" id="{B5DACEE0-6A25-40A8-969F-D469C45F9757}"/>
              </a:ext>
            </a:extLst>
          </p:cNvPr>
          <p:cNvPicPr preferRelativeResize="0"/>
          <p:nvPr/>
        </p:nvPicPr>
        <p:blipFill rotWithShape="1">
          <a:blip r:embed="rId19">
            <a:alphaModFix/>
          </a:blip>
          <a:srcRect l="9268" r="62431"/>
          <a:stretch/>
        </p:blipFill>
        <p:spPr>
          <a:xfrm>
            <a:off x="1350787" y="1306670"/>
            <a:ext cx="458400" cy="54002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Title 1">
            <a:extLst>
              <a:ext uri="{FF2B5EF4-FFF2-40B4-BE49-F238E27FC236}">
                <a16:creationId xmlns:a16="http://schemas.microsoft.com/office/drawing/2014/main" id="{3CF68D6D-0F22-4D10-AAC5-6D2BD482361E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3600" dirty="0">
                <a:sym typeface="Quattrocento Sans"/>
              </a:rPr>
              <a:t>ARSITEKTUR KRISNA </a:t>
            </a:r>
          </a:p>
        </p:txBody>
      </p:sp>
    </p:spTree>
    <p:extLst>
      <p:ext uri="{BB962C8B-B14F-4D97-AF65-F5344CB8AC3E}">
        <p14:creationId xmlns:p14="http://schemas.microsoft.com/office/powerpoint/2010/main" val="71069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1">
            <a:extLst>
              <a:ext uri="{FF2B5EF4-FFF2-40B4-BE49-F238E27FC236}">
                <a16:creationId xmlns:a16="http://schemas.microsoft.com/office/drawing/2014/main" id="{87F09CE9-5B22-4443-A406-4CDE2F0DF0FB}"/>
              </a:ext>
            </a:extLst>
          </p:cNvPr>
          <p:cNvSpPr txBox="1">
            <a:spLocks/>
          </p:cNvSpPr>
          <p:nvPr/>
        </p:nvSpPr>
        <p:spPr>
          <a:xfrm>
            <a:off x="4759651" y="32224"/>
            <a:ext cx="7142025" cy="7130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fi-FI" sz="2000" dirty="0">
                <a:sym typeface="Quattrocento Sans"/>
              </a:rPr>
              <a:t>DUKUNGAN KRISNA DALAM PERENCANAAN PENGANGGARAN</a:t>
            </a:r>
          </a:p>
        </p:txBody>
      </p:sp>
      <p:sp>
        <p:nvSpPr>
          <p:cNvPr id="2" name="Google Shape;836;g35e56352e76_20_0">
            <a:extLst>
              <a:ext uri="{FF2B5EF4-FFF2-40B4-BE49-F238E27FC236}">
                <a16:creationId xmlns:a16="http://schemas.microsoft.com/office/drawing/2014/main" id="{98C91540-854B-C889-E0DA-9451C9CD68C0}"/>
              </a:ext>
            </a:extLst>
          </p:cNvPr>
          <p:cNvSpPr txBox="1"/>
          <p:nvPr/>
        </p:nvSpPr>
        <p:spPr>
          <a:xfrm>
            <a:off x="1166850" y="1009038"/>
            <a:ext cx="9858300" cy="7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Perencanaan pembangunan nasional </a:t>
            </a:r>
            <a:r>
              <a:rPr lang="en-GB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diintegrasikan melalui Sistem Informasi KRISNA</a:t>
            </a:r>
            <a:r>
              <a:rPr lang="en-GB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untuk memastikan sinkronisasi pusat-daerah dan keselarasan perencanaan jangka panjang, menengah dan tahunan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837;g35e56352e76_20_0">
            <a:extLst>
              <a:ext uri="{FF2B5EF4-FFF2-40B4-BE49-F238E27FC236}">
                <a16:creationId xmlns:a16="http://schemas.microsoft.com/office/drawing/2014/main" id="{32AD28EE-5B84-E2C3-47EC-1E9537875D22}"/>
              </a:ext>
            </a:extLst>
          </p:cNvPr>
          <p:cNvSpPr/>
          <p:nvPr/>
        </p:nvSpPr>
        <p:spPr>
          <a:xfrm>
            <a:off x="1634760" y="2179637"/>
            <a:ext cx="1868458" cy="2330163"/>
          </a:xfrm>
          <a:prstGeom prst="rect">
            <a:avLst/>
          </a:prstGeom>
          <a:solidFill>
            <a:srgbClr val="DDEAF6"/>
          </a:solidFill>
          <a:ln w="9525" cap="flat" cmpd="sng">
            <a:solidFill>
              <a:srgbClr val="F9EBD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96" name="Google Shape;838;g35e56352e76_20_0">
            <a:extLst>
              <a:ext uri="{FF2B5EF4-FFF2-40B4-BE49-F238E27FC236}">
                <a16:creationId xmlns:a16="http://schemas.microsoft.com/office/drawing/2014/main" id="{B3FCE024-710F-24FD-D22E-98811DB5B618}"/>
              </a:ext>
            </a:extLst>
          </p:cNvPr>
          <p:cNvSpPr/>
          <p:nvPr/>
        </p:nvSpPr>
        <p:spPr>
          <a:xfrm>
            <a:off x="3527397" y="2186560"/>
            <a:ext cx="7002163" cy="2330163"/>
          </a:xfrm>
          <a:prstGeom prst="rect">
            <a:avLst/>
          </a:prstGeom>
          <a:solidFill>
            <a:srgbClr val="DDEAF6"/>
          </a:solidFill>
          <a:ln w="9525" cap="flat" cmpd="sng">
            <a:solidFill>
              <a:srgbClr val="F9EBD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97" name="Google Shape;839;g35e56352e76_20_0">
            <a:extLst>
              <a:ext uri="{FF2B5EF4-FFF2-40B4-BE49-F238E27FC236}">
                <a16:creationId xmlns:a16="http://schemas.microsoft.com/office/drawing/2014/main" id="{E87B65E5-F1A7-8935-D7C6-0E6E18409752}"/>
              </a:ext>
            </a:extLst>
          </p:cNvPr>
          <p:cNvSpPr/>
          <p:nvPr/>
        </p:nvSpPr>
        <p:spPr>
          <a:xfrm>
            <a:off x="3527399" y="5430633"/>
            <a:ext cx="7002164" cy="1283686"/>
          </a:xfrm>
          <a:prstGeom prst="rect">
            <a:avLst/>
          </a:prstGeom>
          <a:solidFill>
            <a:srgbClr val="F9EBD5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98" name="Google Shape;840;g35e56352e76_20_0">
            <a:extLst>
              <a:ext uri="{FF2B5EF4-FFF2-40B4-BE49-F238E27FC236}">
                <a16:creationId xmlns:a16="http://schemas.microsoft.com/office/drawing/2014/main" id="{2B0303C1-7A60-2A2D-D03D-01DA9AF7E168}"/>
              </a:ext>
            </a:extLst>
          </p:cNvPr>
          <p:cNvSpPr/>
          <p:nvPr/>
        </p:nvSpPr>
        <p:spPr>
          <a:xfrm>
            <a:off x="1621433" y="5430633"/>
            <a:ext cx="1887983" cy="1275097"/>
          </a:xfrm>
          <a:prstGeom prst="rect">
            <a:avLst/>
          </a:prstGeom>
          <a:solidFill>
            <a:srgbClr val="F9EBD5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99" name="Google Shape;841;g35e56352e76_20_0">
            <a:extLst>
              <a:ext uri="{FF2B5EF4-FFF2-40B4-BE49-F238E27FC236}">
                <a16:creationId xmlns:a16="http://schemas.microsoft.com/office/drawing/2014/main" id="{10DEDC7D-F156-3ADD-8762-F5BBA643AFF3}"/>
              </a:ext>
            </a:extLst>
          </p:cNvPr>
          <p:cNvSpPr/>
          <p:nvPr/>
        </p:nvSpPr>
        <p:spPr>
          <a:xfrm>
            <a:off x="449612" y="2185116"/>
            <a:ext cx="1141851" cy="2334949"/>
          </a:xfrm>
          <a:prstGeom prst="rect">
            <a:avLst/>
          </a:prstGeom>
          <a:solidFill>
            <a:srgbClr val="DDEAF6"/>
          </a:solidFill>
          <a:ln w="9525" cap="flat" cmpd="sng">
            <a:solidFill>
              <a:srgbClr val="F9EBD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00" name="Google Shape;842;g35e56352e76_20_0">
            <a:extLst>
              <a:ext uri="{FF2B5EF4-FFF2-40B4-BE49-F238E27FC236}">
                <a16:creationId xmlns:a16="http://schemas.microsoft.com/office/drawing/2014/main" id="{10F2D374-28F2-F099-A060-E04C230183B1}"/>
              </a:ext>
            </a:extLst>
          </p:cNvPr>
          <p:cNvSpPr/>
          <p:nvPr/>
        </p:nvSpPr>
        <p:spPr>
          <a:xfrm>
            <a:off x="447924" y="5430634"/>
            <a:ext cx="1145718" cy="1269510"/>
          </a:xfrm>
          <a:prstGeom prst="rect">
            <a:avLst/>
          </a:prstGeom>
          <a:solidFill>
            <a:srgbClr val="F9EBD5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01" name="Google Shape;843;g35e56352e76_20_0">
            <a:extLst>
              <a:ext uri="{FF2B5EF4-FFF2-40B4-BE49-F238E27FC236}">
                <a16:creationId xmlns:a16="http://schemas.microsoft.com/office/drawing/2014/main" id="{D75FD6EF-CE4B-1D65-8AD6-E4E403999D0D}"/>
              </a:ext>
            </a:extLst>
          </p:cNvPr>
          <p:cNvSpPr/>
          <p:nvPr/>
        </p:nvSpPr>
        <p:spPr>
          <a:xfrm>
            <a:off x="10607080" y="2203072"/>
            <a:ext cx="1778400" cy="756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844;g35e56352e76_20_0">
            <a:extLst>
              <a:ext uri="{FF2B5EF4-FFF2-40B4-BE49-F238E27FC236}">
                <a16:creationId xmlns:a16="http://schemas.microsoft.com/office/drawing/2014/main" id="{6B242039-795B-3A12-1645-8403E1E60498}"/>
              </a:ext>
            </a:extLst>
          </p:cNvPr>
          <p:cNvSpPr/>
          <p:nvPr/>
        </p:nvSpPr>
        <p:spPr>
          <a:xfrm>
            <a:off x="10593925" y="3070150"/>
            <a:ext cx="1778400" cy="3242700"/>
          </a:xfrm>
          <a:prstGeom prst="roundRect">
            <a:avLst>
              <a:gd name="adj" fmla="val 8025"/>
            </a:avLst>
          </a:prstGeom>
          <a:solidFill>
            <a:srgbClr val="FFFFFF"/>
          </a:solidFill>
          <a:ln>
            <a:noFill/>
          </a:ln>
          <a:effectLst>
            <a:outerShdw blurRad="44450" dist="27940" dir="5400000" algn="ctr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845;g35e56352e76_20_0">
            <a:extLst>
              <a:ext uri="{FF2B5EF4-FFF2-40B4-BE49-F238E27FC236}">
                <a16:creationId xmlns:a16="http://schemas.microsoft.com/office/drawing/2014/main" id="{B1749DBB-3CDF-9F97-8CB9-B7EDF752EC67}"/>
              </a:ext>
            </a:extLst>
          </p:cNvPr>
          <p:cNvSpPr/>
          <p:nvPr/>
        </p:nvSpPr>
        <p:spPr>
          <a:xfrm>
            <a:off x="110677" y="2179637"/>
            <a:ext cx="269204" cy="2343800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846;g35e56352e76_20_0">
            <a:extLst>
              <a:ext uri="{FF2B5EF4-FFF2-40B4-BE49-F238E27FC236}">
                <a16:creationId xmlns:a16="http://schemas.microsoft.com/office/drawing/2014/main" id="{F5E93829-0915-425D-4ED9-3757095D64B2}"/>
              </a:ext>
            </a:extLst>
          </p:cNvPr>
          <p:cNvSpPr/>
          <p:nvPr/>
        </p:nvSpPr>
        <p:spPr>
          <a:xfrm>
            <a:off x="466848" y="1812096"/>
            <a:ext cx="1159933" cy="295246"/>
          </a:xfrm>
          <a:prstGeom prst="roundRect">
            <a:avLst>
              <a:gd name="adj" fmla="val 24415"/>
            </a:avLst>
          </a:prstGeom>
          <a:solidFill>
            <a:srgbClr val="D8D8D8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JANGKA PANJANG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847;g35e56352e76_20_0">
            <a:extLst>
              <a:ext uri="{FF2B5EF4-FFF2-40B4-BE49-F238E27FC236}">
                <a16:creationId xmlns:a16="http://schemas.microsoft.com/office/drawing/2014/main" id="{CF7568D1-2F11-B3EC-FCA9-8E9FB1979918}"/>
              </a:ext>
            </a:extLst>
          </p:cNvPr>
          <p:cNvSpPr/>
          <p:nvPr/>
        </p:nvSpPr>
        <p:spPr>
          <a:xfrm>
            <a:off x="1667992" y="1806420"/>
            <a:ext cx="1841425" cy="287357"/>
          </a:xfrm>
          <a:prstGeom prst="roundRect">
            <a:avLst>
              <a:gd name="adj" fmla="val 14382"/>
            </a:avLst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JANGKA MENENGAH</a:t>
            </a:r>
            <a:endParaRPr sz="1467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848;g35e56352e76_20_0">
            <a:extLst>
              <a:ext uri="{FF2B5EF4-FFF2-40B4-BE49-F238E27FC236}">
                <a16:creationId xmlns:a16="http://schemas.microsoft.com/office/drawing/2014/main" id="{DD7DC5A9-10E4-0625-E585-CF5F1560DE33}"/>
              </a:ext>
            </a:extLst>
          </p:cNvPr>
          <p:cNvSpPr/>
          <p:nvPr/>
        </p:nvSpPr>
        <p:spPr>
          <a:xfrm>
            <a:off x="3550628" y="1806420"/>
            <a:ext cx="6973379" cy="287357"/>
          </a:xfrm>
          <a:prstGeom prst="roundRect">
            <a:avLst>
              <a:gd name="adj" fmla="val 21907"/>
            </a:avLst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TAHUNAN</a:t>
            </a:r>
            <a:endParaRPr sz="1467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849;g35e56352e76_20_0">
            <a:extLst>
              <a:ext uri="{FF2B5EF4-FFF2-40B4-BE49-F238E27FC236}">
                <a16:creationId xmlns:a16="http://schemas.microsoft.com/office/drawing/2014/main" id="{E330FB47-AF73-F51D-255E-510737A2B1A3}"/>
              </a:ext>
            </a:extLst>
          </p:cNvPr>
          <p:cNvSpPr/>
          <p:nvPr/>
        </p:nvSpPr>
        <p:spPr>
          <a:xfrm>
            <a:off x="1845718" y="2670146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RENSTRA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850;g35e56352e76_20_0">
            <a:extLst>
              <a:ext uri="{FF2B5EF4-FFF2-40B4-BE49-F238E27FC236}">
                <a16:creationId xmlns:a16="http://schemas.microsoft.com/office/drawing/2014/main" id="{26EE6ABC-4334-7421-CAFA-AA2498E5BB50}"/>
              </a:ext>
            </a:extLst>
          </p:cNvPr>
          <p:cNvSpPr/>
          <p:nvPr/>
        </p:nvSpPr>
        <p:spPr>
          <a:xfrm>
            <a:off x="589667" y="3733071"/>
            <a:ext cx="847524" cy="4032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RPJP NASIONAL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09" name="Google Shape;851;g35e56352e76_20_0">
            <a:extLst>
              <a:ext uri="{FF2B5EF4-FFF2-40B4-BE49-F238E27FC236}">
                <a16:creationId xmlns:a16="http://schemas.microsoft.com/office/drawing/2014/main" id="{E0C0F4EA-5ACD-4C3B-B140-426CA2D16A20}"/>
              </a:ext>
            </a:extLst>
          </p:cNvPr>
          <p:cNvSpPr/>
          <p:nvPr/>
        </p:nvSpPr>
        <p:spPr>
          <a:xfrm>
            <a:off x="589750" y="5500322"/>
            <a:ext cx="847500" cy="4032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RPJP DAERAH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0" name="Google Shape;852;g35e56352e76_20_0">
            <a:extLst>
              <a:ext uri="{FF2B5EF4-FFF2-40B4-BE49-F238E27FC236}">
                <a16:creationId xmlns:a16="http://schemas.microsoft.com/office/drawing/2014/main" id="{4AFC5672-C9B6-13E4-7CF3-FAF943A4B182}"/>
              </a:ext>
            </a:extLst>
          </p:cNvPr>
          <p:cNvSpPr/>
          <p:nvPr/>
        </p:nvSpPr>
        <p:spPr>
          <a:xfrm>
            <a:off x="1955727" y="2230658"/>
            <a:ext cx="1265957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RENSTRA K/L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1" name="Google Shape;853;g35e56352e76_20_0">
            <a:extLst>
              <a:ext uri="{FF2B5EF4-FFF2-40B4-BE49-F238E27FC236}">
                <a16:creationId xmlns:a16="http://schemas.microsoft.com/office/drawing/2014/main" id="{C3152E40-7DCE-48F8-FA56-E8028D2622EB}"/>
              </a:ext>
            </a:extLst>
          </p:cNvPr>
          <p:cNvSpPr/>
          <p:nvPr/>
        </p:nvSpPr>
        <p:spPr>
          <a:xfrm>
            <a:off x="1835907" y="4172559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RPJMN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854;g35e56352e76_20_0">
            <a:extLst>
              <a:ext uri="{FF2B5EF4-FFF2-40B4-BE49-F238E27FC236}">
                <a16:creationId xmlns:a16="http://schemas.microsoft.com/office/drawing/2014/main" id="{EF58B413-4237-3C0A-3A59-F8A6451FC0E5}"/>
              </a:ext>
            </a:extLst>
          </p:cNvPr>
          <p:cNvSpPr/>
          <p:nvPr/>
        </p:nvSpPr>
        <p:spPr>
          <a:xfrm>
            <a:off x="1945916" y="3733071"/>
            <a:ext cx="1265957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RPJMN NASIONAL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3" name="Google Shape;855;g35e56352e76_20_0">
            <a:extLst>
              <a:ext uri="{FF2B5EF4-FFF2-40B4-BE49-F238E27FC236}">
                <a16:creationId xmlns:a16="http://schemas.microsoft.com/office/drawing/2014/main" id="{1577F7D2-0512-7AD7-A453-82DC88013E83}"/>
              </a:ext>
            </a:extLst>
          </p:cNvPr>
          <p:cNvSpPr/>
          <p:nvPr/>
        </p:nvSpPr>
        <p:spPr>
          <a:xfrm>
            <a:off x="4434578" y="4174763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RKP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856;g35e56352e76_20_0">
            <a:extLst>
              <a:ext uri="{FF2B5EF4-FFF2-40B4-BE49-F238E27FC236}">
                <a16:creationId xmlns:a16="http://schemas.microsoft.com/office/drawing/2014/main" id="{63ABEA82-B428-00C1-9125-04205DFA503C}"/>
              </a:ext>
            </a:extLst>
          </p:cNvPr>
          <p:cNvSpPr/>
          <p:nvPr/>
        </p:nvSpPr>
        <p:spPr>
          <a:xfrm>
            <a:off x="4544587" y="3735275"/>
            <a:ext cx="1265957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RKP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5" name="Google Shape;857;g35e56352e76_20_0">
            <a:extLst>
              <a:ext uri="{FF2B5EF4-FFF2-40B4-BE49-F238E27FC236}">
                <a16:creationId xmlns:a16="http://schemas.microsoft.com/office/drawing/2014/main" id="{0DA502FD-9FCE-FB3C-1DBF-B2837A044798}"/>
              </a:ext>
            </a:extLst>
          </p:cNvPr>
          <p:cNvSpPr/>
          <p:nvPr/>
        </p:nvSpPr>
        <p:spPr>
          <a:xfrm>
            <a:off x="4434578" y="2670146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RENJA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858;g35e56352e76_20_0">
            <a:extLst>
              <a:ext uri="{FF2B5EF4-FFF2-40B4-BE49-F238E27FC236}">
                <a16:creationId xmlns:a16="http://schemas.microsoft.com/office/drawing/2014/main" id="{C2180C33-D6C5-71FB-EA37-5D24713B5DD5}"/>
              </a:ext>
            </a:extLst>
          </p:cNvPr>
          <p:cNvSpPr/>
          <p:nvPr/>
        </p:nvSpPr>
        <p:spPr>
          <a:xfrm>
            <a:off x="4544587" y="2230658"/>
            <a:ext cx="1265957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RENJA K/L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7" name="Google Shape;859;g35e56352e76_20_0">
            <a:extLst>
              <a:ext uri="{FF2B5EF4-FFF2-40B4-BE49-F238E27FC236}">
                <a16:creationId xmlns:a16="http://schemas.microsoft.com/office/drawing/2014/main" id="{CC3EBFBB-006F-450F-AE39-BC45AF16191D}"/>
              </a:ext>
            </a:extLst>
          </p:cNvPr>
          <p:cNvSpPr/>
          <p:nvPr/>
        </p:nvSpPr>
        <p:spPr>
          <a:xfrm>
            <a:off x="7770227" y="2230618"/>
            <a:ext cx="993512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RKA K/L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8" name="Google Shape;860;g35e56352e76_20_0">
            <a:extLst>
              <a:ext uri="{FF2B5EF4-FFF2-40B4-BE49-F238E27FC236}">
                <a16:creationId xmlns:a16="http://schemas.microsoft.com/office/drawing/2014/main" id="{05407EF0-52FE-8189-1C6A-062C35888917}"/>
              </a:ext>
            </a:extLst>
          </p:cNvPr>
          <p:cNvSpPr/>
          <p:nvPr/>
        </p:nvSpPr>
        <p:spPr>
          <a:xfrm>
            <a:off x="9117317" y="2228899"/>
            <a:ext cx="1276644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PELAKSANAAN APBN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19" name="Google Shape;861;g35e56352e76_20_0">
            <a:extLst>
              <a:ext uri="{FF2B5EF4-FFF2-40B4-BE49-F238E27FC236}">
                <a16:creationId xmlns:a16="http://schemas.microsoft.com/office/drawing/2014/main" id="{A1E7D077-77E0-B65F-6AA4-B6B507A8A27F}"/>
              </a:ext>
            </a:extLst>
          </p:cNvPr>
          <p:cNvSpPr/>
          <p:nvPr/>
        </p:nvSpPr>
        <p:spPr>
          <a:xfrm>
            <a:off x="7770227" y="3722596"/>
            <a:ext cx="993512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APBN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20" name="Google Shape;862;g35e56352e76_20_0">
            <a:extLst>
              <a:ext uri="{FF2B5EF4-FFF2-40B4-BE49-F238E27FC236}">
                <a16:creationId xmlns:a16="http://schemas.microsoft.com/office/drawing/2014/main" id="{9CC3DAD0-0E6E-BDCE-5F07-A91428873CE2}"/>
              </a:ext>
            </a:extLst>
          </p:cNvPr>
          <p:cNvSpPr/>
          <p:nvPr/>
        </p:nvSpPr>
        <p:spPr>
          <a:xfrm>
            <a:off x="9128003" y="3720877"/>
            <a:ext cx="1276643" cy="402799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LAPORAN PELAKSANAAN APBN</a:t>
            </a:r>
            <a:endParaRPr sz="9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21" name="Google Shape;863;g35e56352e76_20_0">
            <a:extLst>
              <a:ext uri="{FF2B5EF4-FFF2-40B4-BE49-F238E27FC236}">
                <a16:creationId xmlns:a16="http://schemas.microsoft.com/office/drawing/2014/main" id="{A8BDD2E6-5B4A-06C3-3D71-C3D49E3AB331}"/>
              </a:ext>
            </a:extLst>
          </p:cNvPr>
          <p:cNvSpPr/>
          <p:nvPr/>
        </p:nvSpPr>
        <p:spPr>
          <a:xfrm>
            <a:off x="6141263" y="3227827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PAGU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864;g35e56352e76_20_0">
            <a:extLst>
              <a:ext uri="{FF2B5EF4-FFF2-40B4-BE49-F238E27FC236}">
                <a16:creationId xmlns:a16="http://schemas.microsoft.com/office/drawing/2014/main" id="{7BB18A5A-F8E0-8582-EB49-60098D1EE4F1}"/>
              </a:ext>
            </a:extLst>
          </p:cNvPr>
          <p:cNvSpPr/>
          <p:nvPr/>
        </p:nvSpPr>
        <p:spPr>
          <a:xfrm>
            <a:off x="6141263" y="2666189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TAGGING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865;g35e56352e76_20_0">
            <a:extLst>
              <a:ext uri="{FF2B5EF4-FFF2-40B4-BE49-F238E27FC236}">
                <a16:creationId xmlns:a16="http://schemas.microsoft.com/office/drawing/2014/main" id="{8DB28676-8EBE-0C5E-28A7-44957063EA98}"/>
              </a:ext>
            </a:extLst>
          </p:cNvPr>
          <p:cNvSpPr/>
          <p:nvPr/>
        </p:nvSpPr>
        <p:spPr>
          <a:xfrm>
            <a:off x="2720344" y="3227827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SELARAS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866;g35e56352e76_20_0">
            <a:extLst>
              <a:ext uri="{FF2B5EF4-FFF2-40B4-BE49-F238E27FC236}">
                <a16:creationId xmlns:a16="http://schemas.microsoft.com/office/drawing/2014/main" id="{DE422E07-D405-3C2D-5765-6382F4BC4387}"/>
              </a:ext>
            </a:extLst>
          </p:cNvPr>
          <p:cNvSpPr/>
          <p:nvPr/>
        </p:nvSpPr>
        <p:spPr>
          <a:xfrm>
            <a:off x="5810544" y="5063956"/>
            <a:ext cx="1004256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ASPIRASI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867;g35e56352e76_20_0">
            <a:extLst>
              <a:ext uri="{FF2B5EF4-FFF2-40B4-BE49-F238E27FC236}">
                <a16:creationId xmlns:a16="http://schemas.microsoft.com/office/drawing/2014/main" id="{6B7F8235-1092-C231-04CA-FDC3F34F77D4}"/>
              </a:ext>
            </a:extLst>
          </p:cNvPr>
          <p:cNvSpPr/>
          <p:nvPr/>
        </p:nvSpPr>
        <p:spPr>
          <a:xfrm>
            <a:off x="6141263" y="4587188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DAK FISIK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868;g35e56352e76_20_0">
            <a:extLst>
              <a:ext uri="{FF2B5EF4-FFF2-40B4-BE49-F238E27FC236}">
                <a16:creationId xmlns:a16="http://schemas.microsoft.com/office/drawing/2014/main" id="{D92FD451-D55A-E33F-DD23-3AE9B4849221}"/>
              </a:ext>
            </a:extLst>
          </p:cNvPr>
          <p:cNvSpPr/>
          <p:nvPr/>
        </p:nvSpPr>
        <p:spPr>
          <a:xfrm>
            <a:off x="8426765" y="4599564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DAK NON FISIK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869;g35e56352e76_20_0">
            <a:extLst>
              <a:ext uri="{FF2B5EF4-FFF2-40B4-BE49-F238E27FC236}">
                <a16:creationId xmlns:a16="http://schemas.microsoft.com/office/drawing/2014/main" id="{09B22132-6FDD-26E9-1A3F-E918D7257637}"/>
              </a:ext>
            </a:extLst>
          </p:cNvPr>
          <p:cNvSpPr/>
          <p:nvPr/>
        </p:nvSpPr>
        <p:spPr>
          <a:xfrm>
            <a:off x="6888369" y="5063956"/>
            <a:ext cx="1004256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PERSIAPAN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870;g35e56352e76_20_0">
            <a:extLst>
              <a:ext uri="{FF2B5EF4-FFF2-40B4-BE49-F238E27FC236}">
                <a16:creationId xmlns:a16="http://schemas.microsoft.com/office/drawing/2014/main" id="{676FC163-8048-DEF6-BA95-1F31C5B8237F}"/>
              </a:ext>
            </a:extLst>
          </p:cNvPr>
          <p:cNvSpPr/>
          <p:nvPr/>
        </p:nvSpPr>
        <p:spPr>
          <a:xfrm>
            <a:off x="2720344" y="4758718"/>
            <a:ext cx="1494213" cy="28664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KRISNA PAGU JM</a:t>
            </a:r>
            <a:endParaRPr sz="9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9" name="Google Shape;871;g35e56352e76_20_0">
            <a:extLst>
              <a:ext uri="{FF2B5EF4-FFF2-40B4-BE49-F238E27FC236}">
                <a16:creationId xmlns:a16="http://schemas.microsoft.com/office/drawing/2014/main" id="{1C7DB019-0C5F-DDE3-4C1B-223703858203}"/>
              </a:ext>
            </a:extLst>
          </p:cNvPr>
          <p:cNvCxnSpPr>
            <a:stCxn id="110" idx="3"/>
            <a:endCxn id="116" idx="1"/>
          </p:cNvCxnSpPr>
          <p:nvPr/>
        </p:nvCxnSpPr>
        <p:spPr>
          <a:xfrm>
            <a:off x="3221684" y="2432058"/>
            <a:ext cx="1323000" cy="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0" name="Google Shape;872;g35e56352e76_20_0">
            <a:extLst>
              <a:ext uri="{FF2B5EF4-FFF2-40B4-BE49-F238E27FC236}">
                <a16:creationId xmlns:a16="http://schemas.microsoft.com/office/drawing/2014/main" id="{FEBC59EC-D1D2-E6BC-D06F-137034F625FC}"/>
              </a:ext>
            </a:extLst>
          </p:cNvPr>
          <p:cNvCxnSpPr>
            <a:stCxn id="116" idx="3"/>
            <a:endCxn id="117" idx="1"/>
          </p:cNvCxnSpPr>
          <p:nvPr/>
        </p:nvCxnSpPr>
        <p:spPr>
          <a:xfrm>
            <a:off x="5810544" y="2432058"/>
            <a:ext cx="1959600" cy="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1" name="Google Shape;873;g35e56352e76_20_0">
            <a:extLst>
              <a:ext uri="{FF2B5EF4-FFF2-40B4-BE49-F238E27FC236}">
                <a16:creationId xmlns:a16="http://schemas.microsoft.com/office/drawing/2014/main" id="{9D86B96D-5165-1C7F-8DA2-6185F87CFF08}"/>
              </a:ext>
            </a:extLst>
          </p:cNvPr>
          <p:cNvCxnSpPr>
            <a:stCxn id="117" idx="3"/>
            <a:endCxn id="118" idx="1"/>
          </p:cNvCxnSpPr>
          <p:nvPr/>
        </p:nvCxnSpPr>
        <p:spPr>
          <a:xfrm rot="10800000" flipH="1">
            <a:off x="8763739" y="2430218"/>
            <a:ext cx="353700" cy="18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2" name="Google Shape;874;g35e56352e76_20_0">
            <a:extLst>
              <a:ext uri="{FF2B5EF4-FFF2-40B4-BE49-F238E27FC236}">
                <a16:creationId xmlns:a16="http://schemas.microsoft.com/office/drawing/2014/main" id="{3BB00526-E3C3-B1A3-09BD-3EFBC290C94F}"/>
              </a:ext>
            </a:extLst>
          </p:cNvPr>
          <p:cNvCxnSpPr/>
          <p:nvPr/>
        </p:nvCxnSpPr>
        <p:spPr>
          <a:xfrm>
            <a:off x="9755639" y="2631698"/>
            <a:ext cx="10686" cy="1080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3" name="Google Shape;875;g35e56352e76_20_0">
            <a:extLst>
              <a:ext uri="{FF2B5EF4-FFF2-40B4-BE49-F238E27FC236}">
                <a16:creationId xmlns:a16="http://schemas.microsoft.com/office/drawing/2014/main" id="{46D3332B-0F20-0568-19E7-6E61738E1B5D}"/>
              </a:ext>
            </a:extLst>
          </p:cNvPr>
          <p:cNvCxnSpPr/>
          <p:nvPr/>
        </p:nvCxnSpPr>
        <p:spPr>
          <a:xfrm>
            <a:off x="8266983" y="2623892"/>
            <a:ext cx="0" cy="1080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4" name="Google Shape;876;g35e56352e76_20_0">
            <a:extLst>
              <a:ext uri="{FF2B5EF4-FFF2-40B4-BE49-F238E27FC236}">
                <a16:creationId xmlns:a16="http://schemas.microsoft.com/office/drawing/2014/main" id="{94C32754-622D-8D2D-8A3B-D4FC29F4BF89}"/>
              </a:ext>
            </a:extLst>
          </p:cNvPr>
          <p:cNvCxnSpPr>
            <a:stCxn id="119" idx="3"/>
            <a:endCxn id="120" idx="1"/>
          </p:cNvCxnSpPr>
          <p:nvPr/>
        </p:nvCxnSpPr>
        <p:spPr>
          <a:xfrm rot="10800000" flipH="1">
            <a:off x="8763739" y="3922196"/>
            <a:ext cx="364200" cy="18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5" name="Google Shape;877;g35e56352e76_20_0">
            <a:extLst>
              <a:ext uri="{FF2B5EF4-FFF2-40B4-BE49-F238E27FC236}">
                <a16:creationId xmlns:a16="http://schemas.microsoft.com/office/drawing/2014/main" id="{1C369BB0-616B-80C2-97E8-5E6D1F314913}"/>
              </a:ext>
            </a:extLst>
          </p:cNvPr>
          <p:cNvCxnSpPr>
            <a:stCxn id="112" idx="3"/>
            <a:endCxn id="114" idx="1"/>
          </p:cNvCxnSpPr>
          <p:nvPr/>
        </p:nvCxnSpPr>
        <p:spPr>
          <a:xfrm>
            <a:off x="3211873" y="3934471"/>
            <a:ext cx="1332600" cy="21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6" name="Google Shape;878;g35e56352e76_20_0">
            <a:extLst>
              <a:ext uri="{FF2B5EF4-FFF2-40B4-BE49-F238E27FC236}">
                <a16:creationId xmlns:a16="http://schemas.microsoft.com/office/drawing/2014/main" id="{1A2B851D-83E1-554D-AA28-2F5370F8D09B}"/>
              </a:ext>
            </a:extLst>
          </p:cNvPr>
          <p:cNvCxnSpPr>
            <a:stCxn id="114" idx="3"/>
            <a:endCxn id="119" idx="1"/>
          </p:cNvCxnSpPr>
          <p:nvPr/>
        </p:nvCxnSpPr>
        <p:spPr>
          <a:xfrm rot="10800000" flipH="1">
            <a:off x="5810544" y="3924075"/>
            <a:ext cx="1959600" cy="126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7" name="Google Shape;879;g35e56352e76_20_0">
            <a:extLst>
              <a:ext uri="{FF2B5EF4-FFF2-40B4-BE49-F238E27FC236}">
                <a16:creationId xmlns:a16="http://schemas.microsoft.com/office/drawing/2014/main" id="{A5D9E89B-AE20-0003-90F2-CD2B98139FAC}"/>
              </a:ext>
            </a:extLst>
          </p:cNvPr>
          <p:cNvCxnSpPr>
            <a:stCxn id="108" idx="3"/>
            <a:endCxn id="112" idx="1"/>
          </p:cNvCxnSpPr>
          <p:nvPr/>
        </p:nvCxnSpPr>
        <p:spPr>
          <a:xfrm rot="10800000" flipH="1">
            <a:off x="1437191" y="3934371"/>
            <a:ext cx="508800" cy="3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38" name="Google Shape;880;g35e56352e76_20_0">
            <a:extLst>
              <a:ext uri="{FF2B5EF4-FFF2-40B4-BE49-F238E27FC236}">
                <a16:creationId xmlns:a16="http://schemas.microsoft.com/office/drawing/2014/main" id="{26557CD9-31A6-4F0E-06EF-1EC9040871C4}"/>
              </a:ext>
            </a:extLst>
          </p:cNvPr>
          <p:cNvCxnSpPr/>
          <p:nvPr/>
        </p:nvCxnSpPr>
        <p:spPr>
          <a:xfrm rot="10800000">
            <a:off x="2578895" y="2943307"/>
            <a:ext cx="0" cy="792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stealth" w="med" len="med"/>
            <a:tailEnd type="triangle" w="med" len="med"/>
          </a:ln>
        </p:spPr>
      </p:cxnSp>
      <p:cxnSp>
        <p:nvCxnSpPr>
          <p:cNvPr id="139" name="Google Shape;881;g35e56352e76_20_0">
            <a:extLst>
              <a:ext uri="{FF2B5EF4-FFF2-40B4-BE49-F238E27FC236}">
                <a16:creationId xmlns:a16="http://schemas.microsoft.com/office/drawing/2014/main" id="{EB6765C4-9F4C-E05C-0571-B68E47E8EEA1}"/>
              </a:ext>
            </a:extLst>
          </p:cNvPr>
          <p:cNvCxnSpPr/>
          <p:nvPr/>
        </p:nvCxnSpPr>
        <p:spPr>
          <a:xfrm rot="10800000">
            <a:off x="5177566" y="2962357"/>
            <a:ext cx="0" cy="756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stealth" w="med" len="med"/>
            <a:tailEnd type="triangle" w="med" len="med"/>
          </a:ln>
        </p:spPr>
      </p:cxnSp>
      <p:sp>
        <p:nvSpPr>
          <p:cNvPr id="140" name="Google Shape;882;g35e56352e76_20_0">
            <a:extLst>
              <a:ext uri="{FF2B5EF4-FFF2-40B4-BE49-F238E27FC236}">
                <a16:creationId xmlns:a16="http://schemas.microsoft.com/office/drawing/2014/main" id="{592293FB-F2A4-6535-3DB4-800690F13F07}"/>
              </a:ext>
            </a:extLst>
          </p:cNvPr>
          <p:cNvSpPr/>
          <p:nvPr/>
        </p:nvSpPr>
        <p:spPr>
          <a:xfrm>
            <a:off x="1945915" y="5500322"/>
            <a:ext cx="1266000" cy="4032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RPJM DAERAH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1" name="Google Shape;883;g35e56352e76_20_0">
            <a:extLst>
              <a:ext uri="{FF2B5EF4-FFF2-40B4-BE49-F238E27FC236}">
                <a16:creationId xmlns:a16="http://schemas.microsoft.com/office/drawing/2014/main" id="{D4930B07-E420-10CD-0C87-4E947507480E}"/>
              </a:ext>
            </a:extLst>
          </p:cNvPr>
          <p:cNvSpPr/>
          <p:nvPr/>
        </p:nvSpPr>
        <p:spPr>
          <a:xfrm>
            <a:off x="1945915" y="6224253"/>
            <a:ext cx="1265957" cy="4032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RENSTRA OPD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2" name="Google Shape;884;g35e56352e76_20_0">
            <a:extLst>
              <a:ext uri="{FF2B5EF4-FFF2-40B4-BE49-F238E27FC236}">
                <a16:creationId xmlns:a16="http://schemas.microsoft.com/office/drawing/2014/main" id="{93936799-4128-744F-58A0-AD14F1BA8338}"/>
              </a:ext>
            </a:extLst>
          </p:cNvPr>
          <p:cNvSpPr/>
          <p:nvPr/>
        </p:nvSpPr>
        <p:spPr>
          <a:xfrm>
            <a:off x="4538396" y="5500322"/>
            <a:ext cx="1266000" cy="4032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RKP DAERAH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3" name="Google Shape;885;g35e56352e76_20_0">
            <a:extLst>
              <a:ext uri="{FF2B5EF4-FFF2-40B4-BE49-F238E27FC236}">
                <a16:creationId xmlns:a16="http://schemas.microsoft.com/office/drawing/2014/main" id="{EFF19938-FDF1-1667-C48C-0BC3AEFDB4D5}"/>
              </a:ext>
            </a:extLst>
          </p:cNvPr>
          <p:cNvSpPr/>
          <p:nvPr/>
        </p:nvSpPr>
        <p:spPr>
          <a:xfrm>
            <a:off x="4538395" y="6224253"/>
            <a:ext cx="1265957" cy="4032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RENJA OPD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4" name="Google Shape;886;g35e56352e76_20_0">
            <a:extLst>
              <a:ext uri="{FF2B5EF4-FFF2-40B4-BE49-F238E27FC236}">
                <a16:creationId xmlns:a16="http://schemas.microsoft.com/office/drawing/2014/main" id="{4FCDA94D-4FD3-666F-09D6-602191D64BA5}"/>
              </a:ext>
            </a:extLst>
          </p:cNvPr>
          <p:cNvSpPr/>
          <p:nvPr/>
        </p:nvSpPr>
        <p:spPr>
          <a:xfrm>
            <a:off x="7770227" y="5497308"/>
            <a:ext cx="993600" cy="4029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APBD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5" name="Google Shape;887;g35e56352e76_20_0">
            <a:extLst>
              <a:ext uri="{FF2B5EF4-FFF2-40B4-BE49-F238E27FC236}">
                <a16:creationId xmlns:a16="http://schemas.microsoft.com/office/drawing/2014/main" id="{D18C164B-BA0C-3D3F-BBFE-58A3E3A988F3}"/>
              </a:ext>
            </a:extLst>
          </p:cNvPr>
          <p:cNvSpPr/>
          <p:nvPr/>
        </p:nvSpPr>
        <p:spPr>
          <a:xfrm>
            <a:off x="7770227" y="6230548"/>
            <a:ext cx="993512" cy="402799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RKA OPD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6" name="Google Shape;888;g35e56352e76_20_0">
            <a:extLst>
              <a:ext uri="{FF2B5EF4-FFF2-40B4-BE49-F238E27FC236}">
                <a16:creationId xmlns:a16="http://schemas.microsoft.com/office/drawing/2014/main" id="{5D9CE0EA-52AF-2B63-3222-5B15D47ACA83}"/>
              </a:ext>
            </a:extLst>
          </p:cNvPr>
          <p:cNvSpPr/>
          <p:nvPr/>
        </p:nvSpPr>
        <p:spPr>
          <a:xfrm>
            <a:off x="9064759" y="5499461"/>
            <a:ext cx="1368600" cy="402900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r>
              <a:rPr lang="en-GB" sz="9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LAPORAN PELAKSANAAAN APBD</a:t>
            </a:r>
            <a:endParaRPr sz="9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47" name="Google Shape;889;g35e56352e76_20_0">
            <a:extLst>
              <a:ext uri="{FF2B5EF4-FFF2-40B4-BE49-F238E27FC236}">
                <a16:creationId xmlns:a16="http://schemas.microsoft.com/office/drawing/2014/main" id="{B96427EA-1D08-170A-EDB3-C40A0F771B8C}"/>
              </a:ext>
            </a:extLst>
          </p:cNvPr>
          <p:cNvSpPr/>
          <p:nvPr/>
        </p:nvSpPr>
        <p:spPr>
          <a:xfrm>
            <a:off x="9114450" y="6232701"/>
            <a:ext cx="1276642" cy="402799"/>
          </a:xfrm>
          <a:prstGeom prst="roundRect">
            <a:avLst>
              <a:gd name="adj" fmla="val 16667"/>
            </a:avLst>
          </a:prstGeom>
          <a:solidFill>
            <a:srgbClr val="2E75B5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rgbClr val="FFFFFF"/>
                </a:solidFill>
                <a:latin typeface="Anaheim"/>
                <a:ea typeface="Anaheim"/>
                <a:cs typeface="Anaheim"/>
                <a:sym typeface="Anaheim"/>
              </a:rPr>
              <a:t>PELAKSANAAN APBD</a:t>
            </a:r>
            <a:endParaRPr sz="1000" b="1" i="0" u="none" strike="noStrike" cap="none">
              <a:solidFill>
                <a:srgbClr val="FFFFFF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cxnSp>
        <p:nvCxnSpPr>
          <p:cNvPr id="148" name="Google Shape;890;g35e56352e76_20_0">
            <a:extLst>
              <a:ext uri="{FF2B5EF4-FFF2-40B4-BE49-F238E27FC236}">
                <a16:creationId xmlns:a16="http://schemas.microsoft.com/office/drawing/2014/main" id="{D78C8123-A4C6-68C8-5EB0-98C1BB534B69}"/>
              </a:ext>
            </a:extLst>
          </p:cNvPr>
          <p:cNvCxnSpPr>
            <a:stCxn id="107" idx="0"/>
            <a:endCxn id="115" idx="3"/>
          </p:cNvCxnSpPr>
          <p:nvPr/>
        </p:nvCxnSpPr>
        <p:spPr>
          <a:xfrm>
            <a:off x="3339931" y="2813468"/>
            <a:ext cx="1094700" cy="0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49" name="Google Shape;891;g35e56352e76_20_0">
            <a:extLst>
              <a:ext uri="{FF2B5EF4-FFF2-40B4-BE49-F238E27FC236}">
                <a16:creationId xmlns:a16="http://schemas.microsoft.com/office/drawing/2014/main" id="{1F2FA1B1-6745-6FD2-9C57-D2E58E857FD4}"/>
              </a:ext>
            </a:extLst>
          </p:cNvPr>
          <p:cNvCxnSpPr>
            <a:stCxn id="122" idx="3"/>
            <a:endCxn id="115" idx="0"/>
          </p:cNvCxnSpPr>
          <p:nvPr/>
        </p:nvCxnSpPr>
        <p:spPr>
          <a:xfrm flipH="1">
            <a:off x="5928863" y="2809511"/>
            <a:ext cx="212400" cy="3900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0" name="Google Shape;892;g35e56352e76_20_0">
            <a:extLst>
              <a:ext uri="{FF2B5EF4-FFF2-40B4-BE49-F238E27FC236}">
                <a16:creationId xmlns:a16="http://schemas.microsoft.com/office/drawing/2014/main" id="{D0E12128-1115-FA19-CE94-91FE825B9ECC}"/>
              </a:ext>
            </a:extLst>
          </p:cNvPr>
          <p:cNvCxnSpPr>
            <a:stCxn id="121" idx="3"/>
            <a:endCxn id="115" idx="1"/>
          </p:cNvCxnSpPr>
          <p:nvPr/>
        </p:nvCxnSpPr>
        <p:spPr>
          <a:xfrm rot="10800000">
            <a:off x="5857163" y="2956849"/>
            <a:ext cx="284100" cy="414300"/>
          </a:xfrm>
          <a:prstGeom prst="bentConnector2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1" name="Google Shape;893;g35e56352e76_20_0">
            <a:extLst>
              <a:ext uri="{FF2B5EF4-FFF2-40B4-BE49-F238E27FC236}">
                <a16:creationId xmlns:a16="http://schemas.microsoft.com/office/drawing/2014/main" id="{F1EC3CE8-06CC-5F97-8CB6-DBF5749A033E}"/>
              </a:ext>
            </a:extLst>
          </p:cNvPr>
          <p:cNvCxnSpPr>
            <a:stCxn id="125" idx="3"/>
            <a:endCxn id="113" idx="1"/>
          </p:cNvCxnSpPr>
          <p:nvPr/>
        </p:nvCxnSpPr>
        <p:spPr>
          <a:xfrm rot="10800000">
            <a:off x="5857163" y="4461410"/>
            <a:ext cx="284100" cy="269100"/>
          </a:xfrm>
          <a:prstGeom prst="bentConnector2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2" name="Google Shape;894;g35e56352e76_20_0">
            <a:extLst>
              <a:ext uri="{FF2B5EF4-FFF2-40B4-BE49-F238E27FC236}">
                <a16:creationId xmlns:a16="http://schemas.microsoft.com/office/drawing/2014/main" id="{A8724050-13AD-CF0C-88AC-C45F46E8C00C}"/>
              </a:ext>
            </a:extLst>
          </p:cNvPr>
          <p:cNvCxnSpPr/>
          <p:nvPr/>
        </p:nvCxnSpPr>
        <p:spPr>
          <a:xfrm rot="10800000" flipH="1">
            <a:off x="6326369" y="4873831"/>
            <a:ext cx="488431" cy="190125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3" name="Google Shape;895;g35e56352e76_20_0">
            <a:extLst>
              <a:ext uri="{FF2B5EF4-FFF2-40B4-BE49-F238E27FC236}">
                <a16:creationId xmlns:a16="http://schemas.microsoft.com/office/drawing/2014/main" id="{A84FDF7E-117F-1015-A467-1FDDCADC3DD7}"/>
              </a:ext>
            </a:extLst>
          </p:cNvPr>
          <p:cNvCxnSpPr/>
          <p:nvPr/>
        </p:nvCxnSpPr>
        <p:spPr>
          <a:xfrm rot="10800000">
            <a:off x="6888369" y="4873831"/>
            <a:ext cx="447650" cy="190125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4" name="Google Shape;896;g35e56352e76_20_0">
            <a:extLst>
              <a:ext uri="{FF2B5EF4-FFF2-40B4-BE49-F238E27FC236}">
                <a16:creationId xmlns:a16="http://schemas.microsoft.com/office/drawing/2014/main" id="{D8B4DBCB-4066-9F6C-B3FA-BC223197D69F}"/>
              </a:ext>
            </a:extLst>
          </p:cNvPr>
          <p:cNvCxnSpPr>
            <a:endCxn id="113" idx="0"/>
          </p:cNvCxnSpPr>
          <p:nvPr/>
        </p:nvCxnSpPr>
        <p:spPr>
          <a:xfrm rot="10800000">
            <a:off x="5928791" y="4318085"/>
            <a:ext cx="3245100" cy="244200"/>
          </a:xfrm>
          <a:prstGeom prst="bentConnector3">
            <a:avLst>
              <a:gd name="adj1" fmla="val 198"/>
            </a:avLst>
          </a:prstGeom>
          <a:noFill/>
          <a:ln w="9525" cap="flat" cmpd="sng">
            <a:solidFill>
              <a:srgbClr val="C55A11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55" name="Google Shape;897;g35e56352e76_20_0">
            <a:extLst>
              <a:ext uri="{FF2B5EF4-FFF2-40B4-BE49-F238E27FC236}">
                <a16:creationId xmlns:a16="http://schemas.microsoft.com/office/drawing/2014/main" id="{C92924B9-61E5-E1DD-AA34-F888ED30D867}"/>
              </a:ext>
            </a:extLst>
          </p:cNvPr>
          <p:cNvCxnSpPr>
            <a:stCxn id="121" idx="2"/>
            <a:endCxn id="113" idx="5"/>
          </p:cNvCxnSpPr>
          <p:nvPr/>
        </p:nvCxnSpPr>
        <p:spPr>
          <a:xfrm rot="5400000">
            <a:off x="5704874" y="3666720"/>
            <a:ext cx="660300" cy="355800"/>
          </a:xfrm>
          <a:prstGeom prst="bentConnector3">
            <a:avLst>
              <a:gd name="adj1" fmla="val 99045"/>
            </a:avLst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6" name="Google Shape;898;g35e56352e76_20_0">
            <a:extLst>
              <a:ext uri="{FF2B5EF4-FFF2-40B4-BE49-F238E27FC236}">
                <a16:creationId xmlns:a16="http://schemas.microsoft.com/office/drawing/2014/main" id="{4E7B8740-218E-2BDA-EA59-4BC44C69A7B3}"/>
              </a:ext>
            </a:extLst>
          </p:cNvPr>
          <p:cNvCxnSpPr/>
          <p:nvPr/>
        </p:nvCxnSpPr>
        <p:spPr>
          <a:xfrm rot="-5400000" flipH="1">
            <a:off x="7441076" y="4924910"/>
            <a:ext cx="792000" cy="403200"/>
          </a:xfrm>
          <a:prstGeom prst="bentConnector3">
            <a:avLst>
              <a:gd name="adj1" fmla="val -715"/>
            </a:avLst>
          </a:prstGeom>
          <a:noFill/>
          <a:ln w="9525" cap="flat" cmpd="sng">
            <a:solidFill>
              <a:srgbClr val="C55A11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57" name="Google Shape;899;g35e56352e76_20_0">
            <a:extLst>
              <a:ext uri="{FF2B5EF4-FFF2-40B4-BE49-F238E27FC236}">
                <a16:creationId xmlns:a16="http://schemas.microsoft.com/office/drawing/2014/main" id="{090C14A8-BBBE-CDE3-6869-260337155991}"/>
              </a:ext>
            </a:extLst>
          </p:cNvPr>
          <p:cNvCxnSpPr/>
          <p:nvPr/>
        </p:nvCxnSpPr>
        <p:spPr>
          <a:xfrm rot="5400000">
            <a:off x="7950963" y="5051879"/>
            <a:ext cx="792000" cy="159900"/>
          </a:xfrm>
          <a:prstGeom prst="bentConnector3">
            <a:avLst>
              <a:gd name="adj1" fmla="val 1598"/>
            </a:avLst>
          </a:prstGeom>
          <a:noFill/>
          <a:ln w="9525" cap="flat" cmpd="sng">
            <a:solidFill>
              <a:srgbClr val="C55A11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58" name="Google Shape;900;g35e56352e76_20_0">
            <a:extLst>
              <a:ext uri="{FF2B5EF4-FFF2-40B4-BE49-F238E27FC236}">
                <a16:creationId xmlns:a16="http://schemas.microsoft.com/office/drawing/2014/main" id="{749AE0FF-C2C2-6211-10BD-87D60D5739E0}"/>
              </a:ext>
            </a:extLst>
          </p:cNvPr>
          <p:cNvCxnSpPr>
            <a:endCxn id="111" idx="1"/>
          </p:cNvCxnSpPr>
          <p:nvPr/>
        </p:nvCxnSpPr>
        <p:spPr>
          <a:xfrm rot="5400000" flipH="1">
            <a:off x="3199209" y="4518452"/>
            <a:ext cx="299400" cy="180900"/>
          </a:xfrm>
          <a:prstGeom prst="bentConnector3">
            <a:avLst>
              <a:gd name="adj1" fmla="val 49981"/>
            </a:avLst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9" name="Google Shape;901;g35e56352e76_20_0">
            <a:extLst>
              <a:ext uri="{FF2B5EF4-FFF2-40B4-BE49-F238E27FC236}">
                <a16:creationId xmlns:a16="http://schemas.microsoft.com/office/drawing/2014/main" id="{6DBDA185-75AA-6BFB-5D51-7F35A0347D88}"/>
              </a:ext>
            </a:extLst>
          </p:cNvPr>
          <p:cNvCxnSpPr>
            <a:stCxn id="111" idx="0"/>
            <a:endCxn id="113" idx="3"/>
          </p:cNvCxnSpPr>
          <p:nvPr/>
        </p:nvCxnSpPr>
        <p:spPr>
          <a:xfrm>
            <a:off x="3330120" y="4315881"/>
            <a:ext cx="1104600" cy="2100"/>
          </a:xfrm>
          <a:prstGeom prst="straightConnector1">
            <a:avLst/>
          </a:prstGeom>
          <a:noFill/>
          <a:ln w="9525" cap="flat" cmpd="sng">
            <a:solidFill>
              <a:srgbClr val="C55A1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0" name="Google Shape;902;g35e56352e76_20_0">
            <a:extLst>
              <a:ext uri="{FF2B5EF4-FFF2-40B4-BE49-F238E27FC236}">
                <a16:creationId xmlns:a16="http://schemas.microsoft.com/office/drawing/2014/main" id="{AB999E95-F539-318E-4A3B-A6095E6DC742}"/>
              </a:ext>
            </a:extLst>
          </p:cNvPr>
          <p:cNvCxnSpPr>
            <a:stCxn id="109" idx="3"/>
            <a:endCxn id="140" idx="1"/>
          </p:cNvCxnSpPr>
          <p:nvPr/>
        </p:nvCxnSpPr>
        <p:spPr>
          <a:xfrm>
            <a:off x="1437250" y="5701922"/>
            <a:ext cx="508800" cy="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1" name="Google Shape;903;g35e56352e76_20_0">
            <a:extLst>
              <a:ext uri="{FF2B5EF4-FFF2-40B4-BE49-F238E27FC236}">
                <a16:creationId xmlns:a16="http://schemas.microsoft.com/office/drawing/2014/main" id="{E2E390F5-CAED-7435-8FF5-02ECB98C4875}"/>
              </a:ext>
            </a:extLst>
          </p:cNvPr>
          <p:cNvCxnSpPr>
            <a:stCxn id="140" idx="2"/>
            <a:endCxn id="141" idx="0"/>
          </p:cNvCxnSpPr>
          <p:nvPr/>
        </p:nvCxnSpPr>
        <p:spPr>
          <a:xfrm>
            <a:off x="2578915" y="5903522"/>
            <a:ext cx="0" cy="3207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stealth" w="med" len="med"/>
            <a:tailEnd type="triangle" w="med" len="med"/>
          </a:ln>
        </p:spPr>
      </p:cxnSp>
      <p:cxnSp>
        <p:nvCxnSpPr>
          <p:cNvPr id="162" name="Google Shape;904;g35e56352e76_20_0">
            <a:extLst>
              <a:ext uri="{FF2B5EF4-FFF2-40B4-BE49-F238E27FC236}">
                <a16:creationId xmlns:a16="http://schemas.microsoft.com/office/drawing/2014/main" id="{4F355A35-D088-DB64-6F61-C8C343E1F589}"/>
              </a:ext>
            </a:extLst>
          </p:cNvPr>
          <p:cNvCxnSpPr>
            <a:stCxn id="140" idx="3"/>
            <a:endCxn id="142" idx="1"/>
          </p:cNvCxnSpPr>
          <p:nvPr/>
        </p:nvCxnSpPr>
        <p:spPr>
          <a:xfrm>
            <a:off x="3211915" y="5701922"/>
            <a:ext cx="1326600" cy="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3" name="Google Shape;905;g35e56352e76_20_0">
            <a:extLst>
              <a:ext uri="{FF2B5EF4-FFF2-40B4-BE49-F238E27FC236}">
                <a16:creationId xmlns:a16="http://schemas.microsoft.com/office/drawing/2014/main" id="{201FEF5E-CFC9-E616-5B3A-02F6A52F43A3}"/>
              </a:ext>
            </a:extLst>
          </p:cNvPr>
          <p:cNvCxnSpPr>
            <a:stCxn id="141" idx="3"/>
            <a:endCxn id="143" idx="1"/>
          </p:cNvCxnSpPr>
          <p:nvPr/>
        </p:nvCxnSpPr>
        <p:spPr>
          <a:xfrm>
            <a:off x="3211872" y="6425853"/>
            <a:ext cx="1326600" cy="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4" name="Google Shape;906;g35e56352e76_20_0">
            <a:extLst>
              <a:ext uri="{FF2B5EF4-FFF2-40B4-BE49-F238E27FC236}">
                <a16:creationId xmlns:a16="http://schemas.microsoft.com/office/drawing/2014/main" id="{907FE993-90C4-C394-94DD-17D36FB6E020}"/>
              </a:ext>
            </a:extLst>
          </p:cNvPr>
          <p:cNvCxnSpPr>
            <a:stCxn id="142" idx="2"/>
            <a:endCxn id="143" idx="0"/>
          </p:cNvCxnSpPr>
          <p:nvPr/>
        </p:nvCxnSpPr>
        <p:spPr>
          <a:xfrm>
            <a:off x="5171396" y="5903522"/>
            <a:ext cx="0" cy="3207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stealth" w="med" len="med"/>
            <a:tailEnd type="triangle" w="med" len="med"/>
          </a:ln>
        </p:spPr>
      </p:cxnSp>
      <p:cxnSp>
        <p:nvCxnSpPr>
          <p:cNvPr id="165" name="Google Shape;907;g35e56352e76_20_0">
            <a:extLst>
              <a:ext uri="{FF2B5EF4-FFF2-40B4-BE49-F238E27FC236}">
                <a16:creationId xmlns:a16="http://schemas.microsoft.com/office/drawing/2014/main" id="{00572825-B33B-AD99-8CE0-7694566E402F}"/>
              </a:ext>
            </a:extLst>
          </p:cNvPr>
          <p:cNvCxnSpPr>
            <a:stCxn id="142" idx="3"/>
            <a:endCxn id="144" idx="1"/>
          </p:cNvCxnSpPr>
          <p:nvPr/>
        </p:nvCxnSpPr>
        <p:spPr>
          <a:xfrm rot="10800000" flipH="1">
            <a:off x="5804396" y="5698622"/>
            <a:ext cx="1965900" cy="33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6" name="Google Shape;908;g35e56352e76_20_0">
            <a:extLst>
              <a:ext uri="{FF2B5EF4-FFF2-40B4-BE49-F238E27FC236}">
                <a16:creationId xmlns:a16="http://schemas.microsoft.com/office/drawing/2014/main" id="{105DA4F2-7C62-AA26-FDEC-61EE690090B6}"/>
              </a:ext>
            </a:extLst>
          </p:cNvPr>
          <p:cNvCxnSpPr>
            <a:stCxn id="143" idx="3"/>
            <a:endCxn id="145" idx="1"/>
          </p:cNvCxnSpPr>
          <p:nvPr/>
        </p:nvCxnSpPr>
        <p:spPr>
          <a:xfrm>
            <a:off x="5804352" y="6425853"/>
            <a:ext cx="1965900" cy="6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7" name="Google Shape;909;g35e56352e76_20_0">
            <a:extLst>
              <a:ext uri="{FF2B5EF4-FFF2-40B4-BE49-F238E27FC236}">
                <a16:creationId xmlns:a16="http://schemas.microsoft.com/office/drawing/2014/main" id="{D76926B0-20B8-E3E3-ADD3-8CAB3B18F0C1}"/>
              </a:ext>
            </a:extLst>
          </p:cNvPr>
          <p:cNvCxnSpPr>
            <a:stCxn id="145" idx="3"/>
            <a:endCxn id="147" idx="1"/>
          </p:cNvCxnSpPr>
          <p:nvPr/>
        </p:nvCxnSpPr>
        <p:spPr>
          <a:xfrm>
            <a:off x="8763739" y="6431948"/>
            <a:ext cx="350700" cy="21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8" name="Google Shape;910;g35e56352e76_20_0">
            <a:extLst>
              <a:ext uri="{FF2B5EF4-FFF2-40B4-BE49-F238E27FC236}">
                <a16:creationId xmlns:a16="http://schemas.microsoft.com/office/drawing/2014/main" id="{CC2ADF71-3462-45E6-2E37-6CF5987720AC}"/>
              </a:ext>
            </a:extLst>
          </p:cNvPr>
          <p:cNvCxnSpPr>
            <a:stCxn id="144" idx="3"/>
            <a:endCxn id="146" idx="1"/>
          </p:cNvCxnSpPr>
          <p:nvPr/>
        </p:nvCxnSpPr>
        <p:spPr>
          <a:xfrm>
            <a:off x="8763827" y="5698758"/>
            <a:ext cx="300900" cy="21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9" name="Google Shape;911;g35e56352e76_20_0">
            <a:extLst>
              <a:ext uri="{FF2B5EF4-FFF2-40B4-BE49-F238E27FC236}">
                <a16:creationId xmlns:a16="http://schemas.microsoft.com/office/drawing/2014/main" id="{FBED02D3-2C93-314E-A7CC-C452A613F515}"/>
              </a:ext>
            </a:extLst>
          </p:cNvPr>
          <p:cNvCxnSpPr/>
          <p:nvPr/>
        </p:nvCxnSpPr>
        <p:spPr>
          <a:xfrm rot="10800000" flipH="1">
            <a:off x="9748990" y="5968935"/>
            <a:ext cx="3781" cy="252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70" name="Google Shape;912;g35e56352e76_20_0">
            <a:extLst>
              <a:ext uri="{FF2B5EF4-FFF2-40B4-BE49-F238E27FC236}">
                <a16:creationId xmlns:a16="http://schemas.microsoft.com/office/drawing/2014/main" id="{A083A69E-1D97-F6F3-4EFA-2F37616A353D}"/>
              </a:ext>
            </a:extLst>
          </p:cNvPr>
          <p:cNvCxnSpPr/>
          <p:nvPr/>
        </p:nvCxnSpPr>
        <p:spPr>
          <a:xfrm rot="10800000">
            <a:off x="8266983" y="5976307"/>
            <a:ext cx="0" cy="2520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71" name="Google Shape;913;g35e56352e76_20_0">
            <a:extLst>
              <a:ext uri="{FF2B5EF4-FFF2-40B4-BE49-F238E27FC236}">
                <a16:creationId xmlns:a16="http://schemas.microsoft.com/office/drawing/2014/main" id="{22318D8F-045E-647A-F827-46651803876D}"/>
              </a:ext>
            </a:extLst>
          </p:cNvPr>
          <p:cNvSpPr txBox="1"/>
          <p:nvPr/>
        </p:nvSpPr>
        <p:spPr>
          <a:xfrm rot="-5400000">
            <a:off x="-922719" y="3213037"/>
            <a:ext cx="2343800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Anaheim"/>
                <a:ea typeface="Anaheim"/>
                <a:cs typeface="Anaheim"/>
                <a:sym typeface="Anaheim"/>
              </a:rPr>
              <a:t>PEMERINTAH PUSAT</a:t>
            </a:r>
            <a:endParaRPr sz="1200" b="1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72" name="Google Shape;914;g35e56352e76_20_0">
            <a:extLst>
              <a:ext uri="{FF2B5EF4-FFF2-40B4-BE49-F238E27FC236}">
                <a16:creationId xmlns:a16="http://schemas.microsoft.com/office/drawing/2014/main" id="{879DCF2C-19A4-C1EF-3818-CCE6685D1CED}"/>
              </a:ext>
            </a:extLst>
          </p:cNvPr>
          <p:cNvSpPr/>
          <p:nvPr/>
        </p:nvSpPr>
        <p:spPr>
          <a:xfrm>
            <a:off x="110677" y="4936921"/>
            <a:ext cx="269204" cy="1827221"/>
          </a:xfrm>
          <a:prstGeom prst="rect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915;g35e56352e76_20_0">
            <a:extLst>
              <a:ext uri="{FF2B5EF4-FFF2-40B4-BE49-F238E27FC236}">
                <a16:creationId xmlns:a16="http://schemas.microsoft.com/office/drawing/2014/main" id="{CA41A47B-A8C4-830A-7C4B-DD0C787FF731}"/>
              </a:ext>
            </a:extLst>
          </p:cNvPr>
          <p:cNvSpPr txBox="1"/>
          <p:nvPr/>
        </p:nvSpPr>
        <p:spPr>
          <a:xfrm rot="-5400000">
            <a:off x="-654772" y="5698319"/>
            <a:ext cx="1808891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Anaheim"/>
                <a:ea typeface="Anaheim"/>
                <a:cs typeface="Anaheim"/>
                <a:sym typeface="Anaheim"/>
              </a:rPr>
              <a:t>PEMERINTAH DAERAH</a:t>
            </a:r>
            <a:endParaRPr sz="1200" b="1" i="0" u="none" strike="noStrike" cap="none">
              <a:solidFill>
                <a:srgbClr val="000000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cxnSp>
        <p:nvCxnSpPr>
          <p:cNvPr id="174" name="Google Shape;916;g35e56352e76_20_0">
            <a:extLst>
              <a:ext uri="{FF2B5EF4-FFF2-40B4-BE49-F238E27FC236}">
                <a16:creationId xmlns:a16="http://schemas.microsoft.com/office/drawing/2014/main" id="{040338C0-8919-8F8B-1A27-30F1D23A9120}"/>
              </a:ext>
            </a:extLst>
          </p:cNvPr>
          <p:cNvCxnSpPr>
            <a:endCxn id="140" idx="0"/>
          </p:cNvCxnSpPr>
          <p:nvPr/>
        </p:nvCxnSpPr>
        <p:spPr>
          <a:xfrm>
            <a:off x="2571715" y="4485722"/>
            <a:ext cx="7200" cy="10146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75" name="Google Shape;917;g35e56352e76_20_0">
            <a:extLst>
              <a:ext uri="{FF2B5EF4-FFF2-40B4-BE49-F238E27FC236}">
                <a16:creationId xmlns:a16="http://schemas.microsoft.com/office/drawing/2014/main" id="{8A4C1C7A-F5EF-FF3B-F4F0-FE2A3FF0772F}"/>
              </a:ext>
            </a:extLst>
          </p:cNvPr>
          <p:cNvCxnSpPr>
            <a:endCxn id="142" idx="0"/>
          </p:cNvCxnSpPr>
          <p:nvPr/>
        </p:nvCxnSpPr>
        <p:spPr>
          <a:xfrm>
            <a:off x="5163296" y="4475522"/>
            <a:ext cx="8100" cy="1024800"/>
          </a:xfrm>
          <a:prstGeom prst="straightConnector1">
            <a:avLst/>
          </a:prstGeom>
          <a:noFill/>
          <a:ln w="19050" cap="flat" cmpd="sng">
            <a:solidFill>
              <a:srgbClr val="4472C4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76" name="Google Shape;918;g35e56352e76_20_0">
            <a:extLst>
              <a:ext uri="{FF2B5EF4-FFF2-40B4-BE49-F238E27FC236}">
                <a16:creationId xmlns:a16="http://schemas.microsoft.com/office/drawing/2014/main" id="{E1707AAF-8BD2-A9C2-6CBE-745A34134D5F}"/>
              </a:ext>
            </a:extLst>
          </p:cNvPr>
          <p:cNvCxnSpPr>
            <a:stCxn id="123" idx="0"/>
            <a:endCxn id="115" idx="2"/>
          </p:cNvCxnSpPr>
          <p:nvPr/>
        </p:nvCxnSpPr>
        <p:spPr>
          <a:xfrm rot="10800000" flipH="1">
            <a:off x="4214557" y="2956849"/>
            <a:ext cx="291600" cy="414300"/>
          </a:xfrm>
          <a:prstGeom prst="bentConnector2">
            <a:avLst/>
          </a:prstGeom>
          <a:noFill/>
          <a:ln w="9525" cap="flat" cmpd="sng">
            <a:solidFill>
              <a:srgbClr val="C55A11"/>
            </a:solidFill>
            <a:prstDash val="dash"/>
            <a:miter lim="800000"/>
            <a:headEnd type="none" w="sm" len="sm"/>
            <a:tailEnd type="triangle" w="med" len="med"/>
          </a:ln>
        </p:spPr>
      </p:cxnSp>
      <p:cxnSp>
        <p:nvCxnSpPr>
          <p:cNvPr id="177" name="Google Shape;919;g35e56352e76_20_0">
            <a:extLst>
              <a:ext uri="{FF2B5EF4-FFF2-40B4-BE49-F238E27FC236}">
                <a16:creationId xmlns:a16="http://schemas.microsoft.com/office/drawing/2014/main" id="{B7180FD0-C63D-FD4E-A482-F7DEC859C6E2}"/>
              </a:ext>
            </a:extLst>
          </p:cNvPr>
          <p:cNvCxnSpPr>
            <a:endCxn id="113" idx="4"/>
          </p:cNvCxnSpPr>
          <p:nvPr/>
        </p:nvCxnSpPr>
        <p:spPr>
          <a:xfrm>
            <a:off x="3750239" y="3526763"/>
            <a:ext cx="756000" cy="648000"/>
          </a:xfrm>
          <a:prstGeom prst="bentConnector3">
            <a:avLst>
              <a:gd name="adj1" fmla="val 2306"/>
            </a:avLst>
          </a:prstGeom>
          <a:noFill/>
          <a:ln w="9525" cap="flat" cmpd="sng">
            <a:solidFill>
              <a:srgbClr val="C55A11"/>
            </a:solidFill>
            <a:prstDash val="dash"/>
            <a:miter lim="800000"/>
            <a:headEnd type="none" w="sm" len="sm"/>
            <a:tailEnd type="triangle" w="med" len="med"/>
          </a:ln>
        </p:spPr>
      </p:cxnSp>
      <p:grpSp>
        <p:nvGrpSpPr>
          <p:cNvPr id="178" name="Google Shape;920;g35e56352e76_20_0">
            <a:extLst>
              <a:ext uri="{FF2B5EF4-FFF2-40B4-BE49-F238E27FC236}">
                <a16:creationId xmlns:a16="http://schemas.microsoft.com/office/drawing/2014/main" id="{49E04553-6110-89E7-D77F-057FFAEB69A7}"/>
              </a:ext>
            </a:extLst>
          </p:cNvPr>
          <p:cNvGrpSpPr/>
          <p:nvPr/>
        </p:nvGrpSpPr>
        <p:grpSpPr>
          <a:xfrm rot="-1224302">
            <a:off x="10729021" y="2380505"/>
            <a:ext cx="404810" cy="404810"/>
            <a:chOff x="3303470" y="1423348"/>
            <a:chExt cx="3143400" cy="3143400"/>
          </a:xfrm>
        </p:grpSpPr>
        <p:pic>
          <p:nvPicPr>
            <p:cNvPr id="179" name="Google Shape;921;g35e56352e76_20_0">
              <a:extLst>
                <a:ext uri="{FF2B5EF4-FFF2-40B4-BE49-F238E27FC236}">
                  <a16:creationId xmlns:a16="http://schemas.microsoft.com/office/drawing/2014/main" id="{F202154B-E9FC-8324-7914-2572C8A707AC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l="16459" r="16465"/>
            <a:stretch/>
          </p:blipFill>
          <p:spPr>
            <a:xfrm>
              <a:off x="3303470" y="1423348"/>
              <a:ext cx="3143400" cy="314340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80" name="Google Shape;922;g35e56352e76_20_0">
              <a:extLst>
                <a:ext uri="{FF2B5EF4-FFF2-40B4-BE49-F238E27FC236}">
                  <a16:creationId xmlns:a16="http://schemas.microsoft.com/office/drawing/2014/main" id="{7450FE18-86D3-1855-38A9-7F14831CA51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358064" y="1469268"/>
              <a:ext cx="3029100" cy="3029100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181" name="Google Shape;923;g35e56352e76_20_0">
            <a:extLst>
              <a:ext uri="{FF2B5EF4-FFF2-40B4-BE49-F238E27FC236}">
                <a16:creationId xmlns:a16="http://schemas.microsoft.com/office/drawing/2014/main" id="{057EC3B9-2640-4C3B-0393-5F45D83698F7}"/>
              </a:ext>
            </a:extLst>
          </p:cNvPr>
          <p:cNvSpPr txBox="1"/>
          <p:nvPr/>
        </p:nvSpPr>
        <p:spPr>
          <a:xfrm>
            <a:off x="11146861" y="2186646"/>
            <a:ext cx="9237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1" i="0" u="none" strike="noStrike" cap="none">
                <a:solidFill>
                  <a:srgbClr val="000000"/>
                </a:solidFill>
                <a:latin typeface="Anaheim"/>
                <a:ea typeface="Anaheim"/>
                <a:cs typeface="Anaheim"/>
                <a:sym typeface="Anaheim"/>
              </a:rPr>
              <a:t>FUN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GB" sz="1500" b="1" i="0" u="none" strike="noStrike" cap="none">
                <a:solidFill>
                  <a:srgbClr val="000000"/>
                </a:solidFill>
                <a:latin typeface="Anaheim"/>
                <a:ea typeface="Anaheim"/>
                <a:cs typeface="Anaheim"/>
                <a:sym typeface="Anaheim"/>
              </a:rPr>
              <a:t>FACT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1500"/>
              <a:buFont typeface="Arial"/>
              <a:buNone/>
            </a:pPr>
            <a:r>
              <a:rPr lang="en-GB" sz="15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KRISNA</a:t>
            </a:r>
            <a:endParaRPr sz="1500" b="1" i="0" u="none" strike="noStrike" cap="none">
              <a:solidFill>
                <a:srgbClr val="C55A11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82" name="Google Shape;924;g35e56352e76_20_0">
            <a:extLst>
              <a:ext uri="{FF2B5EF4-FFF2-40B4-BE49-F238E27FC236}">
                <a16:creationId xmlns:a16="http://schemas.microsoft.com/office/drawing/2014/main" id="{38EEA877-61A6-8323-95CB-262DBADEB6EF}"/>
              </a:ext>
            </a:extLst>
          </p:cNvPr>
          <p:cNvSpPr txBox="1"/>
          <p:nvPr/>
        </p:nvSpPr>
        <p:spPr>
          <a:xfrm>
            <a:off x="10662526" y="3103845"/>
            <a:ext cx="1586700" cy="31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Laman</a:t>
            </a:r>
            <a:endParaRPr b="1">
              <a:solidFill>
                <a:schemeClr val="dk1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85725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krisna.go.id</a:t>
            </a:r>
            <a:endParaRPr sz="1200" b="1">
              <a:solidFill>
                <a:srgbClr val="C55A1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Launch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  <a:p>
            <a:pPr marL="85725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17 April 2017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Aplikasi Umum</a:t>
            </a:r>
            <a:r>
              <a:rPr lang="en-GB" sz="1200" b="1" i="0" u="none" strike="noStrike" cap="none">
                <a:solidFill>
                  <a:srgbClr val="C55A1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17 Mei 2023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Total User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56 ribu ++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Akses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98 K/L </a:t>
            </a:r>
            <a:endParaRPr/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38 Provinsi</a:t>
            </a:r>
            <a:endParaRPr sz="11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514 Kab/Kota</a:t>
            </a:r>
            <a:endParaRPr/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131 Perwakilan LN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55A11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C55A11"/>
                </a:solidFill>
                <a:latin typeface="Anaheim"/>
                <a:ea typeface="Anaheim"/>
                <a:cs typeface="Anaheim"/>
                <a:sym typeface="Anaheim"/>
              </a:rPr>
              <a:t>Interkoneksi Sistem</a:t>
            </a:r>
            <a:endParaRPr sz="1200" b="1" i="0" u="none" strike="noStrike" cap="none">
              <a:solidFill>
                <a:srgbClr val="C55A11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85725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20++ Sistem Eksternal</a:t>
            </a:r>
            <a:endParaRPr sz="11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2401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7045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Rectangle: Rounded Corners 150">
            <a:extLst>
              <a:ext uri="{FF2B5EF4-FFF2-40B4-BE49-F238E27FC236}">
                <a16:creationId xmlns:a16="http://schemas.microsoft.com/office/drawing/2014/main" id="{7DF603BB-AE00-4D22-8F3A-AE117647609B}"/>
              </a:ext>
            </a:extLst>
          </p:cNvPr>
          <p:cNvSpPr/>
          <p:nvPr/>
        </p:nvSpPr>
        <p:spPr>
          <a:xfrm>
            <a:off x="-135329" y="3024837"/>
            <a:ext cx="12411738" cy="1619441"/>
          </a:xfrm>
          <a:prstGeom prst="roundRect">
            <a:avLst>
              <a:gd name="adj" fmla="val 9409"/>
            </a:avLst>
          </a:prstGeom>
          <a:pattFill prst="pct25">
            <a:fgClr>
              <a:schemeClr val="tx2">
                <a:lumMod val="50000"/>
                <a:lumOff val="50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Rectangle: Rounded Corners 149">
            <a:extLst>
              <a:ext uri="{FF2B5EF4-FFF2-40B4-BE49-F238E27FC236}">
                <a16:creationId xmlns:a16="http://schemas.microsoft.com/office/drawing/2014/main" id="{0D34B352-C7B3-4BE1-88CB-DA7292700C22}"/>
              </a:ext>
            </a:extLst>
          </p:cNvPr>
          <p:cNvSpPr/>
          <p:nvPr/>
        </p:nvSpPr>
        <p:spPr>
          <a:xfrm>
            <a:off x="-314703" y="4816443"/>
            <a:ext cx="12868269" cy="1305014"/>
          </a:xfrm>
          <a:prstGeom prst="roundRect">
            <a:avLst>
              <a:gd name="adj" fmla="val 9409"/>
            </a:avLst>
          </a:prstGeom>
          <a:pattFill prst="pct25">
            <a:fgClr>
              <a:schemeClr val="accent2">
                <a:lumMod val="40000"/>
                <a:lumOff val="60000"/>
              </a:schemeClr>
            </a:fgClr>
            <a:bgClr>
              <a:sysClr val="window" lastClr="FFFFFF"/>
            </a:bgClr>
          </a:patt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534750" y="64809"/>
            <a:ext cx="7142025" cy="656375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en-US" sz="2000" dirty="0">
                <a:sym typeface="Quattrocento Sans"/>
              </a:rPr>
              <a:t>SINKRONISASI TIMELINE PERENCANAAN </a:t>
            </a:r>
            <a:br>
              <a:rPr lang="en-US" sz="2000" dirty="0">
                <a:sym typeface="Quattrocento Sans"/>
              </a:rPr>
            </a:br>
            <a:r>
              <a:rPr lang="en-US" sz="2000" dirty="0">
                <a:sym typeface="Quattrocento Sans"/>
              </a:rPr>
              <a:t>PUSAT DAN DAERAH (DAK) </a:t>
            </a:r>
            <a:endParaRPr lang="en-US" sz="2000" dirty="0"/>
          </a:p>
        </p:txBody>
      </p:sp>
      <p:sp>
        <p:nvSpPr>
          <p:cNvPr id="78" name="Google Shape;397;p46">
            <a:extLst>
              <a:ext uri="{FF2B5EF4-FFF2-40B4-BE49-F238E27FC236}">
                <a16:creationId xmlns:a16="http://schemas.microsoft.com/office/drawing/2014/main" id="{E10201B2-2BE2-4950-BA64-DEB33905CE92}"/>
              </a:ext>
            </a:extLst>
          </p:cNvPr>
          <p:cNvSpPr txBox="1"/>
          <p:nvPr/>
        </p:nvSpPr>
        <p:spPr>
          <a:xfrm>
            <a:off x="216165" y="2797051"/>
            <a:ext cx="756795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J</a:t>
            </a:r>
            <a:r>
              <a:rPr lang="en-ID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AN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79" name="Google Shape;398;p46">
            <a:extLst>
              <a:ext uri="{FF2B5EF4-FFF2-40B4-BE49-F238E27FC236}">
                <a16:creationId xmlns:a16="http://schemas.microsoft.com/office/drawing/2014/main" id="{394CDA84-4349-425A-9459-75F3F91CA232}"/>
              </a:ext>
            </a:extLst>
          </p:cNvPr>
          <p:cNvSpPr txBox="1"/>
          <p:nvPr/>
        </p:nvSpPr>
        <p:spPr>
          <a:xfrm>
            <a:off x="6262500" y="2806216"/>
            <a:ext cx="595198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JULI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0" name="Google Shape;399;p46">
            <a:extLst>
              <a:ext uri="{FF2B5EF4-FFF2-40B4-BE49-F238E27FC236}">
                <a16:creationId xmlns:a16="http://schemas.microsoft.com/office/drawing/2014/main" id="{D83811ED-27EB-4F4F-912D-3B4E7A1F64E1}"/>
              </a:ext>
            </a:extLst>
          </p:cNvPr>
          <p:cNvSpPr txBox="1"/>
          <p:nvPr/>
        </p:nvSpPr>
        <p:spPr>
          <a:xfrm>
            <a:off x="11124559" y="2750966"/>
            <a:ext cx="739222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DES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1" name="Google Shape;400;p46">
            <a:extLst>
              <a:ext uri="{FF2B5EF4-FFF2-40B4-BE49-F238E27FC236}">
                <a16:creationId xmlns:a16="http://schemas.microsoft.com/office/drawing/2014/main" id="{FFC5075D-386B-45AF-BBA5-794704AC0375}"/>
              </a:ext>
            </a:extLst>
          </p:cNvPr>
          <p:cNvSpPr txBox="1"/>
          <p:nvPr/>
        </p:nvSpPr>
        <p:spPr>
          <a:xfrm>
            <a:off x="2797304" y="2799302"/>
            <a:ext cx="756795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MAR</a:t>
            </a:r>
            <a:endParaRPr sz="1100" b="1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cxnSp>
        <p:nvCxnSpPr>
          <p:cNvPr id="82" name="Google Shape;401;p46">
            <a:extLst>
              <a:ext uri="{FF2B5EF4-FFF2-40B4-BE49-F238E27FC236}">
                <a16:creationId xmlns:a16="http://schemas.microsoft.com/office/drawing/2014/main" id="{B710B573-CACD-4339-9130-23AE1FDC356A}"/>
              </a:ext>
            </a:extLst>
          </p:cNvPr>
          <p:cNvCxnSpPr/>
          <p:nvPr/>
        </p:nvCxnSpPr>
        <p:spPr>
          <a:xfrm>
            <a:off x="600944" y="2628984"/>
            <a:ext cx="11320980" cy="0"/>
          </a:xfrm>
          <a:prstGeom prst="straightConnector1">
            <a:avLst/>
          </a:prstGeom>
          <a:noFill/>
          <a:ln w="76200" cap="flat" cmpd="sng">
            <a:solidFill>
              <a:srgbClr val="1F497D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83" name="Google Shape;402;p46">
            <a:extLst>
              <a:ext uri="{FF2B5EF4-FFF2-40B4-BE49-F238E27FC236}">
                <a16:creationId xmlns:a16="http://schemas.microsoft.com/office/drawing/2014/main" id="{94CB441E-BE42-423E-8D86-0EFBBD2B604D}"/>
              </a:ext>
            </a:extLst>
          </p:cNvPr>
          <p:cNvSpPr/>
          <p:nvPr/>
        </p:nvSpPr>
        <p:spPr>
          <a:xfrm>
            <a:off x="3134861" y="2551593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4" name="Google Shape;403;p46">
            <a:extLst>
              <a:ext uri="{FF2B5EF4-FFF2-40B4-BE49-F238E27FC236}">
                <a16:creationId xmlns:a16="http://schemas.microsoft.com/office/drawing/2014/main" id="{2E48A1DD-893B-456C-9403-E86B869B507C}"/>
              </a:ext>
            </a:extLst>
          </p:cNvPr>
          <p:cNvSpPr/>
          <p:nvPr/>
        </p:nvSpPr>
        <p:spPr>
          <a:xfrm>
            <a:off x="6539997" y="2525635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5" name="Google Shape;404;p46">
            <a:extLst>
              <a:ext uri="{FF2B5EF4-FFF2-40B4-BE49-F238E27FC236}">
                <a16:creationId xmlns:a16="http://schemas.microsoft.com/office/drawing/2014/main" id="{2B1C0722-4BA7-4E14-8EBC-DDCB825EB013}"/>
              </a:ext>
            </a:extLst>
          </p:cNvPr>
          <p:cNvSpPr/>
          <p:nvPr/>
        </p:nvSpPr>
        <p:spPr>
          <a:xfrm>
            <a:off x="587491" y="2540063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6" name="Google Shape;405;p46">
            <a:extLst>
              <a:ext uri="{FF2B5EF4-FFF2-40B4-BE49-F238E27FC236}">
                <a16:creationId xmlns:a16="http://schemas.microsoft.com/office/drawing/2014/main" id="{7250AC3E-6283-4303-8E73-9B923760AD16}"/>
              </a:ext>
            </a:extLst>
          </p:cNvPr>
          <p:cNvSpPr/>
          <p:nvPr/>
        </p:nvSpPr>
        <p:spPr>
          <a:xfrm>
            <a:off x="11494170" y="2502562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7" name="Google Shape;407;p46">
            <a:extLst>
              <a:ext uri="{FF2B5EF4-FFF2-40B4-BE49-F238E27FC236}">
                <a16:creationId xmlns:a16="http://schemas.microsoft.com/office/drawing/2014/main" id="{BB9A88DC-4A84-4A6C-8944-0334146A5235}"/>
              </a:ext>
            </a:extLst>
          </p:cNvPr>
          <p:cNvSpPr txBox="1"/>
          <p:nvPr/>
        </p:nvSpPr>
        <p:spPr>
          <a:xfrm>
            <a:off x="5309609" y="2806217"/>
            <a:ext cx="721649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JUNI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8" name="Google Shape;408;p46">
            <a:extLst>
              <a:ext uri="{FF2B5EF4-FFF2-40B4-BE49-F238E27FC236}">
                <a16:creationId xmlns:a16="http://schemas.microsoft.com/office/drawing/2014/main" id="{99092A4B-F062-45AF-A950-84DC1766BF71}"/>
              </a:ext>
            </a:extLst>
          </p:cNvPr>
          <p:cNvSpPr/>
          <p:nvPr/>
        </p:nvSpPr>
        <p:spPr>
          <a:xfrm>
            <a:off x="5648141" y="2535885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89" name="Google Shape;420;p46">
            <a:extLst>
              <a:ext uri="{FF2B5EF4-FFF2-40B4-BE49-F238E27FC236}">
                <a16:creationId xmlns:a16="http://schemas.microsoft.com/office/drawing/2014/main" id="{2ABA1814-358B-4628-B9FC-066D22ADEC06}"/>
              </a:ext>
            </a:extLst>
          </p:cNvPr>
          <p:cNvSpPr txBox="1"/>
          <p:nvPr/>
        </p:nvSpPr>
        <p:spPr>
          <a:xfrm>
            <a:off x="2582253" y="1205783"/>
            <a:ext cx="1181345" cy="500672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" sz="9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Ranc. Awal RKP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" sz="9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SB Pagu Indikatif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" sz="9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Arial"/>
              </a:rPr>
              <a:t>Rakorbangpus</a:t>
            </a:r>
            <a:endParaRPr sz="9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90" name="Google Shape;422;p46">
            <a:extLst>
              <a:ext uri="{FF2B5EF4-FFF2-40B4-BE49-F238E27FC236}">
                <a16:creationId xmlns:a16="http://schemas.microsoft.com/office/drawing/2014/main" id="{22DCE255-3097-408C-8A31-0CD564490C91}"/>
              </a:ext>
            </a:extLst>
          </p:cNvPr>
          <p:cNvSpPr txBox="1"/>
          <p:nvPr/>
        </p:nvSpPr>
        <p:spPr>
          <a:xfrm>
            <a:off x="5106324" y="1208114"/>
            <a:ext cx="1364231" cy="392950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Perpres RKP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SB Pagu Anggaran</a:t>
            </a:r>
            <a:endParaRPr sz="10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pic>
        <p:nvPicPr>
          <p:cNvPr id="91" name="Google Shape;423;p46">
            <a:extLst>
              <a:ext uri="{FF2B5EF4-FFF2-40B4-BE49-F238E27FC236}">
                <a16:creationId xmlns:a16="http://schemas.microsoft.com/office/drawing/2014/main" id="{2BE28740-0935-4B0D-894A-A695E28541D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55473" y="2217204"/>
            <a:ext cx="264261" cy="283373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425;p46">
            <a:extLst>
              <a:ext uri="{FF2B5EF4-FFF2-40B4-BE49-F238E27FC236}">
                <a16:creationId xmlns:a16="http://schemas.microsoft.com/office/drawing/2014/main" id="{85F48033-3579-41EB-B3C2-B4D57275BF69}"/>
              </a:ext>
            </a:extLst>
          </p:cNvPr>
          <p:cNvSpPr txBox="1"/>
          <p:nvPr/>
        </p:nvSpPr>
        <p:spPr>
          <a:xfrm>
            <a:off x="6210423" y="3959414"/>
            <a:ext cx="539525" cy="4237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chemeClr val="bg1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Renja K/L</a:t>
            </a:r>
            <a:endParaRPr sz="1100" b="1" dirty="0">
              <a:solidFill>
                <a:schemeClr val="bg1"/>
              </a:solidFill>
              <a:latin typeface="Calibri" panose="020F0502020204030204"/>
              <a:ea typeface="Arial"/>
              <a:cs typeface="Calibri" panose="020F0502020204030204" pitchFamily="34" charset="0"/>
              <a:sym typeface="Arial"/>
            </a:endParaRPr>
          </a:p>
        </p:txBody>
      </p:sp>
      <p:sp>
        <p:nvSpPr>
          <p:cNvPr id="94" name="Google Shape;427;p46">
            <a:extLst>
              <a:ext uri="{FF2B5EF4-FFF2-40B4-BE49-F238E27FC236}">
                <a16:creationId xmlns:a16="http://schemas.microsoft.com/office/drawing/2014/main" id="{D5AA351C-8CB3-4DD9-8F71-84625DE87077}"/>
              </a:ext>
            </a:extLst>
          </p:cNvPr>
          <p:cNvSpPr/>
          <p:nvPr/>
        </p:nvSpPr>
        <p:spPr>
          <a:xfrm>
            <a:off x="9623260" y="2509834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95" name="Google Shape;428;p46">
            <a:extLst>
              <a:ext uri="{FF2B5EF4-FFF2-40B4-BE49-F238E27FC236}">
                <a16:creationId xmlns:a16="http://schemas.microsoft.com/office/drawing/2014/main" id="{4B38B833-6084-409B-AC68-56B981EB796D}"/>
              </a:ext>
            </a:extLst>
          </p:cNvPr>
          <p:cNvSpPr txBox="1"/>
          <p:nvPr/>
        </p:nvSpPr>
        <p:spPr>
          <a:xfrm>
            <a:off x="9301593" y="2786340"/>
            <a:ext cx="739222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ID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OKT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pic>
        <p:nvPicPr>
          <p:cNvPr id="96" name="Google Shape;423;p46">
            <a:extLst>
              <a:ext uri="{FF2B5EF4-FFF2-40B4-BE49-F238E27FC236}">
                <a16:creationId xmlns:a16="http://schemas.microsoft.com/office/drawing/2014/main" id="{8C46C147-A76B-418E-A5AD-AA760CC6AD3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0674" y="2210715"/>
            <a:ext cx="264261" cy="2833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7" name="Group 96">
            <a:extLst>
              <a:ext uri="{FF2B5EF4-FFF2-40B4-BE49-F238E27FC236}">
                <a16:creationId xmlns:a16="http://schemas.microsoft.com/office/drawing/2014/main" id="{215E2C71-9171-4538-9DB7-19E3FB4D4465}"/>
              </a:ext>
            </a:extLst>
          </p:cNvPr>
          <p:cNvGrpSpPr/>
          <p:nvPr/>
        </p:nvGrpSpPr>
        <p:grpSpPr>
          <a:xfrm>
            <a:off x="698693" y="3256416"/>
            <a:ext cx="2285401" cy="1244782"/>
            <a:chOff x="481531" y="2153597"/>
            <a:chExt cx="2285401" cy="1244782"/>
          </a:xfrm>
        </p:grpSpPr>
        <p:sp>
          <p:nvSpPr>
            <p:cNvPr id="98" name="Google Shape;395;p46">
              <a:extLst>
                <a:ext uri="{FF2B5EF4-FFF2-40B4-BE49-F238E27FC236}">
                  <a16:creationId xmlns:a16="http://schemas.microsoft.com/office/drawing/2014/main" id="{E2BEAB52-5603-4BC6-879D-13D7CFAFAA2D}"/>
                </a:ext>
              </a:extLst>
            </p:cNvPr>
            <p:cNvSpPr txBox="1"/>
            <p:nvPr/>
          </p:nvSpPr>
          <p:spPr>
            <a:xfrm>
              <a:off x="481531" y="2697652"/>
              <a:ext cx="2147378" cy="7007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84350" tIns="42175" rIns="84350" bIns="42175" anchor="t" anchorCtr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Usulan K/L</a:t>
              </a:r>
              <a:r>
                <a:rPr lang="en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a.l.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melalui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Ranwal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Renja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dan Bilateral Meeting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ID" sz="1000" b="1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Usulan</a:t>
              </a:r>
              <a:r>
                <a:rPr lang="en-ID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Daerah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a.l.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melalui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Rakortek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&amp;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Rakorgub</a:t>
              </a:r>
              <a:endParaRPr sz="10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  <p:cxnSp>
          <p:nvCxnSpPr>
            <p:cNvPr id="99" name="Straight Arrow Connector 98">
              <a:extLst>
                <a:ext uri="{FF2B5EF4-FFF2-40B4-BE49-F238E27FC236}">
                  <a16:creationId xmlns:a16="http://schemas.microsoft.com/office/drawing/2014/main" id="{6F9A9CA4-FAD6-4813-99C4-B670D744F580}"/>
                </a:ext>
              </a:extLst>
            </p:cNvPr>
            <p:cNvCxnSpPr>
              <a:cxnSpLocks/>
            </p:cNvCxnSpPr>
            <p:nvPr/>
          </p:nvCxnSpPr>
          <p:spPr>
            <a:xfrm>
              <a:off x="481531" y="2588330"/>
              <a:ext cx="2285401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2A9D8F"/>
              </a:solidFill>
              <a:prstDash val="solid"/>
              <a:tailEnd type="triangle"/>
            </a:ln>
            <a:effectLst/>
          </p:spPr>
        </p:cxnSp>
        <p:pic>
          <p:nvPicPr>
            <p:cNvPr id="101" name="Google Shape;412;p46">
              <a:extLst>
                <a:ext uri="{FF2B5EF4-FFF2-40B4-BE49-F238E27FC236}">
                  <a16:creationId xmlns:a16="http://schemas.microsoft.com/office/drawing/2014/main" id="{FAFBF139-A568-4ADA-A8B3-743ADE336BC8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6172" t="5378" r="72934" b="57248"/>
            <a:stretch/>
          </p:blipFill>
          <p:spPr>
            <a:xfrm>
              <a:off x="1603387" y="2153597"/>
              <a:ext cx="394400" cy="3037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2" name="Google Shape;398;p46">
            <a:extLst>
              <a:ext uri="{FF2B5EF4-FFF2-40B4-BE49-F238E27FC236}">
                <a16:creationId xmlns:a16="http://schemas.microsoft.com/office/drawing/2014/main" id="{0E9B8150-0419-4B97-BE00-CD67D1856183}"/>
              </a:ext>
            </a:extLst>
          </p:cNvPr>
          <p:cNvSpPr txBox="1"/>
          <p:nvPr/>
        </p:nvSpPr>
        <p:spPr>
          <a:xfrm>
            <a:off x="7232724" y="2809103"/>
            <a:ext cx="739221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ID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AGT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03" name="Google Shape;403;p46">
            <a:extLst>
              <a:ext uri="{FF2B5EF4-FFF2-40B4-BE49-F238E27FC236}">
                <a16:creationId xmlns:a16="http://schemas.microsoft.com/office/drawing/2014/main" id="{F86D8889-5082-40E8-8E18-F7DCCCC7A214}"/>
              </a:ext>
            </a:extLst>
          </p:cNvPr>
          <p:cNvSpPr/>
          <p:nvPr/>
        </p:nvSpPr>
        <p:spPr>
          <a:xfrm>
            <a:off x="7539554" y="2525635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04" name="Google Shape;425;p46">
            <a:extLst>
              <a:ext uri="{FF2B5EF4-FFF2-40B4-BE49-F238E27FC236}">
                <a16:creationId xmlns:a16="http://schemas.microsoft.com/office/drawing/2014/main" id="{93AD9325-CC41-4370-A28D-114DC8255E36}"/>
              </a:ext>
            </a:extLst>
          </p:cNvPr>
          <p:cNvSpPr txBox="1"/>
          <p:nvPr/>
        </p:nvSpPr>
        <p:spPr>
          <a:xfrm>
            <a:off x="7045580" y="1567480"/>
            <a:ext cx="1113507" cy="392950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N</a:t>
            </a:r>
            <a:r>
              <a:rPr lang="en-ID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K RAPBN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ID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RUU APBN</a:t>
            </a:r>
            <a:endParaRPr sz="1000" b="1" dirty="0">
              <a:solidFill>
                <a:srgbClr val="000000"/>
              </a:solidFill>
              <a:latin typeface="Calibri" panose="020F0502020204030204"/>
              <a:ea typeface="Arial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105" name="Google Shape;426;p46">
            <a:extLst>
              <a:ext uri="{FF2B5EF4-FFF2-40B4-BE49-F238E27FC236}">
                <a16:creationId xmlns:a16="http://schemas.microsoft.com/office/drawing/2014/main" id="{E67F302E-F02A-48E3-A66B-08669FDEAF3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26069" y="2233492"/>
            <a:ext cx="284101" cy="265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423;p46">
            <a:extLst>
              <a:ext uri="{FF2B5EF4-FFF2-40B4-BE49-F238E27FC236}">
                <a16:creationId xmlns:a16="http://schemas.microsoft.com/office/drawing/2014/main" id="{72C05A36-45B0-45E3-B6BA-A43D86EC33A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51046" y="2193581"/>
            <a:ext cx="264261" cy="2833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2" name="Group 111">
            <a:extLst>
              <a:ext uri="{FF2B5EF4-FFF2-40B4-BE49-F238E27FC236}">
                <a16:creationId xmlns:a16="http://schemas.microsoft.com/office/drawing/2014/main" id="{6B7BEC6A-ECAA-4AEC-8FC6-E8CC1AF7F821}"/>
              </a:ext>
            </a:extLst>
          </p:cNvPr>
          <p:cNvGrpSpPr/>
          <p:nvPr/>
        </p:nvGrpSpPr>
        <p:grpSpPr>
          <a:xfrm>
            <a:off x="3182802" y="3248637"/>
            <a:ext cx="2252942" cy="1390637"/>
            <a:chOff x="2987813" y="2151814"/>
            <a:chExt cx="2152144" cy="1390637"/>
          </a:xfrm>
        </p:grpSpPr>
        <p:sp>
          <p:nvSpPr>
            <p:cNvPr id="113" name="Google Shape;395;p46">
              <a:extLst>
                <a:ext uri="{FF2B5EF4-FFF2-40B4-BE49-F238E27FC236}">
                  <a16:creationId xmlns:a16="http://schemas.microsoft.com/office/drawing/2014/main" id="{668E39BB-B646-45C0-8D55-4E0E2383400B}"/>
                </a:ext>
              </a:extLst>
            </p:cNvPr>
            <p:cNvSpPr txBox="1"/>
            <p:nvPr/>
          </p:nvSpPr>
          <p:spPr>
            <a:xfrm>
              <a:off x="3119944" y="2687836"/>
              <a:ext cx="2020013" cy="854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84350" tIns="42175" rIns="84350" bIns="42175" anchor="t" anchorCtr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ID" sz="1000" b="1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Usulan</a:t>
              </a:r>
              <a:r>
                <a:rPr lang="en-ID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K/L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a.l.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melalui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Ranc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Renja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dan Trilateral Meeting 1</a:t>
              </a: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ID" sz="1000" b="1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Usulan</a:t>
              </a:r>
              <a:r>
                <a:rPr lang="en-ID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Daerah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a.l.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melalui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Musrenbangnas</a:t>
              </a:r>
              <a:endParaRPr lang="en-ID" sz="10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endParaRPr>
            </a:p>
            <a:p>
              <a:pPr marL="171450" indent="-171450">
                <a:buFont typeface="Arial" panose="020B0604020202020204" pitchFamily="34" charset="0"/>
                <a:buChar char="•"/>
                <a:defRPr/>
              </a:pP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embicaraan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ID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Pendahuluan</a:t>
              </a:r>
              <a:r>
                <a:rPr lang="en-ID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DPR</a:t>
              </a:r>
            </a:p>
          </p:txBody>
        </p:sp>
        <p:cxnSp>
          <p:nvCxnSpPr>
            <p:cNvPr id="114" name="Straight Arrow Connector 113">
              <a:extLst>
                <a:ext uri="{FF2B5EF4-FFF2-40B4-BE49-F238E27FC236}">
                  <a16:creationId xmlns:a16="http://schemas.microsoft.com/office/drawing/2014/main" id="{973C8FC8-1AF6-43AD-B993-57098D9FA1A0}"/>
                </a:ext>
              </a:extLst>
            </p:cNvPr>
            <p:cNvCxnSpPr>
              <a:cxnSpLocks/>
            </p:cNvCxnSpPr>
            <p:nvPr/>
          </p:nvCxnSpPr>
          <p:spPr>
            <a:xfrm>
              <a:off x="2987813" y="2594326"/>
              <a:ext cx="2065408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2A9D8F"/>
              </a:solidFill>
              <a:prstDash val="solid"/>
              <a:tailEnd type="triangle"/>
            </a:ln>
            <a:effectLst/>
          </p:spPr>
        </p:cxnSp>
        <p:pic>
          <p:nvPicPr>
            <p:cNvPr id="115" name="Google Shape;414;p46">
              <a:extLst>
                <a:ext uri="{FF2B5EF4-FFF2-40B4-BE49-F238E27FC236}">
                  <a16:creationId xmlns:a16="http://schemas.microsoft.com/office/drawing/2014/main" id="{0539CA6B-0392-4E25-9B97-23A95D8C2687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</a:blip>
            <a:srcRect l="40936" t="5378" r="39341" b="57248"/>
            <a:stretch/>
          </p:blipFill>
          <p:spPr>
            <a:xfrm>
              <a:off x="3877947" y="2151814"/>
              <a:ext cx="344409" cy="28098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7" name="Google Shape;425;p46">
            <a:extLst>
              <a:ext uri="{FF2B5EF4-FFF2-40B4-BE49-F238E27FC236}">
                <a16:creationId xmlns:a16="http://schemas.microsoft.com/office/drawing/2014/main" id="{BB2558C4-FDEF-48CF-96FD-78D981C3CD06}"/>
              </a:ext>
            </a:extLst>
          </p:cNvPr>
          <p:cNvSpPr txBox="1"/>
          <p:nvPr/>
        </p:nvSpPr>
        <p:spPr>
          <a:xfrm>
            <a:off x="10781813" y="1554665"/>
            <a:ext cx="1349644" cy="546839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>
            <a:defPPr>
              <a:defRPr lang="en-US"/>
            </a:defPPr>
            <a:lvl1pPr algn="ctr">
              <a:defRPr sz="1100" b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</a:defRPr>
            </a:lvl1pPr>
          </a:lstStyle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000" dirty="0" err="1">
                <a:sym typeface="Arial"/>
              </a:rPr>
              <a:t>Pemutakhiran</a:t>
            </a:r>
            <a:r>
              <a:rPr lang="en-US" sz="1000" dirty="0">
                <a:sym typeface="Arial"/>
              </a:rPr>
              <a:t> RKP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000" dirty="0">
                <a:sym typeface="Arial"/>
              </a:rPr>
              <a:t>Daftar </a:t>
            </a:r>
            <a:r>
              <a:rPr lang="en-US" sz="1000" dirty="0" err="1">
                <a:sym typeface="Arial"/>
              </a:rPr>
              <a:t>Proyek</a:t>
            </a:r>
            <a:r>
              <a:rPr lang="en-US" sz="1000" dirty="0">
                <a:sym typeface="Arial"/>
              </a:rPr>
              <a:t> </a:t>
            </a:r>
            <a:r>
              <a:rPr lang="en-US" sz="1000" dirty="0" err="1">
                <a:sym typeface="Arial"/>
              </a:rPr>
              <a:t>Prioritas</a:t>
            </a:r>
            <a:endParaRPr lang="en-US" sz="1000" dirty="0">
              <a:sym typeface="Arial"/>
            </a:endParaRPr>
          </a:p>
        </p:txBody>
      </p:sp>
      <p:pic>
        <p:nvPicPr>
          <p:cNvPr id="118" name="Google Shape;426;p46">
            <a:extLst>
              <a:ext uri="{FF2B5EF4-FFF2-40B4-BE49-F238E27FC236}">
                <a16:creationId xmlns:a16="http://schemas.microsoft.com/office/drawing/2014/main" id="{C99CE53B-D998-4004-B7AC-79D28D5A892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392674" y="2158207"/>
            <a:ext cx="284101" cy="26527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425;p46">
            <a:extLst>
              <a:ext uri="{FF2B5EF4-FFF2-40B4-BE49-F238E27FC236}">
                <a16:creationId xmlns:a16="http://schemas.microsoft.com/office/drawing/2014/main" id="{F8C36074-E62D-40E8-9258-2A704786DF1D}"/>
              </a:ext>
            </a:extLst>
          </p:cNvPr>
          <p:cNvSpPr txBox="1"/>
          <p:nvPr/>
        </p:nvSpPr>
        <p:spPr>
          <a:xfrm>
            <a:off x="11123347" y="3744413"/>
            <a:ext cx="846310" cy="254451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DIPA </a:t>
            </a:r>
            <a:r>
              <a:rPr lang="en-ID" sz="11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K/L</a:t>
            </a:r>
            <a:endParaRPr sz="1100" b="1" dirty="0">
              <a:solidFill>
                <a:srgbClr val="000000"/>
              </a:solidFill>
              <a:latin typeface="Calibri" panose="020F0502020204030204"/>
              <a:ea typeface="Arial"/>
              <a:cs typeface="Calibri" panose="020F0502020204030204" pitchFamily="34" charset="0"/>
              <a:sym typeface="Arial"/>
            </a:endParaRPr>
          </a:p>
        </p:txBody>
      </p:sp>
      <p:pic>
        <p:nvPicPr>
          <p:cNvPr id="120" name="Google Shape;426;p46">
            <a:extLst>
              <a:ext uri="{FF2B5EF4-FFF2-40B4-BE49-F238E27FC236}">
                <a16:creationId xmlns:a16="http://schemas.microsoft.com/office/drawing/2014/main" id="{084D1D4B-3337-4404-806A-7439DCC5B0D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358098" y="3440124"/>
            <a:ext cx="284101" cy="26527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TextBox 120">
            <a:extLst>
              <a:ext uri="{FF2B5EF4-FFF2-40B4-BE49-F238E27FC236}">
                <a16:creationId xmlns:a16="http://schemas.microsoft.com/office/drawing/2014/main" id="{62B3E670-3989-4FB5-8249-A1938D29FEFD}"/>
              </a:ext>
            </a:extLst>
          </p:cNvPr>
          <p:cNvSpPr txBox="1"/>
          <p:nvPr/>
        </p:nvSpPr>
        <p:spPr>
          <a:xfrm>
            <a:off x="299978" y="3103579"/>
            <a:ext cx="1314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rgbClr val="003BA3"/>
                </a:solidFill>
                <a:latin typeface="Calibri" panose="020F0502020204030204"/>
                <a:cs typeface="Calibri" panose="020F0502020204030204" pitchFamily="34" charset="0"/>
              </a:rPr>
              <a:t>BELANJA K/L</a:t>
            </a:r>
            <a:endParaRPr lang="en-ID" sz="1600" b="1" dirty="0">
              <a:solidFill>
                <a:srgbClr val="003BA3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22" name="Google Shape;420;p46">
            <a:extLst>
              <a:ext uri="{FF2B5EF4-FFF2-40B4-BE49-F238E27FC236}">
                <a16:creationId xmlns:a16="http://schemas.microsoft.com/office/drawing/2014/main" id="{934B11EF-B231-4D87-B785-7C04CE108E38}"/>
              </a:ext>
            </a:extLst>
          </p:cNvPr>
          <p:cNvSpPr txBox="1"/>
          <p:nvPr/>
        </p:nvSpPr>
        <p:spPr>
          <a:xfrm>
            <a:off x="208819" y="1689309"/>
            <a:ext cx="1030708" cy="731505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-ID" sz="1050" b="1" dirty="0" err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Arah</a:t>
            </a:r>
            <a:r>
              <a:rPr lang="en-ID" sz="105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 &amp; </a:t>
            </a:r>
            <a:r>
              <a:rPr lang="en-ID" sz="1050" b="1" dirty="0" err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Kebijakan</a:t>
            </a:r>
            <a:r>
              <a:rPr lang="en-ID" sz="105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 </a:t>
            </a:r>
            <a:r>
              <a:rPr lang="en-ID" sz="1050" b="1" dirty="0" err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Prioritas</a:t>
            </a:r>
            <a:r>
              <a:rPr lang="en-ID" sz="105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 Pembangunan </a:t>
            </a:r>
            <a:endParaRPr sz="105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17C72F1-B06E-439A-9059-25545AE122FA}"/>
              </a:ext>
            </a:extLst>
          </p:cNvPr>
          <p:cNvSpPr txBox="1"/>
          <p:nvPr/>
        </p:nvSpPr>
        <p:spPr>
          <a:xfrm>
            <a:off x="299978" y="4816443"/>
            <a:ext cx="1314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rgbClr val="003BA3"/>
                </a:solidFill>
                <a:latin typeface="Calibri" panose="020F0502020204030204"/>
                <a:cs typeface="Calibri" panose="020F0502020204030204" pitchFamily="34" charset="0"/>
              </a:rPr>
              <a:t>DAK</a:t>
            </a:r>
            <a:endParaRPr lang="en-ID" sz="1600" b="1" dirty="0">
              <a:solidFill>
                <a:srgbClr val="003BA3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9DD1A963-6D64-4A46-A2CB-81E90A9BB014}"/>
              </a:ext>
            </a:extLst>
          </p:cNvPr>
          <p:cNvSpPr/>
          <p:nvPr/>
        </p:nvSpPr>
        <p:spPr>
          <a:xfrm>
            <a:off x="1556348" y="5371289"/>
            <a:ext cx="1268582" cy="556085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87313" indent="-87313" defTabSz="685800">
              <a:buFont typeface="Arial" panose="020B0604020202020204" pitchFamily="34" charset="0"/>
              <a:buChar char="•"/>
              <a:defRPr/>
            </a:pPr>
            <a:r>
              <a:rPr lang="id-ID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Sosialisasi Pusat</a:t>
            </a:r>
          </a:p>
          <a:p>
            <a:pPr marL="87313" indent="-87313" defTabSz="685800">
              <a:buFont typeface="Arial" panose="020B0604020202020204" pitchFamily="34" charset="0"/>
              <a:buChar char="•"/>
              <a:defRPr/>
            </a:pPr>
            <a: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MM DAK</a:t>
            </a:r>
          </a:p>
          <a:p>
            <a:pPr marL="87313" indent="-87313" defTabSz="685800">
              <a:buFont typeface="Arial" panose="020B0604020202020204" pitchFamily="34" charset="0"/>
              <a:buChar char="•"/>
              <a:defRPr/>
            </a:pP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Sosialisasi</a:t>
            </a:r>
            <a: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 </a:t>
            </a: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ke</a:t>
            </a:r>
            <a: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 Daerah</a:t>
            </a:r>
            <a:endParaRPr lang="en-US" sz="1000" kern="0" dirty="0">
              <a:solidFill>
                <a:srgbClr val="00000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1E07CAE4-5416-435B-908A-8799F0B58DCE}"/>
              </a:ext>
            </a:extLst>
          </p:cNvPr>
          <p:cNvSpPr txBox="1"/>
          <p:nvPr/>
        </p:nvSpPr>
        <p:spPr>
          <a:xfrm>
            <a:off x="1656598" y="4909239"/>
            <a:ext cx="1190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KOORDINASI </a:t>
            </a:r>
          </a:p>
          <a:p>
            <a:pPr algn="ctr">
              <a:defRPr/>
            </a:pPr>
            <a:r>
              <a:rPr lang="en-US" sz="10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PUSAT-DAERAH</a:t>
            </a:r>
            <a:endParaRPr lang="id-ID" sz="1000" b="1" dirty="0">
              <a:solidFill>
                <a:srgbClr val="00206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35F57F58-7C73-4B35-987C-1197C329470E}"/>
              </a:ext>
            </a:extLst>
          </p:cNvPr>
          <p:cNvSpPr/>
          <p:nvPr/>
        </p:nvSpPr>
        <p:spPr>
          <a:xfrm>
            <a:off x="1480432" y="4954216"/>
            <a:ext cx="232801" cy="216109"/>
          </a:xfrm>
          <a:prstGeom prst="ellipse">
            <a:avLst/>
          </a:prstGeom>
          <a:solidFill>
            <a:srgbClr val="ED7D31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1200" b="1" kern="0" dirty="0">
                <a:solidFill>
                  <a:prstClr val="white"/>
                </a:solidFill>
                <a:latin typeface="Calibri" panose="020F0502020204030204"/>
                <a:cs typeface="Calibri" panose="020F0502020204030204" pitchFamily="34" charset="0"/>
              </a:rPr>
              <a:t>1</a:t>
            </a:r>
            <a:endParaRPr lang="en-ID" sz="1200" b="1" kern="0" dirty="0">
              <a:solidFill>
                <a:prstClr val="white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1FF1A06B-A190-4645-8379-AC13CCCC6E77}"/>
              </a:ext>
            </a:extLst>
          </p:cNvPr>
          <p:cNvCxnSpPr/>
          <p:nvPr/>
        </p:nvCxnSpPr>
        <p:spPr>
          <a:xfrm>
            <a:off x="1430470" y="5309349"/>
            <a:ext cx="1553624" cy="0"/>
          </a:xfrm>
          <a:prstGeom prst="straightConnector1">
            <a:avLst/>
          </a:prstGeom>
          <a:noFill/>
          <a:ln w="38100" cap="flat" cmpd="sng" algn="ctr">
            <a:solidFill>
              <a:srgbClr val="2A9D8F"/>
            </a:solidFill>
            <a:prstDash val="solid"/>
            <a:tailEnd type="triangle"/>
          </a:ln>
          <a:effectLst/>
        </p:spPr>
      </p:cxnSp>
      <p:sp>
        <p:nvSpPr>
          <p:cNvPr id="129" name="Google Shape;420;p46">
            <a:extLst>
              <a:ext uri="{FF2B5EF4-FFF2-40B4-BE49-F238E27FC236}">
                <a16:creationId xmlns:a16="http://schemas.microsoft.com/office/drawing/2014/main" id="{D94A4943-DF79-494D-8F61-6BE11A60C289}"/>
              </a:ext>
            </a:extLst>
          </p:cNvPr>
          <p:cNvSpPr txBox="1"/>
          <p:nvPr/>
        </p:nvSpPr>
        <p:spPr>
          <a:xfrm>
            <a:off x="1485044" y="2195063"/>
            <a:ext cx="993129" cy="23906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Arial"/>
              </a:rPr>
              <a:t>Rakortek</a:t>
            </a:r>
            <a:endParaRPr lang="en-US" sz="1000" b="1" kern="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Arial"/>
            </a:endParaRPr>
          </a:p>
        </p:txBody>
      </p:sp>
      <p:sp>
        <p:nvSpPr>
          <p:cNvPr id="130" name="Google Shape;402;p46">
            <a:extLst>
              <a:ext uri="{FF2B5EF4-FFF2-40B4-BE49-F238E27FC236}">
                <a16:creationId xmlns:a16="http://schemas.microsoft.com/office/drawing/2014/main" id="{A6B0DD80-CC68-414A-9D03-3A214F911763}"/>
              </a:ext>
            </a:extLst>
          </p:cNvPr>
          <p:cNvSpPr/>
          <p:nvPr/>
        </p:nvSpPr>
        <p:spPr>
          <a:xfrm>
            <a:off x="1945440" y="2526971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31" name="Google Shape;402;p46">
            <a:extLst>
              <a:ext uri="{FF2B5EF4-FFF2-40B4-BE49-F238E27FC236}">
                <a16:creationId xmlns:a16="http://schemas.microsoft.com/office/drawing/2014/main" id="{651089D0-3380-44C8-9C1E-C6F1819BDD14}"/>
              </a:ext>
            </a:extLst>
          </p:cNvPr>
          <p:cNvSpPr/>
          <p:nvPr/>
        </p:nvSpPr>
        <p:spPr>
          <a:xfrm>
            <a:off x="4101762" y="2525635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32" name="Google Shape;420;p46">
            <a:extLst>
              <a:ext uri="{FF2B5EF4-FFF2-40B4-BE49-F238E27FC236}">
                <a16:creationId xmlns:a16="http://schemas.microsoft.com/office/drawing/2014/main" id="{B8AD8275-5E79-43D9-87F7-55F906D8BBE5}"/>
              </a:ext>
            </a:extLst>
          </p:cNvPr>
          <p:cNvSpPr txBox="1"/>
          <p:nvPr/>
        </p:nvSpPr>
        <p:spPr>
          <a:xfrm>
            <a:off x="3535545" y="1753153"/>
            <a:ext cx="1113507" cy="23906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Arial"/>
              </a:rPr>
              <a:t>Musrenbangnas</a:t>
            </a:r>
            <a:endParaRPr sz="1000" b="1" kern="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A71C41E1-BC6B-4458-B7C4-477E6C5D9BF0}"/>
              </a:ext>
            </a:extLst>
          </p:cNvPr>
          <p:cNvSpPr/>
          <p:nvPr/>
        </p:nvSpPr>
        <p:spPr>
          <a:xfrm>
            <a:off x="3150265" y="5386025"/>
            <a:ext cx="1112092" cy="556087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>
              <a:defRPr/>
            </a:pPr>
            <a:r>
              <a:rPr lang="id-ID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Pengusulan DAK oleh Daerah</a:t>
            </a:r>
            <a:endParaRPr lang="en-US" sz="1000" kern="0" dirty="0">
              <a:solidFill>
                <a:srgbClr val="000000"/>
              </a:solidFill>
              <a:latin typeface="Calibri" panose="020F0502020204030204"/>
              <a:cs typeface="Calibri Light" panose="020F0302020204030204" pitchFamily="34" charset="0"/>
            </a:endParaRPr>
          </a:p>
          <a:p>
            <a:pPr algn="ctr" defTabSz="685800">
              <a:defRPr/>
            </a:pPr>
            <a:r>
              <a:rPr lang="en-US" sz="1000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(</a:t>
            </a:r>
            <a:r>
              <a:rPr lang="en-US" sz="1000" kern="0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Maret</a:t>
            </a:r>
            <a:r>
              <a:rPr lang="en-US" sz="1000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- April)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0B600E1-53CA-44D4-AD6E-2B0D08902A48}"/>
              </a:ext>
            </a:extLst>
          </p:cNvPr>
          <p:cNvSpPr txBox="1"/>
          <p:nvPr/>
        </p:nvSpPr>
        <p:spPr>
          <a:xfrm>
            <a:off x="3027796" y="4909239"/>
            <a:ext cx="1398291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PROSES </a:t>
            </a:r>
          </a:p>
          <a:p>
            <a:pPr algn="ctr">
              <a:defRPr/>
            </a:pPr>
            <a:r>
              <a:rPr lang="en-US" sz="10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PENGUSULAN</a:t>
            </a:r>
            <a:endParaRPr lang="id-ID" sz="1000" b="1" dirty="0">
              <a:solidFill>
                <a:srgbClr val="00206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C4F2251F-B550-4B9B-9FDE-9D326F6F2177}"/>
              </a:ext>
            </a:extLst>
          </p:cNvPr>
          <p:cNvSpPr/>
          <p:nvPr/>
        </p:nvSpPr>
        <p:spPr>
          <a:xfrm>
            <a:off x="3093437" y="4954139"/>
            <a:ext cx="232801" cy="216109"/>
          </a:xfrm>
          <a:prstGeom prst="ellipse">
            <a:avLst/>
          </a:prstGeom>
          <a:solidFill>
            <a:srgbClr val="ED7D31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1200" b="1" kern="0" dirty="0">
                <a:solidFill>
                  <a:prstClr val="white"/>
                </a:solidFill>
                <a:latin typeface="Calibri" panose="020F0502020204030204"/>
                <a:cs typeface="Calibri" panose="020F0502020204030204" pitchFamily="34" charset="0"/>
              </a:rPr>
              <a:t>2</a:t>
            </a:r>
            <a:endParaRPr lang="en-ID" sz="1200" b="1" kern="0" dirty="0">
              <a:solidFill>
                <a:prstClr val="white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87DFA135-DE77-4649-92DC-4BE18595BA9C}"/>
              </a:ext>
            </a:extLst>
          </p:cNvPr>
          <p:cNvCxnSpPr>
            <a:cxnSpLocks/>
          </p:cNvCxnSpPr>
          <p:nvPr/>
        </p:nvCxnSpPr>
        <p:spPr>
          <a:xfrm>
            <a:off x="3182804" y="5309349"/>
            <a:ext cx="1112092" cy="0"/>
          </a:xfrm>
          <a:prstGeom prst="straightConnector1">
            <a:avLst/>
          </a:prstGeom>
          <a:noFill/>
          <a:ln w="38100" cap="flat" cmpd="sng" algn="ctr">
            <a:solidFill>
              <a:srgbClr val="2A9D8F"/>
            </a:solidFill>
            <a:prstDash val="solid"/>
            <a:tailEnd type="triangle"/>
          </a:ln>
          <a:effectLst/>
        </p:spPr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A8D18101-8D7D-40C7-AB90-7AE6BBDB1434}"/>
              </a:ext>
            </a:extLst>
          </p:cNvPr>
          <p:cNvCxnSpPr>
            <a:cxnSpLocks/>
          </p:cNvCxnSpPr>
          <p:nvPr/>
        </p:nvCxnSpPr>
        <p:spPr>
          <a:xfrm flipV="1">
            <a:off x="4867872" y="5297745"/>
            <a:ext cx="3917339" cy="10902"/>
          </a:xfrm>
          <a:prstGeom prst="straightConnector1">
            <a:avLst/>
          </a:prstGeom>
          <a:noFill/>
          <a:ln w="38100" cap="flat" cmpd="sng" algn="ctr">
            <a:solidFill>
              <a:srgbClr val="2A9D8F"/>
            </a:solidFill>
            <a:prstDash val="solid"/>
            <a:tailEnd type="triangle"/>
          </a:ln>
          <a:effectLst/>
        </p:spPr>
      </p:cxnSp>
      <p:sp>
        <p:nvSpPr>
          <p:cNvPr id="138" name="Google Shape;398;p46">
            <a:extLst>
              <a:ext uri="{FF2B5EF4-FFF2-40B4-BE49-F238E27FC236}">
                <a16:creationId xmlns:a16="http://schemas.microsoft.com/office/drawing/2014/main" id="{F71A3CF9-D80C-41AF-8314-A42BE238C34A}"/>
              </a:ext>
            </a:extLst>
          </p:cNvPr>
          <p:cNvSpPr txBox="1"/>
          <p:nvPr/>
        </p:nvSpPr>
        <p:spPr>
          <a:xfrm>
            <a:off x="8418636" y="2795829"/>
            <a:ext cx="595198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ID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SEPT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39" name="Google Shape;403;p46">
            <a:extLst>
              <a:ext uri="{FF2B5EF4-FFF2-40B4-BE49-F238E27FC236}">
                <a16:creationId xmlns:a16="http://schemas.microsoft.com/office/drawing/2014/main" id="{D207073E-03C8-4DDF-B537-72E6252454FD}"/>
              </a:ext>
            </a:extLst>
          </p:cNvPr>
          <p:cNvSpPr/>
          <p:nvPr/>
        </p:nvSpPr>
        <p:spPr>
          <a:xfrm>
            <a:off x="8641292" y="2520417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1CCB8B73-9A58-432E-A7BC-E9A66559DE2B}"/>
              </a:ext>
            </a:extLst>
          </p:cNvPr>
          <p:cNvSpPr txBox="1"/>
          <p:nvPr/>
        </p:nvSpPr>
        <p:spPr>
          <a:xfrm>
            <a:off x="6033223" y="4917784"/>
            <a:ext cx="16541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2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PROSES PENILAIAN</a:t>
            </a:r>
            <a:endParaRPr lang="id-ID" sz="1200" b="1" dirty="0">
              <a:solidFill>
                <a:srgbClr val="00206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9DAD7916-3BD7-42B3-98A5-6F12CC7D4AE3}"/>
              </a:ext>
            </a:extLst>
          </p:cNvPr>
          <p:cNvSpPr/>
          <p:nvPr/>
        </p:nvSpPr>
        <p:spPr>
          <a:xfrm>
            <a:off x="5967678" y="4945440"/>
            <a:ext cx="232801" cy="216109"/>
          </a:xfrm>
          <a:prstGeom prst="ellipse">
            <a:avLst/>
          </a:prstGeom>
          <a:solidFill>
            <a:srgbClr val="ED7D31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1200" b="1" kern="0" dirty="0">
                <a:solidFill>
                  <a:prstClr val="white"/>
                </a:solidFill>
                <a:latin typeface="Calibri" panose="020F0502020204030204"/>
                <a:cs typeface="Calibri" panose="020F0502020204030204" pitchFamily="34" charset="0"/>
              </a:rPr>
              <a:t>3</a:t>
            </a:r>
            <a:endParaRPr lang="en-ID" sz="1200" b="1" kern="0" dirty="0">
              <a:solidFill>
                <a:prstClr val="white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016AECAC-0930-4DA9-B907-D780E3335760}"/>
              </a:ext>
            </a:extLst>
          </p:cNvPr>
          <p:cNvSpPr/>
          <p:nvPr/>
        </p:nvSpPr>
        <p:spPr>
          <a:xfrm>
            <a:off x="4864760" y="5406401"/>
            <a:ext cx="901667" cy="556087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>
              <a:defRPr/>
            </a:pP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Verifikasi</a:t>
            </a:r>
            <a: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 </a:t>
            </a:r>
            <a:b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</a:br>
            <a:r>
              <a:rPr lang="en-US" sz="1000" b="1" kern="0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Usulan</a:t>
            </a:r>
            <a:r>
              <a:rPr lang="en-US" sz="1000" b="1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 DAK</a:t>
            </a:r>
          </a:p>
          <a:p>
            <a:pPr algn="ctr" defTabSz="685800">
              <a:defRPr/>
            </a:pPr>
            <a:r>
              <a:rPr lang="en-US" sz="1000" kern="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(Mei)</a:t>
            </a:r>
            <a:endParaRPr lang="en-US" sz="1000" kern="0" dirty="0">
              <a:solidFill>
                <a:prstClr val="black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6CAC482E-EBAC-4D48-BCBF-1AB4DB4558B0}"/>
              </a:ext>
            </a:extLst>
          </p:cNvPr>
          <p:cNvSpPr/>
          <p:nvPr/>
        </p:nvSpPr>
        <p:spPr>
          <a:xfrm>
            <a:off x="5788440" y="5408017"/>
            <a:ext cx="2948741" cy="556087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>
              <a:defRPr/>
            </a:pPr>
            <a:r>
              <a:rPr lang="id-ID" sz="1000" b="1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Penilaian </a:t>
            </a:r>
            <a:r>
              <a:rPr lang="en-US" sz="1000" b="1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dan </a:t>
            </a:r>
            <a:r>
              <a:rPr lang="en-US" sz="1000" b="1" dirty="0" err="1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Pembahasan</a:t>
            </a:r>
            <a:endParaRPr lang="en-US" sz="1000" b="1" dirty="0">
              <a:solidFill>
                <a:srgbClr val="000000"/>
              </a:solidFill>
              <a:latin typeface="Calibri" panose="020F0502020204030204"/>
              <a:cs typeface="Calibri Light" panose="020F0302020204030204" pitchFamily="34" charset="0"/>
            </a:endParaRPr>
          </a:p>
          <a:p>
            <a:pPr algn="ctr" defTabSz="685800">
              <a:defRPr/>
            </a:pPr>
            <a:r>
              <a:rPr lang="en-US" sz="1000" dirty="0">
                <a:solidFill>
                  <a:srgbClr val="000000"/>
                </a:solidFill>
                <a:latin typeface="Calibri" panose="020F0502020204030204"/>
                <a:cs typeface="Calibri Light" panose="020F0302020204030204" pitchFamily="34" charset="0"/>
              </a:rPr>
              <a:t>(Mei-September) </a:t>
            </a:r>
            <a:endParaRPr lang="id-ID" sz="1000" dirty="0">
              <a:solidFill>
                <a:srgbClr val="00000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CD54671C-BD73-4EAE-9053-CDA7CD8DF600}"/>
              </a:ext>
            </a:extLst>
          </p:cNvPr>
          <p:cNvCxnSpPr>
            <a:cxnSpLocks/>
          </p:cNvCxnSpPr>
          <p:nvPr/>
        </p:nvCxnSpPr>
        <p:spPr>
          <a:xfrm>
            <a:off x="9406868" y="5286570"/>
            <a:ext cx="2613200" cy="15644"/>
          </a:xfrm>
          <a:prstGeom prst="straightConnector1">
            <a:avLst/>
          </a:prstGeom>
          <a:noFill/>
          <a:ln w="38100" cap="flat" cmpd="sng" algn="ctr">
            <a:solidFill>
              <a:srgbClr val="2A9D8F"/>
            </a:solidFill>
            <a:prstDash val="solid"/>
            <a:tailEnd type="triangle"/>
          </a:ln>
          <a:effectLst/>
        </p:spPr>
      </p:cxnSp>
      <p:sp>
        <p:nvSpPr>
          <p:cNvPr id="145" name="TextBox 144">
            <a:extLst>
              <a:ext uri="{FF2B5EF4-FFF2-40B4-BE49-F238E27FC236}">
                <a16:creationId xmlns:a16="http://schemas.microsoft.com/office/drawing/2014/main" id="{2983A006-CEF2-4B88-9193-4B922D927E5D}"/>
              </a:ext>
            </a:extLst>
          </p:cNvPr>
          <p:cNvSpPr txBox="1"/>
          <p:nvPr/>
        </p:nvSpPr>
        <p:spPr>
          <a:xfrm>
            <a:off x="9840057" y="4914997"/>
            <a:ext cx="16541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200" b="1" dirty="0">
                <a:solidFill>
                  <a:srgbClr val="002060"/>
                </a:solidFill>
                <a:latin typeface="Calibri" panose="020F0502020204030204"/>
                <a:cs typeface="Calibri Light" panose="020F0302020204030204" pitchFamily="34" charset="0"/>
              </a:rPr>
              <a:t>PROSES PENETAPAN</a:t>
            </a:r>
            <a:endParaRPr lang="id-ID" sz="1200" b="1" dirty="0">
              <a:solidFill>
                <a:srgbClr val="002060"/>
              </a:solidFill>
              <a:latin typeface="Calibri" panose="020F0502020204030204"/>
              <a:cs typeface="Calibri Light" panose="020F0302020204030204" pitchFamily="34" charset="0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CEC6EBCD-8C58-4F06-BAA2-D25C2600957A}"/>
              </a:ext>
            </a:extLst>
          </p:cNvPr>
          <p:cNvSpPr/>
          <p:nvPr/>
        </p:nvSpPr>
        <p:spPr>
          <a:xfrm>
            <a:off x="9753165" y="4954215"/>
            <a:ext cx="232801" cy="216109"/>
          </a:xfrm>
          <a:prstGeom prst="ellipse">
            <a:avLst/>
          </a:prstGeom>
          <a:solidFill>
            <a:srgbClr val="ED7D31"/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1200" b="1" kern="0" dirty="0">
                <a:solidFill>
                  <a:prstClr val="white"/>
                </a:solidFill>
                <a:latin typeface="Calibri" panose="020F0502020204030204"/>
                <a:cs typeface="Calibri" panose="020F0502020204030204" pitchFamily="34" charset="0"/>
              </a:rPr>
              <a:t>4</a:t>
            </a:r>
            <a:endParaRPr lang="en-ID" sz="1200" b="1" kern="0" dirty="0">
              <a:solidFill>
                <a:prstClr val="white"/>
              </a:solidFill>
              <a:latin typeface="Calibri" panose="020F0502020204030204"/>
              <a:cs typeface="Calibri" panose="020F0502020204030204" pitchFamily="34" charset="0"/>
            </a:endParaRP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B4141701-2646-4996-9C90-16CE46F27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1373" y="5393765"/>
            <a:ext cx="1149186" cy="672254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>
              <a:defRPr/>
            </a:pP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Penetapan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Alokasi </a:t>
            </a:r>
            <a:b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DAK per </a:t>
            </a:r>
            <a:r>
              <a:rPr lang="id-ID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Bidang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/</a:t>
            </a: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Jenis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b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id-ID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per 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Daerah </a:t>
            </a:r>
            <a:r>
              <a:rPr lang="en-US" sz="1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en-US" sz="1000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Okt</a:t>
            </a:r>
            <a:r>
              <a:rPr lang="en-US" sz="1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39C2E050-CE70-4335-B8B6-1C0D05219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4584" y="5399096"/>
            <a:ext cx="788090" cy="572570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>
              <a:defRPr/>
            </a:pP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Penyusunan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Rencana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Kegiatan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(RK)</a:t>
            </a:r>
          </a:p>
          <a:p>
            <a:pPr algn="ctr" defTabSz="685800">
              <a:defRPr/>
            </a:pPr>
            <a:r>
              <a:rPr lang="en-US" sz="1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en-US" sz="1000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Okt</a:t>
            </a:r>
            <a:r>
              <a:rPr lang="en-US" sz="1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- Nov)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66D66E6A-C4A7-4387-99B4-2738B9C9D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8941" y="5388337"/>
            <a:ext cx="753060" cy="583329"/>
          </a:xfrm>
          <a:prstGeom prst="rect">
            <a:avLst/>
          </a:prstGeom>
          <a:solidFill>
            <a:schemeClr val="bg1"/>
          </a:solidFill>
          <a:ln w="3175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7200" tIns="7200" rIns="7200" bIns="72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Penetapan</a:t>
            </a:r>
            <a:endParaRPr lang="en-US" sz="1000" b="1" dirty="0">
              <a:solidFill>
                <a:srgbClr val="00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 defTabSz="685800"/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Rencana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  <a:r>
              <a:rPr lang="en-US" sz="1000" b="1" dirty="0" err="1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Kegiatan</a:t>
            </a:r>
            <a:r>
              <a:rPr lang="en-US" sz="1000" b="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(RK)</a:t>
            </a:r>
          </a:p>
          <a:p>
            <a:pPr algn="ctr" defTabSz="685800"/>
            <a:r>
              <a:rPr lang="en-US" sz="1000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(Des)</a:t>
            </a:r>
          </a:p>
        </p:txBody>
      </p:sp>
      <p:sp>
        <p:nvSpPr>
          <p:cNvPr id="152" name="Google Shape;425;p46">
            <a:extLst>
              <a:ext uri="{FF2B5EF4-FFF2-40B4-BE49-F238E27FC236}">
                <a16:creationId xmlns:a16="http://schemas.microsoft.com/office/drawing/2014/main" id="{8886EA59-9091-4612-8540-9500E83B990A}"/>
              </a:ext>
            </a:extLst>
          </p:cNvPr>
          <p:cNvSpPr txBox="1"/>
          <p:nvPr/>
        </p:nvSpPr>
        <p:spPr>
          <a:xfrm>
            <a:off x="7000029" y="3959414"/>
            <a:ext cx="539525" cy="4237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>
            <a:defPPr>
              <a:defRPr lang="en-US"/>
            </a:defPPr>
            <a:lvl1pPr algn="ctr">
              <a:defRPr sz="1100" b="1">
                <a:solidFill>
                  <a:schemeClr val="bg1"/>
                </a:solidFill>
                <a:latin typeface="Calibri" panose="020F0502020204030204"/>
                <a:ea typeface="Arial"/>
                <a:cs typeface="Calibri" panose="020F0502020204030204" pitchFamily="34" charset="0"/>
              </a:defRPr>
            </a:lvl1pPr>
          </a:lstStyle>
          <a:p>
            <a:r>
              <a:rPr lang="en-ID" dirty="0">
                <a:sym typeface="Arial"/>
              </a:rPr>
              <a:t>RKA K/L</a:t>
            </a:r>
            <a:endParaRPr dirty="0">
              <a:sym typeface="Arial"/>
            </a:endParaRP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935EAA26-B083-4A28-8A22-4A934E65C839}"/>
              </a:ext>
            </a:extLst>
          </p:cNvPr>
          <p:cNvGrpSpPr/>
          <p:nvPr/>
        </p:nvGrpSpPr>
        <p:grpSpPr>
          <a:xfrm>
            <a:off x="5403849" y="3075418"/>
            <a:ext cx="2214801" cy="625033"/>
            <a:chOff x="8230262" y="1944876"/>
            <a:chExt cx="1425739" cy="625033"/>
          </a:xfrm>
        </p:grpSpPr>
        <p:cxnSp>
          <p:nvCxnSpPr>
            <p:cNvPr id="154" name="Straight Arrow Connector 153">
              <a:extLst>
                <a:ext uri="{FF2B5EF4-FFF2-40B4-BE49-F238E27FC236}">
                  <a16:creationId xmlns:a16="http://schemas.microsoft.com/office/drawing/2014/main" id="{D9CED4FF-503B-4EFB-A5D4-5E08BEB15247}"/>
                </a:ext>
              </a:extLst>
            </p:cNvPr>
            <p:cNvCxnSpPr>
              <a:cxnSpLocks/>
            </p:cNvCxnSpPr>
            <p:nvPr/>
          </p:nvCxnSpPr>
          <p:spPr>
            <a:xfrm>
              <a:off x="8230262" y="2566643"/>
              <a:ext cx="1425739" cy="3266"/>
            </a:xfrm>
            <a:prstGeom prst="straightConnector1">
              <a:avLst/>
            </a:prstGeom>
            <a:noFill/>
            <a:ln w="38100" cap="flat" cmpd="sng" algn="ctr">
              <a:solidFill>
                <a:srgbClr val="2A9D8F"/>
              </a:solidFill>
              <a:prstDash val="solid"/>
              <a:tailEnd type="triangle"/>
            </a:ln>
            <a:effectLst/>
          </p:spPr>
        </p:cxnSp>
        <p:sp>
          <p:nvSpPr>
            <p:cNvPr id="155" name="Google Shape;395;p46">
              <a:extLst>
                <a:ext uri="{FF2B5EF4-FFF2-40B4-BE49-F238E27FC236}">
                  <a16:creationId xmlns:a16="http://schemas.microsoft.com/office/drawing/2014/main" id="{1BEE465A-B0F1-4DA3-B31E-E02D1B75BCB7}"/>
                </a:ext>
              </a:extLst>
            </p:cNvPr>
            <p:cNvSpPr txBox="1"/>
            <p:nvPr/>
          </p:nvSpPr>
          <p:spPr>
            <a:xfrm>
              <a:off x="8250794" y="1944876"/>
              <a:ext cx="1300348" cy="54683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84350" tIns="42175" rIns="84350" bIns="42175" anchor="t" anchorCtr="0">
              <a:spAutoFit/>
            </a:bodyPr>
            <a:lstStyle/>
            <a:p>
              <a:pPr algn="ctr">
                <a:defRPr/>
              </a:pPr>
              <a:r>
                <a:rPr lang="en-US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K/L: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Pemutakhiran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Ranc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.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Renja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dan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Penyusunan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RKA (Trilateral Meeting 2 &amp;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Penelaahan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RKA)</a:t>
              </a:r>
              <a:endParaRPr lang="en" sz="10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B1AA9CA4-DE43-4595-9F20-C217B0F877B9}"/>
              </a:ext>
            </a:extLst>
          </p:cNvPr>
          <p:cNvGrpSpPr/>
          <p:nvPr/>
        </p:nvGrpSpPr>
        <p:grpSpPr>
          <a:xfrm>
            <a:off x="7731829" y="3170368"/>
            <a:ext cx="3350079" cy="530083"/>
            <a:chOff x="8230262" y="2039826"/>
            <a:chExt cx="1425739" cy="530083"/>
          </a:xfrm>
        </p:grpSpPr>
        <p:cxnSp>
          <p:nvCxnSpPr>
            <p:cNvPr id="157" name="Straight Arrow Connector 156">
              <a:extLst>
                <a:ext uri="{FF2B5EF4-FFF2-40B4-BE49-F238E27FC236}">
                  <a16:creationId xmlns:a16="http://schemas.microsoft.com/office/drawing/2014/main" id="{D69F2EA4-7A36-4210-A705-9880498971C8}"/>
                </a:ext>
              </a:extLst>
            </p:cNvPr>
            <p:cNvCxnSpPr>
              <a:cxnSpLocks/>
            </p:cNvCxnSpPr>
            <p:nvPr/>
          </p:nvCxnSpPr>
          <p:spPr>
            <a:xfrm>
              <a:off x="8230262" y="2566643"/>
              <a:ext cx="1425739" cy="3266"/>
            </a:xfrm>
            <a:prstGeom prst="straightConnector1">
              <a:avLst/>
            </a:prstGeom>
            <a:noFill/>
            <a:ln w="38100" cap="flat" cmpd="sng" algn="ctr">
              <a:solidFill>
                <a:srgbClr val="2A9D8F"/>
              </a:solidFill>
              <a:prstDash val="solid"/>
              <a:tailEnd type="triangle"/>
            </a:ln>
            <a:effectLst/>
          </p:spPr>
        </p:cxnSp>
        <p:sp>
          <p:nvSpPr>
            <p:cNvPr id="158" name="Google Shape;395;p46">
              <a:extLst>
                <a:ext uri="{FF2B5EF4-FFF2-40B4-BE49-F238E27FC236}">
                  <a16:creationId xmlns:a16="http://schemas.microsoft.com/office/drawing/2014/main" id="{9EF8B42A-B0E1-44D0-87BC-57C8D2303DC2}"/>
                </a:ext>
              </a:extLst>
            </p:cNvPr>
            <p:cNvSpPr txBox="1"/>
            <p:nvPr/>
          </p:nvSpPr>
          <p:spPr>
            <a:xfrm>
              <a:off x="8255417" y="2039826"/>
              <a:ext cx="1356240" cy="3929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84350" tIns="42175" rIns="84350" bIns="42175" anchor="t" anchorCtr="0">
              <a:spAutoFit/>
            </a:bodyPr>
            <a:lstStyle/>
            <a:p>
              <a:pPr algn="ctr">
                <a:defRPr/>
              </a:pPr>
              <a:r>
                <a:rPr lang="en-US" sz="1000" b="1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K/L: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Perubahan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Renja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K/L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Tahun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Perencanaan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</a:t>
              </a:r>
              <a:b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</a:b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dan </a:t>
              </a:r>
              <a:r>
                <a:rPr lang="en-US" sz="1000" kern="0" dirty="0" err="1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Penelaahan</a:t>
              </a:r>
              <a:r>
                <a:rPr lang="en-US" sz="1000" kern="0" dirty="0">
                  <a:solidFill>
                    <a:srgbClr val="000000"/>
                  </a:solidFill>
                  <a:latin typeface="Calibri" panose="020F0502020204030204"/>
                  <a:ea typeface="Calibri"/>
                  <a:cs typeface="Calibri" panose="020F0502020204030204" pitchFamily="34" charset="0"/>
                  <a:sym typeface="Calibri"/>
                </a:rPr>
                <a:t> RKA K/L</a:t>
              </a:r>
              <a:endParaRPr lang="en" sz="1000" kern="0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  <p:sp>
        <p:nvSpPr>
          <p:cNvPr id="107" name="Google Shape;407;p46">
            <a:extLst>
              <a:ext uri="{FF2B5EF4-FFF2-40B4-BE49-F238E27FC236}">
                <a16:creationId xmlns:a16="http://schemas.microsoft.com/office/drawing/2014/main" id="{D47921DE-C55B-441D-B93B-50BA68A1F81E}"/>
              </a:ext>
            </a:extLst>
          </p:cNvPr>
          <p:cNvSpPr txBox="1"/>
          <p:nvPr/>
        </p:nvSpPr>
        <p:spPr>
          <a:xfrm>
            <a:off x="3796606" y="2809103"/>
            <a:ext cx="721649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APR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08" name="Google Shape;397;p46">
            <a:extLst>
              <a:ext uri="{FF2B5EF4-FFF2-40B4-BE49-F238E27FC236}">
                <a16:creationId xmlns:a16="http://schemas.microsoft.com/office/drawing/2014/main" id="{2485DA4D-3732-44E2-9608-820D81BAF4D9}"/>
              </a:ext>
            </a:extLst>
          </p:cNvPr>
          <p:cNvSpPr txBox="1"/>
          <p:nvPr/>
        </p:nvSpPr>
        <p:spPr>
          <a:xfrm>
            <a:off x="1620470" y="2787499"/>
            <a:ext cx="756795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FEB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23" name="Google Shape;402;p46">
            <a:extLst>
              <a:ext uri="{FF2B5EF4-FFF2-40B4-BE49-F238E27FC236}">
                <a16:creationId xmlns:a16="http://schemas.microsoft.com/office/drawing/2014/main" id="{2BB7D9AF-B39F-4A68-BFF4-DB3B31EEC968}"/>
              </a:ext>
            </a:extLst>
          </p:cNvPr>
          <p:cNvSpPr/>
          <p:nvPr/>
        </p:nvSpPr>
        <p:spPr>
          <a:xfrm>
            <a:off x="4823667" y="2509835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59" name="Google Shape;407;p46">
            <a:extLst>
              <a:ext uri="{FF2B5EF4-FFF2-40B4-BE49-F238E27FC236}">
                <a16:creationId xmlns:a16="http://schemas.microsoft.com/office/drawing/2014/main" id="{2E48FB61-695C-4EB9-85E7-76A17348C78E}"/>
              </a:ext>
            </a:extLst>
          </p:cNvPr>
          <p:cNvSpPr txBox="1"/>
          <p:nvPr/>
        </p:nvSpPr>
        <p:spPr>
          <a:xfrm>
            <a:off x="4507048" y="2806510"/>
            <a:ext cx="721649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MEI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09D156C-09A7-4A59-BED5-B2FDF3770726}"/>
              </a:ext>
            </a:extLst>
          </p:cNvPr>
          <p:cNvCxnSpPr>
            <a:cxnSpLocks/>
            <a:stCxn id="96" idx="0"/>
          </p:cNvCxnSpPr>
          <p:nvPr/>
        </p:nvCxnSpPr>
        <p:spPr>
          <a:xfrm flipV="1">
            <a:off x="3182805" y="1763960"/>
            <a:ext cx="0" cy="446755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6D5E3609-B259-4B6B-AEF8-D6C104F54BB7}"/>
              </a:ext>
            </a:extLst>
          </p:cNvPr>
          <p:cNvCxnSpPr>
            <a:cxnSpLocks/>
          </p:cNvCxnSpPr>
          <p:nvPr/>
        </p:nvCxnSpPr>
        <p:spPr>
          <a:xfrm flipV="1">
            <a:off x="4133521" y="2010467"/>
            <a:ext cx="0" cy="446755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3" name="Google Shape;422;p46">
            <a:extLst>
              <a:ext uri="{FF2B5EF4-FFF2-40B4-BE49-F238E27FC236}">
                <a16:creationId xmlns:a16="http://schemas.microsoft.com/office/drawing/2014/main" id="{A9610DA7-A265-4029-B21A-F6A50C3F65B7}"/>
              </a:ext>
            </a:extLst>
          </p:cNvPr>
          <p:cNvSpPr txBox="1"/>
          <p:nvPr/>
        </p:nvSpPr>
        <p:spPr>
          <a:xfrm>
            <a:off x="4444504" y="2087994"/>
            <a:ext cx="885501" cy="362173"/>
          </a:xfrm>
          <a:prstGeom prst="rect">
            <a:avLst/>
          </a:prstGeom>
          <a:solidFill>
            <a:srgbClr val="E1EFD8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algn="ctr">
              <a:defRPr/>
            </a:pPr>
            <a:r>
              <a:rPr lang="en" sz="9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Permen PPN Ranc.RKP</a:t>
            </a:r>
            <a:endParaRPr sz="9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74CECDDE-23BE-4259-AD59-E5C36E0EC8F3}"/>
              </a:ext>
            </a:extLst>
          </p:cNvPr>
          <p:cNvCxnSpPr>
            <a:cxnSpLocks/>
          </p:cNvCxnSpPr>
          <p:nvPr/>
        </p:nvCxnSpPr>
        <p:spPr>
          <a:xfrm flipV="1">
            <a:off x="5695623" y="1706455"/>
            <a:ext cx="462" cy="493454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6" name="Google Shape;405;p46">
            <a:extLst>
              <a:ext uri="{FF2B5EF4-FFF2-40B4-BE49-F238E27FC236}">
                <a16:creationId xmlns:a16="http://schemas.microsoft.com/office/drawing/2014/main" id="{D32EB042-617A-4A8F-88A9-92CFC133885B}"/>
              </a:ext>
            </a:extLst>
          </p:cNvPr>
          <p:cNvSpPr/>
          <p:nvPr/>
        </p:nvSpPr>
        <p:spPr>
          <a:xfrm>
            <a:off x="10584095" y="2520416"/>
            <a:ext cx="95889" cy="271239"/>
          </a:xfrm>
          <a:prstGeom prst="rect">
            <a:avLst/>
          </a:prstGeom>
          <a:solidFill>
            <a:srgbClr val="2A9D8F"/>
          </a:solidFill>
          <a:ln>
            <a:noFill/>
          </a:ln>
        </p:spPr>
        <p:txBody>
          <a:bodyPr spcFirstLastPara="1" wrap="square" lIns="88575" tIns="44300" rIns="88575" bIns="44300" anchor="ctr" anchorCtr="0">
            <a:noAutofit/>
          </a:bodyPr>
          <a:lstStyle/>
          <a:p>
            <a:pPr algn="ctr">
              <a:defRPr/>
            </a:pPr>
            <a:endParaRPr sz="1100" b="1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168" name="Google Shape;428;p46">
            <a:extLst>
              <a:ext uri="{FF2B5EF4-FFF2-40B4-BE49-F238E27FC236}">
                <a16:creationId xmlns:a16="http://schemas.microsoft.com/office/drawing/2014/main" id="{E64F85E0-BA3D-409A-B479-A9D8609C3AFF}"/>
              </a:ext>
            </a:extLst>
          </p:cNvPr>
          <p:cNvSpPr txBox="1"/>
          <p:nvPr/>
        </p:nvSpPr>
        <p:spPr>
          <a:xfrm>
            <a:off x="10280018" y="2769609"/>
            <a:ext cx="739222" cy="238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rgbClr val="000000"/>
                </a:solidFill>
                <a:latin typeface="Calibri" panose="020F0502020204030204"/>
                <a:ea typeface="Calibri"/>
                <a:cs typeface="Calibri" panose="020F0502020204030204" pitchFamily="34" charset="0"/>
                <a:sym typeface="Calibri"/>
              </a:rPr>
              <a:t>NOV</a:t>
            </a:r>
            <a:endParaRPr sz="1100" dirty="0">
              <a:solidFill>
                <a:srgbClr val="000000"/>
              </a:solidFill>
              <a:latin typeface="Calibri" panose="020F0502020204030204"/>
              <a:ea typeface="Calibri"/>
              <a:cs typeface="Calibri" panose="020F0502020204030204" pitchFamily="34" charset="0"/>
              <a:sym typeface="Calibri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5033217-4041-4833-96C6-6E1D7B5E66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930" y="3997529"/>
            <a:ext cx="355807" cy="355807"/>
          </a:xfrm>
          <a:prstGeom prst="rect">
            <a:avLst/>
          </a:prstGeom>
        </p:spPr>
      </p:pic>
      <p:sp>
        <p:nvSpPr>
          <p:cNvPr id="169" name="Google Shape;422;p46">
            <a:extLst>
              <a:ext uri="{FF2B5EF4-FFF2-40B4-BE49-F238E27FC236}">
                <a16:creationId xmlns:a16="http://schemas.microsoft.com/office/drawing/2014/main" id="{C5768A4E-BA1C-4C46-BC86-5F2C2642B4FA}"/>
              </a:ext>
            </a:extLst>
          </p:cNvPr>
          <p:cNvSpPr txBox="1"/>
          <p:nvPr/>
        </p:nvSpPr>
        <p:spPr>
          <a:xfrm>
            <a:off x="8250253" y="1576486"/>
            <a:ext cx="867719" cy="392950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>
            <a:defPPr>
              <a:defRPr lang="en-US"/>
            </a:defPPr>
            <a:lvl1pPr marL="171450" indent="-171450">
              <a:buFont typeface="Arial" panose="020B0604020202020204" pitchFamily="34" charset="0"/>
              <a:buChar char="•"/>
              <a:defRPr sz="1000" b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</a:defRPr>
            </a:lvl1pPr>
          </a:lstStyle>
          <a:p>
            <a:pPr marL="0" indent="0" algn="ctr">
              <a:buNone/>
            </a:pPr>
            <a:r>
              <a:rPr lang="en" dirty="0">
                <a:sym typeface="Arial"/>
              </a:rPr>
              <a:t>Pagu </a:t>
            </a:r>
            <a:r>
              <a:rPr lang="en-ID" dirty="0">
                <a:sym typeface="Arial"/>
              </a:rPr>
              <a:t>Alokasi </a:t>
            </a:r>
            <a:r>
              <a:rPr lang="en" dirty="0">
                <a:sym typeface="Arial"/>
              </a:rPr>
              <a:t>Anggaran</a:t>
            </a:r>
            <a:endParaRPr dirty="0">
              <a:sym typeface="Calibri"/>
            </a:endParaRPr>
          </a:p>
        </p:txBody>
      </p:sp>
      <p:sp>
        <p:nvSpPr>
          <p:cNvPr id="170" name="Google Shape;425;p46">
            <a:extLst>
              <a:ext uri="{FF2B5EF4-FFF2-40B4-BE49-F238E27FC236}">
                <a16:creationId xmlns:a16="http://schemas.microsoft.com/office/drawing/2014/main" id="{060F83B0-787E-4D92-B1EA-783F40C37944}"/>
              </a:ext>
            </a:extLst>
          </p:cNvPr>
          <p:cNvSpPr txBox="1"/>
          <p:nvPr/>
        </p:nvSpPr>
        <p:spPr>
          <a:xfrm>
            <a:off x="9209138" y="1570066"/>
            <a:ext cx="1246527" cy="546839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txBody>
          <a:bodyPr spcFirstLastPara="1" wrap="square" lIns="84350" tIns="42175" rIns="84350" bIns="42175" anchor="t" anchorCtr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ID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UU APBN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ID" sz="1000" b="1" dirty="0" err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Perpres</a:t>
            </a:r>
            <a:r>
              <a:rPr lang="en-ID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 </a:t>
            </a:r>
            <a:r>
              <a:rPr lang="en-ID" sz="1000" b="1" dirty="0" err="1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Rincian</a:t>
            </a:r>
            <a:r>
              <a:rPr lang="en-ID" sz="1000" b="1" dirty="0">
                <a:solidFill>
                  <a:srgbClr val="000000"/>
                </a:solidFill>
                <a:latin typeface="Calibri" panose="020F0502020204030204"/>
                <a:ea typeface="Arial"/>
                <a:cs typeface="Calibri" panose="020F0502020204030204" pitchFamily="34" charset="0"/>
                <a:sym typeface="Arial"/>
              </a:rPr>
              <a:t> APBN </a:t>
            </a: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504CFB84-F2FC-41F7-956F-F262C3D724F6}"/>
              </a:ext>
            </a:extLst>
          </p:cNvPr>
          <p:cNvCxnSpPr>
            <a:cxnSpLocks/>
          </p:cNvCxnSpPr>
          <p:nvPr/>
        </p:nvCxnSpPr>
        <p:spPr>
          <a:xfrm flipV="1">
            <a:off x="8680561" y="1987337"/>
            <a:ext cx="0" cy="218361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1469DD7A-05CA-4239-83FD-80E02921515A}"/>
              </a:ext>
            </a:extLst>
          </p:cNvPr>
          <p:cNvCxnSpPr>
            <a:cxnSpLocks/>
          </p:cNvCxnSpPr>
          <p:nvPr/>
        </p:nvCxnSpPr>
        <p:spPr>
          <a:xfrm flipV="1">
            <a:off x="7563105" y="1998843"/>
            <a:ext cx="0" cy="218361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1854ECFC-6AE3-413E-8F96-9A5F83D335EA}"/>
              </a:ext>
            </a:extLst>
          </p:cNvPr>
          <p:cNvCxnSpPr>
            <a:cxnSpLocks/>
          </p:cNvCxnSpPr>
          <p:nvPr/>
        </p:nvCxnSpPr>
        <p:spPr>
          <a:xfrm flipV="1">
            <a:off x="9671204" y="2158207"/>
            <a:ext cx="0" cy="342371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918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le 1">
            <a:extLst>
              <a:ext uri="{FF2B5EF4-FFF2-40B4-BE49-F238E27FC236}">
                <a16:creationId xmlns:a16="http://schemas.microsoft.com/office/drawing/2014/main" id="{2C7267FF-BF06-46C2-8CE4-0C324EBD26A1}"/>
              </a:ext>
            </a:extLst>
          </p:cNvPr>
          <p:cNvSpPr txBox="1">
            <a:spLocks/>
          </p:cNvSpPr>
          <p:nvPr/>
        </p:nvSpPr>
        <p:spPr>
          <a:xfrm>
            <a:off x="4665010" y="41021"/>
            <a:ext cx="6994964" cy="687066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Quattrocento Sans"/>
                <a:cs typeface="Segoe UI"/>
              </a:defRPr>
            </a:lvl1pPr>
          </a:lstStyle>
          <a:p>
            <a:r>
              <a:rPr lang="en-US" sz="2000" dirty="0">
                <a:sym typeface="Quattrocento Sans"/>
              </a:rPr>
              <a:t>INTEGRASI SUMBER-SUMBER PENDANAAN PEMBANGUNAN </a:t>
            </a:r>
            <a:endParaRPr lang="en-US" sz="2000" dirty="0"/>
          </a:p>
        </p:txBody>
      </p:sp>
      <p:sp>
        <p:nvSpPr>
          <p:cNvPr id="403" name="Rectangle: Rounded Corners 402">
            <a:extLst>
              <a:ext uri="{FF2B5EF4-FFF2-40B4-BE49-F238E27FC236}">
                <a16:creationId xmlns:a16="http://schemas.microsoft.com/office/drawing/2014/main" id="{CDC7206E-E309-4174-BF6F-E0DD2372F94D}"/>
              </a:ext>
            </a:extLst>
          </p:cNvPr>
          <p:cNvSpPr/>
          <p:nvPr/>
        </p:nvSpPr>
        <p:spPr>
          <a:xfrm>
            <a:off x="5733530" y="1302458"/>
            <a:ext cx="3966809" cy="496347"/>
          </a:xfrm>
          <a:prstGeom prst="roundRect">
            <a:avLst/>
          </a:prstGeom>
          <a:solidFill>
            <a:srgbClr val="0230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1400" b="1" kern="0" dirty="0" err="1">
                <a:solidFill>
                  <a:prstClr val="white"/>
                </a:solidFill>
                <a:latin typeface="Calibri" panose="020F0502020204030204"/>
              </a:rPr>
              <a:t>Sasaran</a:t>
            </a:r>
            <a:r>
              <a:rPr lang="en-US" sz="1400" b="1" kern="0" dirty="0">
                <a:solidFill>
                  <a:prstClr val="white"/>
                </a:solidFill>
                <a:latin typeface="Calibri" panose="020F0502020204030204"/>
              </a:rPr>
              <a:t> Pembangunan Nasional</a:t>
            </a:r>
          </a:p>
          <a:p>
            <a:pPr algn="ctr">
              <a:defRPr/>
            </a:pPr>
            <a:r>
              <a:rPr lang="en-US" sz="1400" kern="0" dirty="0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(</a:t>
            </a:r>
            <a:r>
              <a:rPr lang="en-US" sz="1400" kern="0" dirty="0" err="1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Arahan</a:t>
            </a:r>
            <a:r>
              <a:rPr lang="en-US" sz="1400" kern="0" dirty="0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 </a:t>
            </a:r>
            <a:r>
              <a:rPr lang="en-US" sz="1400" kern="0" dirty="0" err="1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Presiden</a:t>
            </a:r>
            <a:r>
              <a:rPr lang="en-US" sz="1400" kern="0" dirty="0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 </a:t>
            </a:r>
            <a:r>
              <a:rPr lang="en-US" sz="1400" kern="0" dirty="0" err="1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dalam</a:t>
            </a:r>
            <a:r>
              <a:rPr lang="en-US" sz="1400" kern="0" dirty="0">
                <a:solidFill>
                  <a:prstClr val="white"/>
                </a:solidFill>
                <a:latin typeface="Calibri" panose="020F0502020204030204"/>
                <a:ea typeface="Cambria" panose="02040503050406030204" pitchFamily="18" charset="0"/>
                <a:cs typeface="Segoe UI" panose="020B0502040204020203" pitchFamily="34" charset="0"/>
                <a:sym typeface="Arial"/>
              </a:rPr>
              <a:t> RPJMN dan RKP)</a:t>
            </a:r>
            <a:endParaRPr lang="en-US" sz="1400" b="1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4" name="Can 14">
            <a:extLst>
              <a:ext uri="{FF2B5EF4-FFF2-40B4-BE49-F238E27FC236}">
                <a16:creationId xmlns:a16="http://schemas.microsoft.com/office/drawing/2014/main" id="{CFCD193B-4FCB-4735-A97D-5525C1447FB8}"/>
              </a:ext>
            </a:extLst>
          </p:cNvPr>
          <p:cNvSpPr/>
          <p:nvPr/>
        </p:nvSpPr>
        <p:spPr>
          <a:xfrm>
            <a:off x="5108411" y="2206958"/>
            <a:ext cx="1108637" cy="360864"/>
          </a:xfrm>
          <a:prstGeom prst="roundRect">
            <a:avLst/>
          </a:prstGeom>
          <a:solidFill>
            <a:srgbClr val="5B9BD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APBN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05" name="Rounded Rectangle 27">
            <a:extLst>
              <a:ext uri="{FF2B5EF4-FFF2-40B4-BE49-F238E27FC236}">
                <a16:creationId xmlns:a16="http://schemas.microsoft.com/office/drawing/2014/main" id="{68D87994-6ABF-4C71-B60F-DC20F8644202}"/>
              </a:ext>
            </a:extLst>
          </p:cNvPr>
          <p:cNvSpPr/>
          <p:nvPr/>
        </p:nvSpPr>
        <p:spPr>
          <a:xfrm>
            <a:off x="3596151" y="4413837"/>
            <a:ext cx="2201171" cy="932799"/>
          </a:xfrm>
          <a:prstGeom prst="roundRect">
            <a:avLst/>
          </a:prstGeom>
          <a:solidFill>
            <a:srgbClr val="5B9BD5">
              <a:lumMod val="40000"/>
              <a:lumOff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Belanja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K/L,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a.l</a:t>
            </a:r>
            <a:r>
              <a:rPr lang="en-US" sz="1200" b="1" kern="0" dirty="0">
                <a:solidFill>
                  <a:prstClr val="black"/>
                </a:solidFill>
                <a:latin typeface="Calibri" panose="020F0502020204030204"/>
              </a:rPr>
              <a:t>:</a:t>
            </a:r>
            <a:b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Rupiah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Murni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,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Pinjaman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Dalam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Negeri,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Pinjaman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Luar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Negeri, dan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Surat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Berharga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Syariah Negara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sp>
        <p:nvSpPr>
          <p:cNvPr id="406" name="Rounded Rectangle 27">
            <a:extLst>
              <a:ext uri="{FF2B5EF4-FFF2-40B4-BE49-F238E27FC236}">
                <a16:creationId xmlns:a16="http://schemas.microsoft.com/office/drawing/2014/main" id="{777EE8AB-8264-4806-A011-CF8BC2DC05E7}"/>
              </a:ext>
            </a:extLst>
          </p:cNvPr>
          <p:cNvSpPr/>
          <p:nvPr/>
        </p:nvSpPr>
        <p:spPr>
          <a:xfrm>
            <a:off x="6028300" y="4413837"/>
            <a:ext cx="1976575" cy="1080334"/>
          </a:xfrm>
          <a:prstGeom prst="roundRect">
            <a:avLst/>
          </a:prstGeom>
          <a:solidFill>
            <a:srgbClr val="A5A5A5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TKD,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a.l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Dana Alokasi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Umum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,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Dana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Bagi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Hasil,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Dana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Desa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dan </a:t>
            </a:r>
            <a:b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</a:b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Dana Alokasi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Khusus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(DAK)</a:t>
            </a:r>
          </a:p>
        </p:txBody>
      </p:sp>
      <p:sp>
        <p:nvSpPr>
          <p:cNvPr id="407" name="Rounded Rectangle 27">
            <a:extLst>
              <a:ext uri="{FF2B5EF4-FFF2-40B4-BE49-F238E27FC236}">
                <a16:creationId xmlns:a16="http://schemas.microsoft.com/office/drawing/2014/main" id="{F619B1D7-4168-4908-9722-F97C5A18994D}"/>
              </a:ext>
            </a:extLst>
          </p:cNvPr>
          <p:cNvSpPr/>
          <p:nvPr/>
        </p:nvSpPr>
        <p:spPr>
          <a:xfrm>
            <a:off x="6668559" y="2217645"/>
            <a:ext cx="1784864" cy="1000594"/>
          </a:xfrm>
          <a:prstGeom prst="roundRect">
            <a:avLst/>
          </a:prstGeom>
          <a:solidFill>
            <a:srgbClr val="5B9BD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APBD,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a.l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:</a:t>
            </a:r>
          </a:p>
          <a:p>
            <a:pPr marL="177800" marR="0" lvl="0" indent="-1778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Penerimaan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Daerah</a:t>
            </a:r>
          </a:p>
          <a:p>
            <a:pPr marL="177800" marR="0" lvl="0" indent="-1778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Pembiayaan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Daerah</a:t>
            </a:r>
          </a:p>
          <a:p>
            <a:pPr marL="177800" marR="0" lvl="0" indent="-1778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Sumber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Lainnya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08" name="Rounded Rectangle 27">
            <a:extLst>
              <a:ext uri="{FF2B5EF4-FFF2-40B4-BE49-F238E27FC236}">
                <a16:creationId xmlns:a16="http://schemas.microsoft.com/office/drawing/2014/main" id="{6F950A92-46BF-4B66-BAD3-FED64084DC5A}"/>
              </a:ext>
            </a:extLst>
          </p:cNvPr>
          <p:cNvSpPr/>
          <p:nvPr/>
        </p:nvSpPr>
        <p:spPr>
          <a:xfrm>
            <a:off x="9356721" y="2227769"/>
            <a:ext cx="2175857" cy="1536755"/>
          </a:xfrm>
          <a:prstGeom prst="roundRect">
            <a:avLst/>
          </a:prstGeom>
          <a:solidFill>
            <a:srgbClr val="5B9BD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Sumber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Lainnya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,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a.l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:</a:t>
            </a:r>
          </a:p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Kerja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sama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Pemerintah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dan Badan Usaha </a:t>
            </a:r>
          </a:p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Badan Usaha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Milik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Negara</a:t>
            </a:r>
          </a:p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Swasta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Masyarakat (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Filantropi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)</a:t>
            </a:r>
          </a:p>
          <a:p>
            <a:pPr marL="174625" marR="0" lvl="0" indent="-1746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kern="0" dirty="0" err="1">
                <a:solidFill>
                  <a:prstClr val="white"/>
                </a:solidFill>
                <a:latin typeface="Calibri" panose="020F0502020204030204"/>
              </a:rPr>
              <a:t>Skema</a:t>
            </a:r>
            <a:r>
              <a:rPr lang="en-US" sz="1200" kern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1200" kern="0" dirty="0" err="1">
                <a:solidFill>
                  <a:prstClr val="white"/>
                </a:solidFill>
                <a:latin typeface="Calibri" panose="020F0502020204030204"/>
              </a:rPr>
              <a:t>Inovatif</a:t>
            </a:r>
            <a:r>
              <a:rPr lang="en-US" sz="1200" kern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1200" kern="0" dirty="0" err="1">
                <a:solidFill>
                  <a:prstClr val="white"/>
                </a:solidFill>
                <a:latin typeface="Calibri" panose="020F0502020204030204"/>
              </a:rPr>
              <a:t>lainnya</a:t>
            </a:r>
            <a:endParaRPr kumimoji="0" lang="en-US" sz="1200" b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409" name="Connector: Elbow 408">
            <a:extLst>
              <a:ext uri="{FF2B5EF4-FFF2-40B4-BE49-F238E27FC236}">
                <a16:creationId xmlns:a16="http://schemas.microsoft.com/office/drawing/2014/main" id="{6D9263E0-2E5F-4855-B628-DA7836974495}"/>
              </a:ext>
            </a:extLst>
          </p:cNvPr>
          <p:cNvCxnSpPr>
            <a:cxnSpLocks/>
            <a:endCxn id="404" idx="0"/>
          </p:cNvCxnSpPr>
          <p:nvPr/>
        </p:nvCxnSpPr>
        <p:spPr>
          <a:xfrm rot="10800000" flipV="1">
            <a:off x="5662731" y="1986872"/>
            <a:ext cx="2540325" cy="220086"/>
          </a:xfrm>
          <a:prstGeom prst="bentConnector2">
            <a:avLst/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10" name="Connector: Elbow 409">
            <a:extLst>
              <a:ext uri="{FF2B5EF4-FFF2-40B4-BE49-F238E27FC236}">
                <a16:creationId xmlns:a16="http://schemas.microsoft.com/office/drawing/2014/main" id="{1EA46CEE-C21F-436E-B092-15AF65EF9F6B}"/>
              </a:ext>
            </a:extLst>
          </p:cNvPr>
          <p:cNvCxnSpPr>
            <a:cxnSpLocks/>
          </p:cNvCxnSpPr>
          <p:nvPr/>
        </p:nvCxnSpPr>
        <p:spPr>
          <a:xfrm>
            <a:off x="8162492" y="1984645"/>
            <a:ext cx="2297234" cy="235127"/>
          </a:xfrm>
          <a:prstGeom prst="bentConnector2">
            <a:avLst/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CE829EEC-F247-44CF-9335-DCD84DBF9A64}"/>
              </a:ext>
            </a:extLst>
          </p:cNvPr>
          <p:cNvCxnSpPr>
            <a:cxnSpLocks/>
          </p:cNvCxnSpPr>
          <p:nvPr/>
        </p:nvCxnSpPr>
        <p:spPr>
          <a:xfrm>
            <a:off x="7716934" y="1796915"/>
            <a:ext cx="1" cy="399285"/>
          </a:xfrm>
          <a:prstGeom prst="straightConnector1">
            <a:avLst/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12" name="Connector: Elbow 411">
            <a:extLst>
              <a:ext uri="{FF2B5EF4-FFF2-40B4-BE49-F238E27FC236}">
                <a16:creationId xmlns:a16="http://schemas.microsoft.com/office/drawing/2014/main" id="{B02CB99D-75B9-4300-931F-9E53261BDAC0}"/>
              </a:ext>
            </a:extLst>
          </p:cNvPr>
          <p:cNvCxnSpPr>
            <a:cxnSpLocks/>
          </p:cNvCxnSpPr>
          <p:nvPr/>
        </p:nvCxnSpPr>
        <p:spPr>
          <a:xfrm rot="5400000">
            <a:off x="4684799" y="3453994"/>
            <a:ext cx="1010736" cy="908950"/>
          </a:xfrm>
          <a:prstGeom prst="bentConnector3">
            <a:avLst>
              <a:gd name="adj1" fmla="val 50000"/>
            </a:avLst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13" name="Connector: Elbow 412">
            <a:extLst>
              <a:ext uri="{FF2B5EF4-FFF2-40B4-BE49-F238E27FC236}">
                <a16:creationId xmlns:a16="http://schemas.microsoft.com/office/drawing/2014/main" id="{D684728C-4410-4B22-AB43-E4FF4BE54C8D}"/>
              </a:ext>
            </a:extLst>
          </p:cNvPr>
          <p:cNvCxnSpPr>
            <a:cxnSpLocks/>
          </p:cNvCxnSpPr>
          <p:nvPr/>
        </p:nvCxnSpPr>
        <p:spPr>
          <a:xfrm rot="16200000" flipH="1">
            <a:off x="5348069" y="2844050"/>
            <a:ext cx="1846014" cy="1260789"/>
          </a:xfrm>
          <a:prstGeom prst="bentConnector3">
            <a:avLst>
              <a:gd name="adj1" fmla="val 72980"/>
            </a:avLst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B7AB5411-75E4-4292-893B-1D1C0225AFAE}"/>
              </a:ext>
            </a:extLst>
          </p:cNvPr>
          <p:cNvCxnSpPr>
            <a:cxnSpLocks/>
          </p:cNvCxnSpPr>
          <p:nvPr/>
        </p:nvCxnSpPr>
        <p:spPr>
          <a:xfrm flipH="1">
            <a:off x="4702908" y="5335903"/>
            <a:ext cx="587" cy="218690"/>
          </a:xfrm>
          <a:prstGeom prst="line">
            <a:avLst/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</a:ln>
          <a:effectLst/>
        </p:spPr>
      </p:cxnSp>
      <p:sp>
        <p:nvSpPr>
          <p:cNvPr id="415" name="Rounded Rectangle 27">
            <a:extLst>
              <a:ext uri="{FF2B5EF4-FFF2-40B4-BE49-F238E27FC236}">
                <a16:creationId xmlns:a16="http://schemas.microsoft.com/office/drawing/2014/main" id="{4107F43E-3395-4DF9-AA12-F2A74ACBF688}"/>
              </a:ext>
            </a:extLst>
          </p:cNvPr>
          <p:cNvSpPr/>
          <p:nvPr/>
        </p:nvSpPr>
        <p:spPr>
          <a:xfrm>
            <a:off x="8294033" y="4419796"/>
            <a:ext cx="1537847" cy="835279"/>
          </a:xfrm>
          <a:prstGeom prst="roundRect">
            <a:avLst/>
          </a:prstGeom>
          <a:solidFill>
            <a:srgbClr val="FFB70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>
              <a:defRPr/>
            </a:pPr>
            <a:r>
              <a:rPr lang="en-US" sz="1200" b="1" kern="0" dirty="0" err="1">
                <a:solidFill>
                  <a:prstClr val="black"/>
                </a:solidFill>
                <a:latin typeface="Calibri" panose="020F0502020204030204"/>
              </a:rPr>
              <a:t>Pembiayaan</a:t>
            </a:r>
            <a:r>
              <a:rPr lang="en-US" sz="1200" b="1" kern="0" dirty="0">
                <a:solidFill>
                  <a:prstClr val="black"/>
                </a:solidFill>
                <a:latin typeface="Calibri" panose="020F0502020204030204"/>
              </a:rPr>
              <a:t> Utang Daerah:</a:t>
            </a:r>
          </a:p>
          <a:p>
            <a:pPr>
              <a:defRPr/>
            </a:pPr>
            <a:r>
              <a:rPr lang="en-US" sz="1200" kern="0" dirty="0" err="1">
                <a:solidFill>
                  <a:prstClr val="black"/>
                </a:solidFill>
                <a:latin typeface="Calibri" panose="020F0502020204030204"/>
              </a:rPr>
              <a:t>Obligasi</a:t>
            </a:r>
            <a:r>
              <a:rPr lang="en-US" sz="1200" kern="0" dirty="0">
                <a:solidFill>
                  <a:prstClr val="black"/>
                </a:solidFill>
                <a:latin typeface="Calibri" panose="020F0502020204030204"/>
              </a:rPr>
              <a:t>, Sukuk, dan </a:t>
            </a:r>
            <a:r>
              <a:rPr lang="en-US" sz="1200" kern="0" dirty="0" err="1">
                <a:solidFill>
                  <a:prstClr val="black"/>
                </a:solidFill>
                <a:latin typeface="Calibri" panose="020F0502020204030204"/>
              </a:rPr>
              <a:t>Pinjaman</a:t>
            </a:r>
            <a:r>
              <a:rPr lang="en-US" sz="1200" kern="0" dirty="0">
                <a:solidFill>
                  <a:prstClr val="black"/>
                </a:solidFill>
                <a:latin typeface="Calibri" panose="020F0502020204030204"/>
              </a:rPr>
              <a:t> Daerah</a:t>
            </a: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F572C2D5-3983-4ADD-81D6-0040E54A4269}"/>
              </a:ext>
            </a:extLst>
          </p:cNvPr>
          <p:cNvSpPr txBox="1"/>
          <p:nvPr/>
        </p:nvSpPr>
        <p:spPr>
          <a:xfrm>
            <a:off x="3880201" y="4007055"/>
            <a:ext cx="1626510" cy="276999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200" b="1" kern="0">
                <a:solidFill>
                  <a:prstClr val="black"/>
                </a:solidFill>
                <a:latin typeface="Calibri" panose="020F0502020204030204"/>
              </a:rPr>
              <a:t>Belanja Pusat</a:t>
            </a:r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B5A4EE62-0E1F-4C28-A04D-F2A48484769F}"/>
              </a:ext>
            </a:extLst>
          </p:cNvPr>
          <p:cNvSpPr txBox="1"/>
          <p:nvPr/>
        </p:nvSpPr>
        <p:spPr>
          <a:xfrm>
            <a:off x="6004164" y="4017198"/>
            <a:ext cx="1977607" cy="276999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200" b="1" kern="0">
                <a:solidFill>
                  <a:prstClr val="black"/>
                </a:solidFill>
                <a:latin typeface="Calibri" panose="020F0502020204030204"/>
              </a:rPr>
              <a:t>Transfer ke Daerah</a:t>
            </a:r>
          </a:p>
        </p:txBody>
      </p:sp>
      <p:cxnSp>
        <p:nvCxnSpPr>
          <p:cNvPr id="418" name="Connector: Elbow 417">
            <a:extLst>
              <a:ext uri="{FF2B5EF4-FFF2-40B4-BE49-F238E27FC236}">
                <a16:creationId xmlns:a16="http://schemas.microsoft.com/office/drawing/2014/main" id="{BEB281B5-6B10-4C30-A402-8C81FBC9B2ED}"/>
              </a:ext>
            </a:extLst>
          </p:cNvPr>
          <p:cNvCxnSpPr>
            <a:cxnSpLocks/>
          </p:cNvCxnSpPr>
          <p:nvPr/>
        </p:nvCxnSpPr>
        <p:spPr>
          <a:xfrm>
            <a:off x="5762832" y="3903942"/>
            <a:ext cx="3357578" cy="509895"/>
          </a:xfrm>
          <a:prstGeom prst="bentConnector2">
            <a:avLst/>
          </a:prstGeom>
          <a:noFill/>
          <a:ln w="28575" cap="flat" cmpd="sng" algn="ctr">
            <a:solidFill>
              <a:srgbClr val="023047"/>
            </a:solidFill>
            <a:prstDash val="solid"/>
            <a:miter lim="800000"/>
            <a:tailEnd type="triangle"/>
          </a:ln>
          <a:effectLst/>
        </p:spPr>
      </p:cxnSp>
      <p:sp>
        <p:nvSpPr>
          <p:cNvPr id="419" name="TextBox 418">
            <a:extLst>
              <a:ext uri="{FF2B5EF4-FFF2-40B4-BE49-F238E27FC236}">
                <a16:creationId xmlns:a16="http://schemas.microsoft.com/office/drawing/2014/main" id="{4AE26FD4-7FE5-4BE4-8D83-10B216C7155D}"/>
              </a:ext>
            </a:extLst>
          </p:cNvPr>
          <p:cNvSpPr txBox="1"/>
          <p:nvPr/>
        </p:nvSpPr>
        <p:spPr>
          <a:xfrm>
            <a:off x="7930185" y="4007055"/>
            <a:ext cx="1977607" cy="276999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200" b="1" kern="0" dirty="0" err="1">
                <a:solidFill>
                  <a:prstClr val="black"/>
                </a:solidFill>
                <a:latin typeface="Calibri" panose="020F0502020204030204"/>
              </a:rPr>
              <a:t>Pembiayaan</a:t>
            </a:r>
            <a:r>
              <a:rPr lang="en-US" sz="1200" b="1" kern="0" dirty="0">
                <a:solidFill>
                  <a:prstClr val="black"/>
                </a:solidFill>
                <a:latin typeface="Calibri" panose="020F0502020204030204"/>
              </a:rPr>
              <a:t> Daerah</a:t>
            </a:r>
          </a:p>
        </p:txBody>
      </p:sp>
      <p:sp>
        <p:nvSpPr>
          <p:cNvPr id="420" name="Rounded Rectangle 27">
            <a:extLst>
              <a:ext uri="{FF2B5EF4-FFF2-40B4-BE49-F238E27FC236}">
                <a16:creationId xmlns:a16="http://schemas.microsoft.com/office/drawing/2014/main" id="{A3000B9F-6E84-43CA-9B44-67F79E004A92}"/>
              </a:ext>
            </a:extLst>
          </p:cNvPr>
          <p:cNvSpPr/>
          <p:nvPr/>
        </p:nvSpPr>
        <p:spPr>
          <a:xfrm>
            <a:off x="3595443" y="5546810"/>
            <a:ext cx="2201172" cy="442052"/>
          </a:xfrm>
          <a:prstGeom prst="roundRect">
            <a:avLst/>
          </a:prstGeom>
          <a:solidFill>
            <a:srgbClr val="5B9BD5">
              <a:lumMod val="40000"/>
              <a:lumOff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Belanja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Non K/L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lainnya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,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a.l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: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Subsidi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/PSO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421" name="Picture 420" descr="A yellow arrow pointing up&#10;&#10;Description automatically generated">
            <a:extLst>
              <a:ext uri="{FF2B5EF4-FFF2-40B4-BE49-F238E27FC236}">
                <a16:creationId xmlns:a16="http://schemas.microsoft.com/office/drawing/2014/main" id="{E477612D-FE42-425A-A200-31FD6F096E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976590">
            <a:off x="8246526" y="3230101"/>
            <a:ext cx="682709" cy="682709"/>
          </a:xfrm>
          <a:prstGeom prst="rect">
            <a:avLst/>
          </a:prstGeom>
        </p:spPr>
      </p:pic>
      <p:sp>
        <p:nvSpPr>
          <p:cNvPr id="422" name="Rectangle: Rounded Corners 421">
            <a:extLst>
              <a:ext uri="{FF2B5EF4-FFF2-40B4-BE49-F238E27FC236}">
                <a16:creationId xmlns:a16="http://schemas.microsoft.com/office/drawing/2014/main" id="{CAA74E11-2929-4949-AEFD-B0B6F72DFD14}"/>
              </a:ext>
            </a:extLst>
          </p:cNvPr>
          <p:cNvSpPr/>
          <p:nvPr/>
        </p:nvSpPr>
        <p:spPr>
          <a:xfrm>
            <a:off x="793408" y="1414471"/>
            <a:ext cx="3909500" cy="1846015"/>
          </a:xfrm>
          <a:prstGeom prst="roundRect">
            <a:avLst/>
          </a:prstGeom>
          <a:solidFill>
            <a:schemeClr val="bg1">
              <a:alpha val="99000"/>
            </a:schemeClr>
          </a:solidFill>
          <a:ln w="12700" cap="flat" cmpd="sng" algn="ctr">
            <a:solidFill>
              <a:srgbClr val="023047"/>
            </a:solidFill>
            <a:prstDash val="sysDash"/>
            <a:miter lim="800000"/>
          </a:ln>
          <a:effectLst/>
        </p:spPr>
        <p:txBody>
          <a:bodyPr lIns="91440" tIns="45720" rIns="91440" bIns="45720" rtlCol="0" anchor="ctr"/>
          <a:lstStyle/>
          <a:p>
            <a:pPr algn="ctr">
              <a:lnSpc>
                <a:spcPct val="114000"/>
              </a:lnSpc>
            </a:pPr>
            <a:r>
              <a:rPr lang="en-US" sz="1300" kern="0" dirty="0">
                <a:latin typeface="Calibri" panose="020F0502020204030204"/>
              </a:rPr>
              <a:t>Salah </a:t>
            </a:r>
            <a:r>
              <a:rPr lang="en-US" sz="1300" kern="0" dirty="0" err="1">
                <a:latin typeface="Calibri" panose="020F0502020204030204"/>
              </a:rPr>
              <a:t>satu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bentuk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penerapan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amanat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PP 17/2017 </a:t>
            </a:r>
            <a:r>
              <a:rPr lang="en-US" sz="1300" kern="0" dirty="0" err="1">
                <a:latin typeface="Calibri" panose="020F0502020204030204"/>
              </a:rPr>
              <a:t>mengenai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sinkronisasi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perencanaan</a:t>
            </a:r>
            <a:r>
              <a:rPr lang="en-US" sz="1300" kern="0" dirty="0">
                <a:latin typeface="Calibri" panose="020F0502020204030204"/>
              </a:rPr>
              <a:t> dan </a:t>
            </a:r>
            <a:r>
              <a:rPr lang="en-US" sz="1300" kern="0" dirty="0" err="1">
                <a:latin typeface="Calibri" panose="020F0502020204030204"/>
              </a:rPr>
              <a:t>penganggaran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pembangunan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nasional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kern="0" dirty="0" err="1">
                <a:latin typeface="Calibri" panose="020F0502020204030204"/>
              </a:rPr>
              <a:t>adalah</a:t>
            </a:r>
            <a:r>
              <a:rPr lang="en-US" sz="1300" kern="0" dirty="0"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integrasi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dan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sinergi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antar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sumber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pendanaan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untuk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mencapai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sasaran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pembangunan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nasional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yang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tertuang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</a:t>
            </a:r>
            <a:r>
              <a:rPr lang="en-US" sz="1300" b="1" kern="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dalam</a:t>
            </a:r>
            <a:r>
              <a:rPr lang="en-US" sz="1300" b="1" kern="0" dirty="0">
                <a:solidFill>
                  <a:schemeClr val="tx2">
                    <a:lumMod val="90000"/>
                    <a:lumOff val="10000"/>
                  </a:schemeClr>
                </a:solidFill>
                <a:latin typeface="Calibri" panose="020F0502020204030204"/>
              </a:rPr>
              <a:t> RPJMN &amp; RKP </a:t>
            </a:r>
          </a:p>
        </p:txBody>
      </p:sp>
      <p:sp>
        <p:nvSpPr>
          <p:cNvPr id="60" name="Rounded Rectangle 27">
            <a:extLst>
              <a:ext uri="{FF2B5EF4-FFF2-40B4-BE49-F238E27FC236}">
                <a16:creationId xmlns:a16="http://schemas.microsoft.com/office/drawing/2014/main" id="{2FD7F7E9-AC10-46D9-8CF7-12F83636AA26}"/>
              </a:ext>
            </a:extLst>
          </p:cNvPr>
          <p:cNvSpPr/>
          <p:nvPr/>
        </p:nvSpPr>
        <p:spPr>
          <a:xfrm>
            <a:off x="237287" y="4192133"/>
            <a:ext cx="2639953" cy="461514"/>
          </a:xfrm>
          <a:prstGeom prst="roundRect">
            <a:avLst/>
          </a:prstGeom>
          <a:solidFill>
            <a:schemeClr val="bg1">
              <a:alpha val="99000"/>
            </a:schemeClr>
          </a:solidFill>
          <a:ln w="12700" cap="flat" cmpd="sng" algn="ctr">
            <a:noFill/>
            <a:prstDash val="sysDash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Usulan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Indikasi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Pendanaan </a:t>
            </a: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dalam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Renja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K/L </a:t>
            </a:r>
            <a:r>
              <a:rPr lang="en-US" sz="1000" i="1" kern="0" dirty="0" err="1">
                <a:latin typeface="Calibri" panose="020F0502020204030204"/>
              </a:rPr>
              <a:t>sebagai</a:t>
            </a:r>
            <a:r>
              <a:rPr lang="en-US" sz="1000" i="1" kern="0" dirty="0">
                <a:latin typeface="Calibri" panose="020F0502020204030204"/>
              </a:rPr>
              <a:t> </a:t>
            </a:r>
            <a:r>
              <a:rPr lang="en-US" sz="1000" i="1" kern="0" dirty="0" err="1">
                <a:latin typeface="Calibri" panose="020F0502020204030204"/>
              </a:rPr>
              <a:t>bahan</a:t>
            </a:r>
            <a:r>
              <a:rPr lang="en-US" sz="1000" i="1" kern="0" dirty="0">
                <a:latin typeface="Calibri" panose="020F0502020204030204"/>
              </a:rPr>
              <a:t> </a:t>
            </a: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pengalokasian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</a:t>
            </a:r>
            <a:r>
              <a:rPr kumimoji="0" lang="en-US" sz="1000" i="1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belanja</a:t>
            </a:r>
            <a:r>
              <a:rPr kumimoji="0" lang="en-US" sz="1000" i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</a:rPr>
              <a:t> K/L</a:t>
            </a:r>
            <a:endParaRPr kumimoji="0" lang="en-US" sz="1000" i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109" name="Picture 108" descr="A yellow arrow pointing up&#10;&#10;Description automatically generated">
            <a:extLst>
              <a:ext uri="{FF2B5EF4-FFF2-40B4-BE49-F238E27FC236}">
                <a16:creationId xmlns:a16="http://schemas.microsoft.com/office/drawing/2014/main" id="{972EC847-B1AE-418A-8001-A97B5F2EBE9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2527418" flipH="1">
            <a:off x="2849601" y="4415183"/>
            <a:ext cx="574782" cy="574782"/>
          </a:xfrm>
          <a:prstGeom prst="rect">
            <a:avLst/>
          </a:prstGeom>
        </p:spPr>
      </p:pic>
      <p:sp>
        <p:nvSpPr>
          <p:cNvPr id="110" name="Rounded Rectangle 27">
            <a:extLst>
              <a:ext uri="{FF2B5EF4-FFF2-40B4-BE49-F238E27FC236}">
                <a16:creationId xmlns:a16="http://schemas.microsoft.com/office/drawing/2014/main" id="{EC210773-E986-4D95-9B7D-900BEB7F49BD}"/>
              </a:ext>
            </a:extLst>
          </p:cNvPr>
          <p:cNvSpPr/>
          <p:nvPr/>
        </p:nvSpPr>
        <p:spPr>
          <a:xfrm>
            <a:off x="189246" y="5140683"/>
            <a:ext cx="2639953" cy="609129"/>
          </a:xfrm>
          <a:prstGeom prst="roundRect">
            <a:avLst/>
          </a:prstGeom>
          <a:solidFill>
            <a:schemeClr val="bg1">
              <a:alpha val="99000"/>
            </a:schemeClr>
          </a:solidFill>
          <a:ln w="12700" cap="flat" cmpd="sng" algn="ctr">
            <a:noFill/>
            <a:prstDash val="sysDash"/>
            <a:miter lim="800000"/>
          </a:ln>
          <a:effectLst/>
        </p:spPr>
        <p:txBody>
          <a:bodyPr lIns="91440" tIns="45720" rIns="91440" bIns="45720" rtlCol="0" anchor="ctr"/>
          <a:lstStyle/>
          <a:p>
            <a:pPr algn="ctr">
              <a:lnSpc>
                <a:spcPct val="114000"/>
              </a:lnSpc>
            </a:pPr>
            <a:r>
              <a:rPr lang="en-US" sz="1000" i="1" kern="0" dirty="0" err="1">
                <a:latin typeface="Calibri" panose="020F0502020204030204"/>
              </a:rPr>
              <a:t>Belanja</a:t>
            </a:r>
            <a:r>
              <a:rPr lang="en-US" sz="1000" i="1" kern="0" dirty="0">
                <a:latin typeface="Calibri" panose="020F0502020204030204"/>
              </a:rPr>
              <a:t> K/L </a:t>
            </a:r>
            <a:r>
              <a:rPr lang="en-US" sz="1000" i="1" kern="0" dirty="0" err="1">
                <a:latin typeface="Calibri" panose="020F0502020204030204"/>
              </a:rPr>
              <a:t>dalam</a:t>
            </a:r>
            <a:r>
              <a:rPr lang="en-US" sz="1000" i="1" kern="0" dirty="0">
                <a:latin typeface="Calibri" panose="020F0502020204030204"/>
              </a:rPr>
              <a:t> APBN </a:t>
            </a:r>
            <a:r>
              <a:rPr lang="en-US" sz="1000" i="1" kern="0" dirty="0" err="1">
                <a:latin typeface="Calibri" panose="020F0502020204030204"/>
              </a:rPr>
              <a:t>dimanfaatkan</a:t>
            </a:r>
            <a:r>
              <a:rPr lang="en-US" sz="1000" i="1" kern="0" dirty="0">
                <a:latin typeface="Calibri" panose="020F0502020204030204"/>
              </a:rPr>
              <a:t> </a:t>
            </a:r>
            <a:r>
              <a:rPr lang="en-US" sz="1000" i="1" kern="0" dirty="0" err="1">
                <a:latin typeface="Calibri" panose="020F0502020204030204"/>
              </a:rPr>
              <a:t>untuk</a:t>
            </a:r>
            <a:r>
              <a:rPr lang="en-US" sz="1000" i="1" kern="0" dirty="0">
                <a:latin typeface="Calibri" panose="020F0502020204030204"/>
              </a:rPr>
              <a:t> </a:t>
            </a:r>
            <a:r>
              <a:rPr lang="en-US" sz="1000" i="1" kern="0" dirty="0" err="1">
                <a:latin typeface="Calibri" panose="020F0502020204030204"/>
              </a:rPr>
              <a:t>pelaksanaan</a:t>
            </a:r>
            <a:r>
              <a:rPr lang="en-US" sz="1000" i="1" kern="0" dirty="0">
                <a:latin typeface="Calibri" panose="020F0502020204030204"/>
              </a:rPr>
              <a:t> </a:t>
            </a:r>
            <a:r>
              <a:rPr lang="en-US" sz="1000" i="1" kern="0" dirty="0" err="1">
                <a:latin typeface="Calibri" panose="020F0502020204030204"/>
              </a:rPr>
              <a:t>rencana</a:t>
            </a:r>
            <a:r>
              <a:rPr lang="en-US" sz="1000" i="1" kern="0" dirty="0">
                <a:latin typeface="Calibri" panose="020F0502020204030204"/>
              </a:rPr>
              <a:t> pada </a:t>
            </a:r>
            <a:r>
              <a:rPr lang="en-US" sz="1000" i="1" kern="0" dirty="0" err="1">
                <a:latin typeface="Calibri" panose="020F0502020204030204"/>
              </a:rPr>
              <a:t>Renja</a:t>
            </a:r>
            <a:r>
              <a:rPr lang="en-US" sz="1000" i="1" kern="0" dirty="0">
                <a:latin typeface="Calibri" panose="020F0502020204030204"/>
              </a:rPr>
              <a:t> K/L </a:t>
            </a:r>
          </a:p>
        </p:txBody>
      </p:sp>
      <p:pic>
        <p:nvPicPr>
          <p:cNvPr id="111" name="Picture 110" descr="A yellow arrow pointing up&#10;&#10;Description automatically generated">
            <a:extLst>
              <a:ext uri="{FF2B5EF4-FFF2-40B4-BE49-F238E27FC236}">
                <a16:creationId xmlns:a16="http://schemas.microsoft.com/office/drawing/2014/main" id="{F8640762-54AF-4BB3-86BB-213EE606CFE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22529" flipH="1">
            <a:off x="2795391" y="4958538"/>
            <a:ext cx="574782" cy="574782"/>
          </a:xfrm>
          <a:prstGeom prst="rect">
            <a:avLst/>
          </a:prstGeom>
        </p:spPr>
      </p:pic>
      <p:sp>
        <p:nvSpPr>
          <p:cNvPr id="113" name="Google Shape;214;p4">
            <a:extLst>
              <a:ext uri="{FF2B5EF4-FFF2-40B4-BE49-F238E27FC236}">
                <a16:creationId xmlns:a16="http://schemas.microsoft.com/office/drawing/2014/main" id="{32F3DABA-9FFF-4C55-A036-2795EE66794C}"/>
              </a:ext>
            </a:extLst>
          </p:cNvPr>
          <p:cNvSpPr/>
          <p:nvPr/>
        </p:nvSpPr>
        <p:spPr>
          <a:xfrm>
            <a:off x="1290311" y="4774942"/>
            <a:ext cx="1337745" cy="392606"/>
          </a:xfrm>
          <a:prstGeom prst="roundRect">
            <a:avLst>
              <a:gd name="adj" fmla="val 16667"/>
            </a:avLst>
          </a:prstGeom>
          <a:solidFill>
            <a:srgbClr val="F7CAAC"/>
          </a:solidFill>
          <a:ln w="12700" cap="flat" cmpd="sng">
            <a:solidFill>
              <a:srgbClr val="20A8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-US" b="1" kern="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RENJA K/L</a:t>
            </a:r>
            <a:endParaRPr sz="1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4C1D3FF-9387-4823-B034-64426F3A3292}"/>
              </a:ext>
            </a:extLst>
          </p:cNvPr>
          <p:cNvSpPr/>
          <p:nvPr/>
        </p:nvSpPr>
        <p:spPr>
          <a:xfrm>
            <a:off x="3478864" y="4007055"/>
            <a:ext cx="4629763" cy="2082955"/>
          </a:xfrm>
          <a:prstGeom prst="roundRect">
            <a:avLst>
              <a:gd name="adj" fmla="val 9409"/>
            </a:avLst>
          </a:prstGeom>
          <a:noFill/>
          <a:ln w="19050" cap="flat" cmpd="sng" algn="ctr">
            <a:solidFill>
              <a:schemeClr val="accent6">
                <a:lumMod val="50000"/>
              </a:schemeClr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B6C191-94DA-4FE7-A838-0802C0474421}"/>
              </a:ext>
            </a:extLst>
          </p:cNvPr>
          <p:cNvSpPr txBox="1"/>
          <p:nvPr/>
        </p:nvSpPr>
        <p:spPr>
          <a:xfrm>
            <a:off x="6096000" y="5849748"/>
            <a:ext cx="4193040" cy="646331"/>
          </a:xfrm>
          <a:prstGeom prst="rect">
            <a:avLst/>
          </a:prstGeom>
          <a:pattFill prst="pct30">
            <a:fgClr>
              <a:schemeClr val="accent6">
                <a:lumMod val="40000"/>
                <a:lumOff val="60000"/>
              </a:schemeClr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K/L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pengampu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DAK  dan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Subsidi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melakukan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penyelarasan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pemanfatan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Belanja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K/L, DAK dan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Subsidi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agar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tidak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terjadi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tumpang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tindih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keluaran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/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penerima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manfaat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/ </a:t>
            </a:r>
            <a:r>
              <a:rPr lang="en-US" sz="1200" b="1" i="1" dirty="0" err="1">
                <a:solidFill>
                  <a:schemeClr val="accent6">
                    <a:lumMod val="50000"/>
                  </a:schemeClr>
                </a:solidFill>
              </a:rPr>
              <a:t>lokasi</a:t>
            </a:r>
            <a:r>
              <a:rPr lang="en-US" sz="12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ID" sz="12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" name="Picture 29" descr="A yellow arrow pointing up&#10;&#10;Description automatically generated">
            <a:extLst>
              <a:ext uri="{FF2B5EF4-FFF2-40B4-BE49-F238E27FC236}">
                <a16:creationId xmlns:a16="http://schemas.microsoft.com/office/drawing/2014/main" id="{59FC35B3-324D-435B-929C-93EEFAF7C9F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16200000" flipH="1">
            <a:off x="11092528" y="3608570"/>
            <a:ext cx="482764" cy="397336"/>
          </a:xfrm>
          <a:prstGeom prst="rect">
            <a:avLst/>
          </a:prstGeom>
        </p:spPr>
      </p:pic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ECC2304-81C6-4360-932B-90FBC725F6DE}"/>
              </a:ext>
            </a:extLst>
          </p:cNvPr>
          <p:cNvSpPr/>
          <p:nvPr/>
        </p:nvSpPr>
        <p:spPr>
          <a:xfrm>
            <a:off x="10290835" y="4039084"/>
            <a:ext cx="1740245" cy="1053766"/>
          </a:xfrm>
          <a:prstGeom prst="roundRect">
            <a:avLst/>
          </a:prstGeom>
          <a:solidFill>
            <a:schemeClr val="bg1">
              <a:alpha val="99000"/>
            </a:schemeClr>
          </a:solidFill>
          <a:ln w="12700" cap="flat" cmpd="sng" algn="ctr">
            <a:solidFill>
              <a:srgbClr val="023047"/>
            </a:solidFill>
            <a:prstDash val="sysDash"/>
            <a:miter lim="800000"/>
          </a:ln>
          <a:effectLst/>
        </p:spPr>
        <p:txBody>
          <a:bodyPr lIns="91440" tIns="45720" rIns="91440" bIns="45720" rtlCol="0" anchor="ctr"/>
          <a:lstStyle/>
          <a:p>
            <a:pPr algn="ctr">
              <a:lnSpc>
                <a:spcPct val="114000"/>
              </a:lnSpc>
            </a:pPr>
            <a:r>
              <a:rPr lang="en-US" sz="1050" i="1" kern="0" dirty="0">
                <a:latin typeface="Calibri" panose="020F0502020204030204"/>
              </a:rPr>
              <a:t>Blended financing </a:t>
            </a:r>
            <a:r>
              <a:rPr lang="en-US" sz="1050" i="1" kern="0" dirty="0" err="1">
                <a:latin typeface="Calibri" panose="020F0502020204030204"/>
              </a:rPr>
              <a:t>dengan</a:t>
            </a:r>
            <a:r>
              <a:rPr lang="en-US" sz="1050" i="1" kern="0" dirty="0">
                <a:latin typeface="Calibri" panose="020F0502020204030204"/>
              </a:rPr>
              <a:t> </a:t>
            </a:r>
            <a:r>
              <a:rPr lang="en-US" sz="1050" i="1" kern="0" dirty="0" err="1">
                <a:latin typeface="Calibri" panose="020F0502020204030204"/>
              </a:rPr>
              <a:t>dukungan</a:t>
            </a:r>
            <a:r>
              <a:rPr lang="en-US" sz="1050" i="1" kern="0" dirty="0">
                <a:latin typeface="Calibri" panose="020F0502020204030204"/>
              </a:rPr>
              <a:t> </a:t>
            </a:r>
            <a:r>
              <a:rPr lang="en-US" sz="1050" i="1" kern="0" dirty="0" err="1">
                <a:latin typeface="Calibri" panose="020F0502020204030204"/>
              </a:rPr>
              <a:t>pemerintah</a:t>
            </a:r>
            <a:r>
              <a:rPr lang="en-US" sz="1050" i="1" kern="0" dirty="0">
                <a:latin typeface="Calibri" panose="020F0502020204030204"/>
              </a:rPr>
              <a:t> </a:t>
            </a:r>
            <a:r>
              <a:rPr lang="en-US" sz="1050" i="1" kern="0" dirty="0" err="1">
                <a:latin typeface="Calibri" panose="020F0502020204030204"/>
              </a:rPr>
              <a:t>seperti</a:t>
            </a:r>
            <a:r>
              <a:rPr lang="en-US" sz="1050" i="1" kern="0" dirty="0">
                <a:latin typeface="Calibri" panose="020F0502020204030204"/>
              </a:rPr>
              <a:t> Limited Concession Scheme (LCS) &amp; Land Value Capture (LVC) 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1575ACF7-98E0-439D-9192-BA81BEC793AB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840" y="5691429"/>
            <a:ext cx="297433" cy="2974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858B36-9369-4DFC-953C-C1992D7634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84" y="2503701"/>
            <a:ext cx="502538" cy="9093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EA7FA4-84AC-48BE-86CC-979F210BC6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1997" y="4683829"/>
            <a:ext cx="558862" cy="5403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324312-58CA-4132-BCA3-67200067C11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7387"/>
          <a:stretch/>
        </p:blipFill>
        <p:spPr>
          <a:xfrm>
            <a:off x="11333910" y="3528709"/>
            <a:ext cx="889691" cy="55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63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2D5AEB46-7375-4387-86D3-FB57F7D74764}"/>
              </a:ext>
            </a:extLst>
          </p:cNvPr>
          <p:cNvSpPr/>
          <p:nvPr/>
        </p:nvSpPr>
        <p:spPr>
          <a:xfrm>
            <a:off x="8569938" y="1583197"/>
            <a:ext cx="3367468" cy="4745283"/>
          </a:xfrm>
          <a:prstGeom prst="roundRect">
            <a:avLst>
              <a:gd name="adj" fmla="val 5785"/>
            </a:avLst>
          </a:prstGeom>
          <a:solidFill>
            <a:srgbClr val="FFC000">
              <a:lumMod val="40000"/>
              <a:lumOff val="60000"/>
              <a:alpha val="78000"/>
            </a:srgbClr>
          </a:solidFill>
          <a:ln w="38100" cap="flat" cmpd="sng" algn="ctr">
            <a:solidFill>
              <a:srgbClr val="C00000"/>
            </a:solidFill>
            <a:prstDash val="dash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7">
            <a:extLst>
              <a:ext uri="{FF2B5EF4-FFF2-40B4-BE49-F238E27FC236}">
                <a16:creationId xmlns:a16="http://schemas.microsoft.com/office/drawing/2014/main" id="{BC5A2267-B08A-40B4-9DA1-60F53B70950F}"/>
              </a:ext>
            </a:extLst>
          </p:cNvPr>
          <p:cNvSpPr txBox="1"/>
          <p:nvPr/>
        </p:nvSpPr>
        <p:spPr>
          <a:xfrm>
            <a:off x="255050" y="1338421"/>
            <a:ext cx="1646418" cy="386904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</p:spPr>
        <p:txBody>
          <a:bodyPr wrap="square" lIns="0" tIns="36000" rIns="0" bIns="3600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BELANJA K/L</a:t>
            </a:r>
            <a:endParaRPr kumimoji="0" lang="id-ID" sz="1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ounded Rectangle 8">
            <a:extLst>
              <a:ext uri="{FF2B5EF4-FFF2-40B4-BE49-F238E27FC236}">
                <a16:creationId xmlns:a16="http://schemas.microsoft.com/office/drawing/2014/main" id="{E5569D5D-4749-49A9-8DFC-2A07BF604437}"/>
              </a:ext>
            </a:extLst>
          </p:cNvPr>
          <p:cNvSpPr/>
          <p:nvPr/>
        </p:nvSpPr>
        <p:spPr>
          <a:xfrm>
            <a:off x="613931" y="5688590"/>
            <a:ext cx="2753177" cy="578882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Pemasaran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Pariwisata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Labuan Bajo Flores</a:t>
            </a:r>
            <a:endParaRPr kumimoji="0" lang="id-ID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D23AB2-A1F1-4251-9C6D-06B8C927D527}"/>
              </a:ext>
            </a:extLst>
          </p:cNvPr>
          <p:cNvSpPr/>
          <p:nvPr/>
        </p:nvSpPr>
        <p:spPr>
          <a:xfrm>
            <a:off x="632083" y="6104864"/>
            <a:ext cx="1317155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KEMENPAREKRAF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AF5751-E4E9-4468-9B4E-90108D64D1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50" y="5774573"/>
            <a:ext cx="322813" cy="322813"/>
          </a:xfrm>
          <a:prstGeom prst="rect">
            <a:avLst/>
          </a:prstGeom>
        </p:spPr>
      </p:pic>
      <p:sp>
        <p:nvSpPr>
          <p:cNvPr id="7" name="Rounded Rectangle 14">
            <a:extLst>
              <a:ext uri="{FF2B5EF4-FFF2-40B4-BE49-F238E27FC236}">
                <a16:creationId xmlns:a16="http://schemas.microsoft.com/office/drawing/2014/main" id="{5E577AA8-F268-4094-9C10-0F556A35CA8D}"/>
              </a:ext>
            </a:extLst>
          </p:cNvPr>
          <p:cNvSpPr/>
          <p:nvPr/>
        </p:nvSpPr>
        <p:spPr>
          <a:xfrm>
            <a:off x="614640" y="4831406"/>
            <a:ext cx="3232543" cy="578882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Pengembangan SDM dan Industri Pariwisata Badan Otorita Labuan Bajo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609287B-30CB-4653-9F64-AF71C396A549}"/>
              </a:ext>
            </a:extLst>
          </p:cNvPr>
          <p:cNvSpPr/>
          <p:nvPr/>
        </p:nvSpPr>
        <p:spPr>
          <a:xfrm>
            <a:off x="632083" y="5258255"/>
            <a:ext cx="1317155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KEMENPAREKRAF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A99C2E-73F4-4B48-B684-68F01C09B6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97" y="4976107"/>
            <a:ext cx="374186" cy="374185"/>
          </a:xfrm>
          <a:prstGeom prst="rect">
            <a:avLst/>
          </a:prstGeom>
        </p:spPr>
      </p:pic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FC2346D5-960F-4BA1-AD72-0A6D2BFB3453}"/>
              </a:ext>
            </a:extLst>
          </p:cNvPr>
          <p:cNvSpPr/>
          <p:nvPr/>
        </p:nvSpPr>
        <p:spPr>
          <a:xfrm>
            <a:off x="613932" y="1823359"/>
            <a:ext cx="2538132" cy="340519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 Akses KSPN Labuan Bajo</a:t>
            </a:r>
            <a:endParaRPr kumimoji="0" lang="id-ID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676686-B113-4AC6-A9FF-13FB1FDC2C23}"/>
              </a:ext>
            </a:extLst>
          </p:cNvPr>
          <p:cNvSpPr/>
          <p:nvPr/>
        </p:nvSpPr>
        <p:spPr>
          <a:xfrm>
            <a:off x="615546" y="2075885"/>
            <a:ext cx="1042273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KEMENPUPR 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7FD60A8-BFC7-4C76-9563-BCBF6F619B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87" y="1959839"/>
            <a:ext cx="302247" cy="302247"/>
          </a:xfrm>
          <a:prstGeom prst="rect">
            <a:avLst/>
          </a:prstGeom>
        </p:spPr>
      </p:pic>
      <p:sp>
        <p:nvSpPr>
          <p:cNvPr id="13" name="Rounded Rectangle 26">
            <a:extLst>
              <a:ext uri="{FF2B5EF4-FFF2-40B4-BE49-F238E27FC236}">
                <a16:creationId xmlns:a16="http://schemas.microsoft.com/office/drawing/2014/main" id="{332D9B67-40EE-4F0F-A3B9-7F904440D270}"/>
              </a:ext>
            </a:extLst>
          </p:cNvPr>
          <p:cNvSpPr/>
          <p:nvPr/>
        </p:nvSpPr>
        <p:spPr>
          <a:xfrm>
            <a:off x="601032" y="2532205"/>
            <a:ext cx="2668416" cy="578882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Pembangunan Terminal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Kargo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Pelabuhan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Laut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Labuan Bajo</a:t>
            </a:r>
            <a:endParaRPr kumimoji="0" lang="id-ID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D75A486-AC66-4D6F-B985-1A6748A23FE2}"/>
              </a:ext>
            </a:extLst>
          </p:cNvPr>
          <p:cNvSpPr/>
          <p:nvPr/>
        </p:nvSpPr>
        <p:spPr>
          <a:xfrm>
            <a:off x="627475" y="2980296"/>
            <a:ext cx="976549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KEMENHUB 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7DA6B2F-36FE-4815-B6F7-875F2806A0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93" y="2726462"/>
            <a:ext cx="309663" cy="309663"/>
          </a:xfrm>
          <a:prstGeom prst="rect">
            <a:avLst/>
          </a:prstGeom>
        </p:spPr>
      </p:pic>
      <p:sp>
        <p:nvSpPr>
          <p:cNvPr id="16" name="Rounded Rectangle 32">
            <a:extLst>
              <a:ext uri="{FF2B5EF4-FFF2-40B4-BE49-F238E27FC236}">
                <a16:creationId xmlns:a16="http://schemas.microsoft.com/office/drawing/2014/main" id="{6B53F3A1-012A-4032-8EFC-38F189955390}"/>
              </a:ext>
            </a:extLst>
          </p:cNvPr>
          <p:cNvSpPr/>
          <p:nvPr/>
        </p:nvSpPr>
        <p:spPr>
          <a:xfrm>
            <a:off x="653579" y="3384940"/>
            <a:ext cx="2615869" cy="340519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Embung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Air Baku Labuan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Bajo</a:t>
            </a:r>
            <a:endParaRPr kumimoji="0" lang="nn-NO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7BFEEF-949D-478A-83D1-71A21463693C}"/>
              </a:ext>
            </a:extLst>
          </p:cNvPr>
          <p:cNvSpPr/>
          <p:nvPr/>
        </p:nvSpPr>
        <p:spPr>
          <a:xfrm>
            <a:off x="673202" y="3621156"/>
            <a:ext cx="1042273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KEMENPUPR 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57DCFFD-FC81-47EC-B0B8-19497462FC06}"/>
              </a:ext>
            </a:extLst>
          </p:cNvPr>
          <p:cNvSpPr/>
          <p:nvPr/>
        </p:nvSpPr>
        <p:spPr>
          <a:xfrm>
            <a:off x="637202" y="5716480"/>
            <a:ext cx="36000" cy="612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817D1AA-3A60-400F-AC86-E8C9E6C15B46}"/>
              </a:ext>
            </a:extLst>
          </p:cNvPr>
          <p:cNvSpPr/>
          <p:nvPr/>
        </p:nvSpPr>
        <p:spPr>
          <a:xfrm>
            <a:off x="621411" y="4906736"/>
            <a:ext cx="36000" cy="612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A07E16-B85E-44D4-9490-5FBEFB280CA7}"/>
              </a:ext>
            </a:extLst>
          </p:cNvPr>
          <p:cNvSpPr/>
          <p:nvPr/>
        </p:nvSpPr>
        <p:spPr>
          <a:xfrm>
            <a:off x="607153" y="1877114"/>
            <a:ext cx="36000" cy="468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0A944B9-469A-4192-8837-6715DBE4BA91}"/>
              </a:ext>
            </a:extLst>
          </p:cNvPr>
          <p:cNvSpPr/>
          <p:nvPr/>
        </p:nvSpPr>
        <p:spPr>
          <a:xfrm>
            <a:off x="617579" y="2598099"/>
            <a:ext cx="36000" cy="612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121">
            <a:extLst>
              <a:ext uri="{FF2B5EF4-FFF2-40B4-BE49-F238E27FC236}">
                <a16:creationId xmlns:a16="http://schemas.microsoft.com/office/drawing/2014/main" id="{34745FA2-9305-44C8-B505-83C72AFC54A9}"/>
              </a:ext>
            </a:extLst>
          </p:cNvPr>
          <p:cNvSpPr txBox="1"/>
          <p:nvPr/>
        </p:nvSpPr>
        <p:spPr>
          <a:xfrm>
            <a:off x="9168826" y="1653835"/>
            <a:ext cx="2231922" cy="408623"/>
          </a:xfrm>
          <a:prstGeom prst="round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DAK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7355B4-3DDB-43E4-99D6-F391BF952ED2}"/>
              </a:ext>
            </a:extLst>
          </p:cNvPr>
          <p:cNvSpPr/>
          <p:nvPr/>
        </p:nvSpPr>
        <p:spPr>
          <a:xfrm>
            <a:off x="9404464" y="2020706"/>
            <a:ext cx="2378090" cy="158504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DAK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Bidang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Kab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Manggarai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Barat: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Peningkatan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Wol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Datak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Semang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Ndiuk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Peningkatan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Rai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Wangkung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Pungkang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Penggantian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Jembatan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Wol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Datak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Semang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srgbClr val="E5DEDB">
                    <a:lumMod val="2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Ndiuk</a:t>
            </a:r>
            <a:endParaRPr kumimoji="0" lang="id-ID" sz="11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08C7EDC-CFAC-4EFF-8136-1EC874EF78F5}"/>
              </a:ext>
            </a:extLst>
          </p:cNvPr>
          <p:cNvSpPr/>
          <p:nvPr/>
        </p:nvSpPr>
        <p:spPr>
          <a:xfrm>
            <a:off x="9256001" y="2076901"/>
            <a:ext cx="36000" cy="1332000"/>
          </a:xfrm>
          <a:prstGeom prst="rect">
            <a:avLst/>
          </a:prstGeom>
          <a:solidFill>
            <a:srgbClr val="CE8D3E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9FD2CC6-2FB1-4D61-BB0C-3C3B9527DA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319" y="2116931"/>
            <a:ext cx="302247" cy="30224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ABCC2764-F822-4FFF-90F9-0E20594B049F}"/>
              </a:ext>
            </a:extLst>
          </p:cNvPr>
          <p:cNvSpPr/>
          <p:nvPr/>
        </p:nvSpPr>
        <p:spPr>
          <a:xfrm>
            <a:off x="9404463" y="4683483"/>
            <a:ext cx="2378091" cy="158504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DAK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Bidang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Kesehatan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Kab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Manggarai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Barat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Penambahan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gedung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ruang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baru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Puskesmas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Pacar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Puskesmas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Pariwisata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Penyediaan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Alkes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RS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Pratama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Labuan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Bajo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(RS Regional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Pariwisata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  <a:endParaRPr kumimoji="0" lang="id-ID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BB05F8-3100-48A1-AFD6-581DB2F90A0E}"/>
              </a:ext>
            </a:extLst>
          </p:cNvPr>
          <p:cNvSpPr/>
          <p:nvPr/>
        </p:nvSpPr>
        <p:spPr>
          <a:xfrm>
            <a:off x="9263371" y="4758689"/>
            <a:ext cx="36000" cy="1116000"/>
          </a:xfrm>
          <a:prstGeom prst="rect">
            <a:avLst/>
          </a:prstGeom>
          <a:solidFill>
            <a:srgbClr val="CE8D3E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7ED3F3-17FD-4140-BDBB-404FF772E7E0}"/>
              </a:ext>
            </a:extLst>
          </p:cNvPr>
          <p:cNvSpPr/>
          <p:nvPr/>
        </p:nvSpPr>
        <p:spPr>
          <a:xfrm>
            <a:off x="9267171" y="3645935"/>
            <a:ext cx="36000" cy="900000"/>
          </a:xfrm>
          <a:prstGeom prst="rect">
            <a:avLst/>
          </a:prstGeom>
          <a:solidFill>
            <a:srgbClr val="CE8D3E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0300C8A-945E-4A1C-8613-6217D3C5994F}"/>
              </a:ext>
            </a:extLst>
          </p:cNvPr>
          <p:cNvSpPr/>
          <p:nvPr/>
        </p:nvSpPr>
        <p:spPr>
          <a:xfrm>
            <a:off x="9404463" y="3599076"/>
            <a:ext cx="2378091" cy="10772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DAK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Bidang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Pariwisata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Kab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r>
              <a:rPr kumimoji="0" lang="en-US" sz="12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Manggarai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Barat:</a:t>
            </a:r>
            <a:endParaRPr kumimoji="0" lang="id-ID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Pembangunan toilet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Pembangunan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dalam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kawasan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</a:t>
            </a:r>
            <a:r>
              <a:rPr kumimoji="0" lang="en-US" sz="11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jalan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internal</a:t>
            </a:r>
            <a:endParaRPr kumimoji="0" lang="id-ID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D756AAD-DC86-4621-BD3F-00930A844E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187" y="3660190"/>
            <a:ext cx="335885" cy="335885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EE23B53C-70B5-47E3-84C9-86F11A47C9D7}"/>
              </a:ext>
            </a:extLst>
          </p:cNvPr>
          <p:cNvSpPr/>
          <p:nvPr/>
        </p:nvSpPr>
        <p:spPr>
          <a:xfrm>
            <a:off x="4230566" y="5954131"/>
            <a:ext cx="2573271" cy="44627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Pembangunan </a:t>
            </a:r>
            <a:r>
              <a:rPr kumimoji="0" lang="id-ID" sz="12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hotel dan resort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Swasta</a:t>
            </a:r>
            <a:endParaRPr kumimoji="0" lang="id-ID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94FFA0A-E0E1-4AE0-A02A-45CF2FC2EBFA}"/>
              </a:ext>
            </a:extLst>
          </p:cNvPr>
          <p:cNvSpPr/>
          <p:nvPr/>
        </p:nvSpPr>
        <p:spPr>
          <a:xfrm>
            <a:off x="4213454" y="5207453"/>
            <a:ext cx="188534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Pengembangan Bandara Komodo  Labuan Bajo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4609736-0B2D-4273-BF91-660B653CA5F3}"/>
              </a:ext>
            </a:extLst>
          </p:cNvPr>
          <p:cNvSpPr/>
          <p:nvPr/>
        </p:nvSpPr>
        <p:spPr>
          <a:xfrm>
            <a:off x="4223157" y="5605427"/>
            <a:ext cx="506870" cy="2616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KPBU</a:t>
            </a:r>
            <a:endParaRPr kumimoji="0" lang="id-ID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136">
            <a:extLst>
              <a:ext uri="{FF2B5EF4-FFF2-40B4-BE49-F238E27FC236}">
                <a16:creationId xmlns:a16="http://schemas.microsoft.com/office/drawing/2014/main" id="{C8C4F324-94CA-45E8-ABC8-DEB9DC005B04}"/>
              </a:ext>
            </a:extLst>
          </p:cNvPr>
          <p:cNvSpPr txBox="1"/>
          <p:nvPr/>
        </p:nvSpPr>
        <p:spPr>
          <a:xfrm>
            <a:off x="3739312" y="4757156"/>
            <a:ext cx="2298169" cy="374571"/>
          </a:xfrm>
          <a:prstGeom prst="roundRect">
            <a:avLst/>
          </a:prstGeom>
          <a:solidFill>
            <a:sysClr val="window" lastClr="FFFFFF">
              <a:lumMod val="85000"/>
            </a:sys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NVESTASI</a:t>
            </a:r>
            <a:r>
              <a: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</a:t>
            </a:r>
            <a:r>
              <a:rPr kumimoji="0" lang="id-ID" sz="16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-APBN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E00FD12-A2A3-4B7B-899E-83474B69E17E}"/>
              </a:ext>
            </a:extLst>
          </p:cNvPr>
          <p:cNvSpPr/>
          <p:nvPr/>
        </p:nvSpPr>
        <p:spPr>
          <a:xfrm>
            <a:off x="4194566" y="5277780"/>
            <a:ext cx="36000" cy="540000"/>
          </a:xfrm>
          <a:prstGeom prst="rect">
            <a:avLst/>
          </a:prstGeom>
          <a:solidFill>
            <a:srgbClr val="27D1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908F903-6F8B-4C91-8C36-5D9FAFCE5111}"/>
              </a:ext>
            </a:extLst>
          </p:cNvPr>
          <p:cNvSpPr/>
          <p:nvPr/>
        </p:nvSpPr>
        <p:spPr>
          <a:xfrm>
            <a:off x="4194566" y="5980275"/>
            <a:ext cx="36000" cy="432000"/>
          </a:xfrm>
          <a:prstGeom prst="rect">
            <a:avLst/>
          </a:prstGeom>
          <a:solidFill>
            <a:srgbClr val="27D1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8981F9B-1C49-493B-B1A9-720056AA1F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73" y="3421559"/>
            <a:ext cx="395074" cy="39507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EFF0ED8-FB01-4A35-A062-01033AC6C4E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878" y="5980275"/>
            <a:ext cx="359633" cy="359633"/>
          </a:xfrm>
          <a:prstGeom prst="rect">
            <a:avLst/>
          </a:prstGeom>
        </p:spPr>
      </p:pic>
      <p:sp>
        <p:nvSpPr>
          <p:cNvPr id="39" name="Rounded Rectangle 155">
            <a:extLst>
              <a:ext uri="{FF2B5EF4-FFF2-40B4-BE49-F238E27FC236}">
                <a16:creationId xmlns:a16="http://schemas.microsoft.com/office/drawing/2014/main" id="{8FE99B60-F2E0-4E8C-AF8E-5D9990F51696}"/>
              </a:ext>
            </a:extLst>
          </p:cNvPr>
          <p:cNvSpPr/>
          <p:nvPr/>
        </p:nvSpPr>
        <p:spPr>
          <a:xfrm>
            <a:off x="661462" y="4052166"/>
            <a:ext cx="3346960" cy="578882"/>
          </a:xfrm>
          <a:prstGeom prst="round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Pengembangan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Atraksi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Aksebilitasi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Dan Amenitas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Badan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Otorita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Labuan Bajo</a:t>
            </a:r>
            <a:endParaRPr kumimoji="0" lang="id-ID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CF05CCA-F636-4E13-AD43-B27A2FAA4CC6}"/>
              </a:ext>
            </a:extLst>
          </p:cNvPr>
          <p:cNvSpPr/>
          <p:nvPr/>
        </p:nvSpPr>
        <p:spPr>
          <a:xfrm>
            <a:off x="675158" y="4489387"/>
            <a:ext cx="1352422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KEMENPAREKRAF 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8C54BC0-29EA-45E2-820B-25D1F5831D80}"/>
              </a:ext>
            </a:extLst>
          </p:cNvPr>
          <p:cNvSpPr/>
          <p:nvPr/>
        </p:nvSpPr>
        <p:spPr>
          <a:xfrm>
            <a:off x="619653" y="4080261"/>
            <a:ext cx="36000" cy="612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D6727F9-C6E1-42C5-B460-88644385849C}"/>
              </a:ext>
            </a:extLst>
          </p:cNvPr>
          <p:cNvSpPr/>
          <p:nvPr/>
        </p:nvSpPr>
        <p:spPr>
          <a:xfrm>
            <a:off x="625463" y="3405162"/>
            <a:ext cx="36000" cy="50400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D02E8795-B28D-4402-A829-39C61DB141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88" y="4206444"/>
            <a:ext cx="359633" cy="359633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EA606C7F-96D2-420F-A9BA-DA552448B01D}"/>
              </a:ext>
            </a:extLst>
          </p:cNvPr>
          <p:cNvSpPr/>
          <p:nvPr/>
        </p:nvSpPr>
        <p:spPr>
          <a:xfrm>
            <a:off x="6707664" y="5207452"/>
            <a:ext cx="188534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1" i="0" u="none" strike="noStrike" kern="120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Pembangunan PLTS Labuan Bajo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4DA516E-32D7-4812-A20D-73FF39C390B0}"/>
              </a:ext>
            </a:extLst>
          </p:cNvPr>
          <p:cNvSpPr/>
          <p:nvPr/>
        </p:nvSpPr>
        <p:spPr>
          <a:xfrm>
            <a:off x="6707577" y="5626484"/>
            <a:ext cx="601447" cy="2616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Swasta</a:t>
            </a:r>
            <a:endParaRPr kumimoji="0" lang="id-ID" sz="11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D9FB0CA-2174-4EE0-81F7-90112DDD4843}"/>
              </a:ext>
            </a:extLst>
          </p:cNvPr>
          <p:cNvSpPr/>
          <p:nvPr/>
        </p:nvSpPr>
        <p:spPr>
          <a:xfrm>
            <a:off x="6679008" y="5277780"/>
            <a:ext cx="36000" cy="612000"/>
          </a:xfrm>
          <a:prstGeom prst="rect">
            <a:avLst/>
          </a:prstGeom>
          <a:solidFill>
            <a:srgbClr val="27D1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635E49A3-1E69-4AA3-83B6-D0F0358B483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968" y="5258255"/>
            <a:ext cx="360000" cy="360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0344D1F-3A1E-4EF0-8620-97BD46DA655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221" y="5275984"/>
            <a:ext cx="360000" cy="360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92ED6F1-F007-4129-B87B-B8523728C57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821" y="4796107"/>
            <a:ext cx="360000" cy="360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68D9B4F-1531-4617-9E44-89786DA2607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15993" y="1422002"/>
            <a:ext cx="4706520" cy="351160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4DD4544F-BCCB-4271-BED0-EFB8C7475263}"/>
              </a:ext>
            </a:extLst>
          </p:cNvPr>
          <p:cNvSpPr/>
          <p:nvPr/>
        </p:nvSpPr>
        <p:spPr>
          <a:xfrm>
            <a:off x="-136863" y="835922"/>
            <a:ext cx="11743274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Sesuai PP 17/17 alokasi pada prioritas dirinci pada proyek prioritas, sehingga dapat dilakukan pengintegrasi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</a:t>
            </a:r>
            <a:r>
              <a:rPr kumimoji="0" lang="en-US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pendanaan</a:t>
            </a:r>
            <a:r>
              <a:rPr kumimoji="0" lang="id-ID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secara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id-ID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kewilayahan dan </a:t>
            </a:r>
            <a:r>
              <a:rPr kumimoji="0" lang="en-US" sz="16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memudahkan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id-ID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pengendalian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C00D40C1-735B-4DD2-8676-32F70D1674C5}"/>
              </a:ext>
            </a:extLst>
          </p:cNvPr>
          <p:cNvSpPr txBox="1">
            <a:spLocks/>
          </p:cNvSpPr>
          <p:nvPr/>
        </p:nvSpPr>
        <p:spPr>
          <a:xfrm>
            <a:off x="4640529" y="35822"/>
            <a:ext cx="7142025" cy="85622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000" b="1" dirty="0">
                <a:solidFill>
                  <a:schemeClr val="bg1"/>
                </a:solidFill>
                <a:latin typeface="Segoe UI"/>
                <a:ea typeface="Quattrocento Sans"/>
                <a:cs typeface="Segoe UI"/>
                <a:sym typeface="Quattrocento Sans"/>
              </a:rPr>
              <a:t>GAMBARAN INTEGRASI PENDANAAN PEMBANGUNAN PADA RPJMN 2020-2024</a:t>
            </a:r>
            <a:endParaRPr lang="en-US" sz="2000" b="1" dirty="0">
              <a:solidFill>
                <a:schemeClr val="bg1"/>
              </a:solidFill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5480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5F6B4-61C4-4AAD-8157-0239BBE21F0E}"/>
              </a:ext>
            </a:extLst>
          </p:cNvPr>
          <p:cNvSpPr txBox="1">
            <a:spLocks/>
          </p:cNvSpPr>
          <p:nvPr/>
        </p:nvSpPr>
        <p:spPr>
          <a:xfrm>
            <a:off x="4484239" y="-38541"/>
            <a:ext cx="7142025" cy="85622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bg1"/>
                </a:solidFill>
                <a:latin typeface="Segoe UI"/>
                <a:ea typeface="Quattrocento Sans"/>
                <a:cs typeface="Segoe UI"/>
                <a:sym typeface="Quattrocento Sans"/>
              </a:rPr>
              <a:t>KESIMPULAN </a:t>
            </a:r>
            <a:endParaRPr lang="en-US" sz="2400" b="1" dirty="0">
              <a:solidFill>
                <a:schemeClr val="bg1"/>
              </a:solidFill>
              <a:latin typeface="Segoe UI" panose="020B0502040204020203" pitchFamily="34" charset="0"/>
              <a:ea typeface="Quattrocento Sans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2ABC41-3D48-4114-9994-35C90A7486C9}"/>
              </a:ext>
            </a:extLst>
          </p:cNvPr>
          <p:cNvSpPr txBox="1"/>
          <p:nvPr/>
        </p:nvSpPr>
        <p:spPr>
          <a:xfrm>
            <a:off x="1186979" y="2983506"/>
            <a:ext cx="106484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Keselarasan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substansi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periodisasi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pusat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daerah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diperlukan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memberikan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pedoman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jelas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pelaku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baik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pusat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daerah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maupun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non-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pemerintah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855127F-22A0-41A1-9F62-BDD5D57EFED3}"/>
              </a:ext>
            </a:extLst>
          </p:cNvPr>
          <p:cNvGrpSpPr/>
          <p:nvPr/>
        </p:nvGrpSpPr>
        <p:grpSpPr>
          <a:xfrm>
            <a:off x="489042" y="4421926"/>
            <a:ext cx="541903" cy="537481"/>
            <a:chOff x="3717556" y="3410954"/>
            <a:chExt cx="578882" cy="57888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5BBF069-64B1-4DEB-BF2B-0D729F5E9C30}"/>
                </a:ext>
              </a:extLst>
            </p:cNvPr>
            <p:cNvGrpSpPr/>
            <p:nvPr/>
          </p:nvGrpSpPr>
          <p:grpSpPr>
            <a:xfrm>
              <a:off x="3717556" y="3410954"/>
              <a:ext cx="578882" cy="578882"/>
              <a:chOff x="2917558" y="2327136"/>
              <a:chExt cx="578882" cy="578882"/>
            </a:xfrm>
          </p:grpSpPr>
          <p:pic>
            <p:nvPicPr>
              <p:cNvPr id="7" name="Graphic 6">
                <a:extLst>
                  <a:ext uri="{FF2B5EF4-FFF2-40B4-BE49-F238E27FC236}">
                    <a16:creationId xmlns:a16="http://schemas.microsoft.com/office/drawing/2014/main" id="{31F59181-980A-4259-B828-8C8A1DC2B4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917558" y="2327136"/>
                <a:ext cx="578882" cy="578882"/>
              </a:xfrm>
              <a:prstGeom prst="rect">
                <a:avLst/>
              </a:prstGeom>
            </p:spPr>
          </p:pic>
          <p:sp>
            <p:nvSpPr>
              <p:cNvPr id="8" name="Graphic 36">
                <a:extLst>
                  <a:ext uri="{FF2B5EF4-FFF2-40B4-BE49-F238E27FC236}">
                    <a16:creationId xmlns:a16="http://schemas.microsoft.com/office/drawing/2014/main" id="{599DFDAA-2FFB-4CDC-AEC9-0A3CF4A034DD}"/>
                  </a:ext>
                </a:extLst>
              </p:cNvPr>
              <p:cNvSpPr/>
              <p:nvPr/>
            </p:nvSpPr>
            <p:spPr>
              <a:xfrm rot="5400000">
                <a:off x="2946387" y="2376014"/>
                <a:ext cx="521329" cy="485775"/>
              </a:xfrm>
              <a:custGeom>
                <a:avLst/>
                <a:gdLst>
                  <a:gd name="connsiteX0" fmla="*/ 135934 w 543685"/>
                  <a:gd name="connsiteY0" fmla="*/ 466884 h 466883"/>
                  <a:gd name="connsiteX1" fmla="*/ 0 w 543685"/>
                  <a:gd name="connsiteY1" fmla="*/ 233442 h 466883"/>
                  <a:gd name="connsiteX2" fmla="*/ 135934 w 543685"/>
                  <a:gd name="connsiteY2" fmla="*/ 0 h 466883"/>
                  <a:gd name="connsiteX3" fmla="*/ 407733 w 543685"/>
                  <a:gd name="connsiteY3" fmla="*/ 0 h 466883"/>
                  <a:gd name="connsiteX4" fmla="*/ 543685 w 543685"/>
                  <a:gd name="connsiteY4" fmla="*/ 233442 h 466883"/>
                  <a:gd name="connsiteX5" fmla="*/ 407733 w 543685"/>
                  <a:gd name="connsiteY5" fmla="*/ 466884 h 466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3685" h="466883">
                    <a:moveTo>
                      <a:pt x="135934" y="466884"/>
                    </a:moveTo>
                    <a:lnTo>
                      <a:pt x="0" y="233442"/>
                    </a:lnTo>
                    <a:lnTo>
                      <a:pt x="135934" y="0"/>
                    </a:lnTo>
                    <a:lnTo>
                      <a:pt x="407733" y="0"/>
                    </a:lnTo>
                    <a:lnTo>
                      <a:pt x="543685" y="233442"/>
                    </a:lnTo>
                    <a:lnTo>
                      <a:pt x="407733" y="466884"/>
                    </a:lnTo>
                    <a:close/>
                  </a:path>
                </a:pathLst>
              </a:custGeom>
              <a:solidFill>
                <a:srgbClr val="A3D2CA"/>
              </a:solidFill>
              <a:ln w="1116" cap="flat">
                <a:noFill/>
                <a:prstDash val="solid"/>
                <a:miter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4236470F-A932-4ED9-92F3-4D3055C71556}"/>
                  </a:ext>
                </a:extLst>
              </p:cNvPr>
              <p:cNvSpPr/>
              <p:nvPr/>
            </p:nvSpPr>
            <p:spPr>
              <a:xfrm>
                <a:off x="3020809" y="2430326"/>
                <a:ext cx="355829" cy="3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DDD7C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6" name="Graphic 5" descr="Single gear">
              <a:extLst>
                <a:ext uri="{FF2B5EF4-FFF2-40B4-BE49-F238E27FC236}">
                  <a16:creationId xmlns:a16="http://schemas.microsoft.com/office/drawing/2014/main" id="{C7837EAE-26B5-493B-A333-4C3B1FE7CB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831602" y="3523379"/>
              <a:ext cx="350766" cy="350766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A32CD12-642C-40D2-96DA-5B62A22AAE78}"/>
              </a:ext>
            </a:extLst>
          </p:cNvPr>
          <p:cNvGrpSpPr/>
          <p:nvPr/>
        </p:nvGrpSpPr>
        <p:grpSpPr>
          <a:xfrm>
            <a:off x="464529" y="2983506"/>
            <a:ext cx="548967" cy="550687"/>
            <a:chOff x="3396531" y="2987029"/>
            <a:chExt cx="578882" cy="578882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A4786655-A546-4AB2-9527-372722911E4E}"/>
                </a:ext>
              </a:extLst>
            </p:cNvPr>
            <p:cNvGrpSpPr/>
            <p:nvPr/>
          </p:nvGrpSpPr>
          <p:grpSpPr>
            <a:xfrm>
              <a:off x="3396531" y="2987029"/>
              <a:ext cx="578882" cy="578882"/>
              <a:chOff x="2917558" y="2327136"/>
              <a:chExt cx="578882" cy="578882"/>
            </a:xfrm>
          </p:grpSpPr>
          <p:pic>
            <p:nvPicPr>
              <p:cNvPr id="33" name="Graphic 32">
                <a:extLst>
                  <a:ext uri="{FF2B5EF4-FFF2-40B4-BE49-F238E27FC236}">
                    <a16:creationId xmlns:a16="http://schemas.microsoft.com/office/drawing/2014/main" id="{361D5D9B-986B-4A12-8FEA-CCD2F19F90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917558" y="2327136"/>
                <a:ext cx="578882" cy="578882"/>
              </a:xfrm>
              <a:prstGeom prst="rect">
                <a:avLst/>
              </a:prstGeom>
            </p:spPr>
          </p:pic>
          <p:sp>
            <p:nvSpPr>
              <p:cNvPr id="34" name="Graphic 36">
                <a:extLst>
                  <a:ext uri="{FF2B5EF4-FFF2-40B4-BE49-F238E27FC236}">
                    <a16:creationId xmlns:a16="http://schemas.microsoft.com/office/drawing/2014/main" id="{8923DD5D-3C73-4B2A-B5A8-09FF64A48C94}"/>
                  </a:ext>
                </a:extLst>
              </p:cNvPr>
              <p:cNvSpPr/>
              <p:nvPr/>
            </p:nvSpPr>
            <p:spPr>
              <a:xfrm rot="5400000">
                <a:off x="2946387" y="2376014"/>
                <a:ext cx="521329" cy="485775"/>
              </a:xfrm>
              <a:custGeom>
                <a:avLst/>
                <a:gdLst>
                  <a:gd name="connsiteX0" fmla="*/ 135934 w 543685"/>
                  <a:gd name="connsiteY0" fmla="*/ 466884 h 466883"/>
                  <a:gd name="connsiteX1" fmla="*/ 0 w 543685"/>
                  <a:gd name="connsiteY1" fmla="*/ 233442 h 466883"/>
                  <a:gd name="connsiteX2" fmla="*/ 135934 w 543685"/>
                  <a:gd name="connsiteY2" fmla="*/ 0 h 466883"/>
                  <a:gd name="connsiteX3" fmla="*/ 407733 w 543685"/>
                  <a:gd name="connsiteY3" fmla="*/ 0 h 466883"/>
                  <a:gd name="connsiteX4" fmla="*/ 543685 w 543685"/>
                  <a:gd name="connsiteY4" fmla="*/ 233442 h 466883"/>
                  <a:gd name="connsiteX5" fmla="*/ 407733 w 543685"/>
                  <a:gd name="connsiteY5" fmla="*/ 466884 h 466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3685" h="466883">
                    <a:moveTo>
                      <a:pt x="135934" y="466884"/>
                    </a:moveTo>
                    <a:lnTo>
                      <a:pt x="0" y="233442"/>
                    </a:lnTo>
                    <a:lnTo>
                      <a:pt x="135934" y="0"/>
                    </a:lnTo>
                    <a:lnTo>
                      <a:pt x="407733" y="0"/>
                    </a:lnTo>
                    <a:lnTo>
                      <a:pt x="543685" y="233442"/>
                    </a:lnTo>
                    <a:lnTo>
                      <a:pt x="407733" y="466884"/>
                    </a:lnTo>
                    <a:close/>
                  </a:path>
                </a:pathLst>
              </a:custGeom>
              <a:solidFill>
                <a:srgbClr val="A3D2CA"/>
              </a:solidFill>
              <a:ln w="1116" cap="flat">
                <a:noFill/>
                <a:prstDash val="solid"/>
                <a:miter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758BB3E2-DA3C-4298-A2D6-50941CFCF220}"/>
                  </a:ext>
                </a:extLst>
              </p:cNvPr>
              <p:cNvSpPr/>
              <p:nvPr/>
            </p:nvSpPr>
            <p:spPr>
              <a:xfrm>
                <a:off x="3020809" y="2430326"/>
                <a:ext cx="355829" cy="3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DDD7C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4" name="Google Shape;171;p32">
              <a:extLst>
                <a:ext uri="{FF2B5EF4-FFF2-40B4-BE49-F238E27FC236}">
                  <a16:creationId xmlns:a16="http://schemas.microsoft.com/office/drawing/2014/main" id="{54CB7F63-AAD0-46DE-9F31-D7E66C1317F4}"/>
                </a:ext>
              </a:extLst>
            </p:cNvPr>
            <p:cNvGrpSpPr/>
            <p:nvPr/>
          </p:nvGrpSpPr>
          <p:grpSpPr>
            <a:xfrm>
              <a:off x="3563839" y="3164216"/>
              <a:ext cx="227713" cy="227761"/>
              <a:chOff x="7014925" y="1994550"/>
              <a:chExt cx="481750" cy="481850"/>
            </a:xfrm>
          </p:grpSpPr>
          <p:sp>
            <p:nvSpPr>
              <p:cNvPr id="25" name="Google Shape;172;p32">
                <a:extLst>
                  <a:ext uri="{FF2B5EF4-FFF2-40B4-BE49-F238E27FC236}">
                    <a16:creationId xmlns:a16="http://schemas.microsoft.com/office/drawing/2014/main" id="{CE2E5B3E-1F99-4E88-8455-046B773FEC15}"/>
                  </a:ext>
                </a:extLst>
              </p:cNvPr>
              <p:cNvSpPr/>
              <p:nvPr/>
            </p:nvSpPr>
            <p:spPr>
              <a:xfrm>
                <a:off x="7156975" y="2361575"/>
                <a:ext cx="197625" cy="114825"/>
              </a:xfrm>
              <a:custGeom>
                <a:avLst/>
                <a:gdLst/>
                <a:ahLst/>
                <a:cxnLst/>
                <a:rect l="l" t="t" r="r" b="b"/>
                <a:pathLst>
                  <a:path w="7905" h="4593" extrusionOk="0">
                    <a:moveTo>
                      <a:pt x="0" y="0"/>
                    </a:moveTo>
                    <a:lnTo>
                      <a:pt x="0" y="566"/>
                    </a:lnTo>
                    <a:cubicBezTo>
                      <a:pt x="3" y="1298"/>
                      <a:pt x="479" y="1949"/>
                      <a:pt x="1178" y="2171"/>
                    </a:cubicBezTo>
                    <a:cubicBezTo>
                      <a:pt x="1407" y="3502"/>
                      <a:pt x="2560" y="4593"/>
                      <a:pt x="3954" y="4593"/>
                    </a:cubicBezTo>
                    <a:cubicBezTo>
                      <a:pt x="5345" y="4593"/>
                      <a:pt x="6499" y="3502"/>
                      <a:pt x="6728" y="2171"/>
                    </a:cubicBezTo>
                    <a:cubicBezTo>
                      <a:pt x="7426" y="1949"/>
                      <a:pt x="7902" y="1298"/>
                      <a:pt x="7905" y="566"/>
                    </a:cubicBezTo>
                    <a:lnTo>
                      <a:pt x="7905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Google Shape;173;p32">
                <a:extLst>
                  <a:ext uri="{FF2B5EF4-FFF2-40B4-BE49-F238E27FC236}">
                    <a16:creationId xmlns:a16="http://schemas.microsoft.com/office/drawing/2014/main" id="{70836BD8-0F21-49C3-A0BF-7278D47F14F9}"/>
                  </a:ext>
                </a:extLst>
              </p:cNvPr>
              <p:cNvSpPr/>
              <p:nvPr/>
            </p:nvSpPr>
            <p:spPr>
              <a:xfrm>
                <a:off x="7078825" y="1994550"/>
                <a:ext cx="347300" cy="338825"/>
              </a:xfrm>
              <a:custGeom>
                <a:avLst/>
                <a:gdLst/>
                <a:ahLst/>
                <a:cxnLst/>
                <a:rect l="l" t="t" r="r" b="b"/>
                <a:pathLst>
                  <a:path w="13892" h="13553" extrusionOk="0">
                    <a:moveTo>
                      <a:pt x="7080" y="2260"/>
                    </a:moveTo>
                    <a:cubicBezTo>
                      <a:pt x="9574" y="2263"/>
                      <a:pt x="11594" y="4284"/>
                      <a:pt x="11597" y="6777"/>
                    </a:cubicBezTo>
                    <a:cubicBezTo>
                      <a:pt x="11597" y="7090"/>
                      <a:pt x="11344" y="7340"/>
                      <a:pt x="11031" y="7340"/>
                    </a:cubicBezTo>
                    <a:cubicBezTo>
                      <a:pt x="10718" y="7340"/>
                      <a:pt x="10468" y="7090"/>
                      <a:pt x="10468" y="6777"/>
                    </a:cubicBezTo>
                    <a:cubicBezTo>
                      <a:pt x="10465" y="4907"/>
                      <a:pt x="8950" y="3392"/>
                      <a:pt x="7080" y="3389"/>
                    </a:cubicBezTo>
                    <a:cubicBezTo>
                      <a:pt x="6767" y="3389"/>
                      <a:pt x="6514" y="3136"/>
                      <a:pt x="6514" y="2826"/>
                    </a:cubicBezTo>
                    <a:cubicBezTo>
                      <a:pt x="6514" y="2513"/>
                      <a:pt x="6767" y="2260"/>
                      <a:pt x="7080" y="2260"/>
                    </a:cubicBezTo>
                    <a:close/>
                    <a:moveTo>
                      <a:pt x="7070" y="1"/>
                    </a:moveTo>
                    <a:cubicBezTo>
                      <a:pt x="6595" y="1"/>
                      <a:pt x="6111" y="50"/>
                      <a:pt x="5623" y="152"/>
                    </a:cubicBezTo>
                    <a:cubicBezTo>
                      <a:pt x="3075" y="685"/>
                      <a:pt x="1001" y="2754"/>
                      <a:pt x="459" y="5301"/>
                    </a:cubicBezTo>
                    <a:cubicBezTo>
                      <a:pt x="1" y="7469"/>
                      <a:pt x="567" y="9644"/>
                      <a:pt x="2015" y="11270"/>
                    </a:cubicBezTo>
                    <a:cubicBezTo>
                      <a:pt x="2584" y="11908"/>
                      <a:pt x="2952" y="12703"/>
                      <a:pt x="3072" y="13552"/>
                    </a:cubicBezTo>
                    <a:lnTo>
                      <a:pt x="11088" y="13552"/>
                    </a:lnTo>
                    <a:cubicBezTo>
                      <a:pt x="11221" y="12691"/>
                      <a:pt x="11597" y="11887"/>
                      <a:pt x="12175" y="11233"/>
                    </a:cubicBezTo>
                    <a:cubicBezTo>
                      <a:pt x="13259" y="10002"/>
                      <a:pt x="13892" y="8418"/>
                      <a:pt x="13892" y="6777"/>
                    </a:cubicBezTo>
                    <a:cubicBezTo>
                      <a:pt x="13892" y="2969"/>
                      <a:pt x="10766" y="1"/>
                      <a:pt x="707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Google Shape;174;p32">
                <a:extLst>
                  <a:ext uri="{FF2B5EF4-FFF2-40B4-BE49-F238E27FC236}">
                    <a16:creationId xmlns:a16="http://schemas.microsoft.com/office/drawing/2014/main" id="{E0EBA824-61CE-487C-8DB0-E5DFF5E3A68B}"/>
                  </a:ext>
                </a:extLst>
              </p:cNvPr>
              <p:cNvSpPr/>
              <p:nvPr/>
            </p:nvSpPr>
            <p:spPr>
              <a:xfrm>
                <a:off x="7014925" y="2163950"/>
                <a:ext cx="56400" cy="28275"/>
              </a:xfrm>
              <a:custGeom>
                <a:avLst/>
                <a:gdLst/>
                <a:ahLst/>
                <a:cxnLst/>
                <a:rect l="l" t="t" r="r" b="b"/>
                <a:pathLst>
                  <a:path w="2256" h="1131" extrusionOk="0">
                    <a:moveTo>
                      <a:pt x="563" y="1"/>
                    </a:moveTo>
                    <a:cubicBezTo>
                      <a:pt x="250" y="1"/>
                      <a:pt x="0" y="254"/>
                      <a:pt x="0" y="567"/>
                    </a:cubicBezTo>
                    <a:cubicBezTo>
                      <a:pt x="0" y="877"/>
                      <a:pt x="250" y="1130"/>
                      <a:pt x="563" y="1130"/>
                    </a:cubicBezTo>
                    <a:lnTo>
                      <a:pt x="1693" y="1130"/>
                    </a:lnTo>
                    <a:cubicBezTo>
                      <a:pt x="2006" y="1130"/>
                      <a:pt x="2256" y="877"/>
                      <a:pt x="2256" y="567"/>
                    </a:cubicBezTo>
                    <a:cubicBezTo>
                      <a:pt x="2256" y="254"/>
                      <a:pt x="2006" y="1"/>
                      <a:pt x="1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Google Shape;175;p32">
                <a:extLst>
                  <a:ext uri="{FF2B5EF4-FFF2-40B4-BE49-F238E27FC236}">
                    <a16:creationId xmlns:a16="http://schemas.microsoft.com/office/drawing/2014/main" id="{B4855676-9146-43C4-AEBF-AD8736937160}"/>
                  </a:ext>
                </a:extLst>
              </p:cNvPr>
              <p:cNvSpPr/>
              <p:nvPr/>
            </p:nvSpPr>
            <p:spPr>
              <a:xfrm>
                <a:off x="7017775" y="2069450"/>
                <a:ext cx="50850" cy="48075"/>
              </a:xfrm>
              <a:custGeom>
                <a:avLst/>
                <a:gdLst/>
                <a:ahLst/>
                <a:cxnLst/>
                <a:rect l="l" t="t" r="r" b="b"/>
                <a:pathLst>
                  <a:path w="2034" h="1923" extrusionOk="0">
                    <a:moveTo>
                      <a:pt x="623" y="0"/>
                    </a:moveTo>
                    <a:cubicBezTo>
                      <a:pt x="478" y="0"/>
                      <a:pt x="333" y="56"/>
                      <a:pt x="224" y="167"/>
                    </a:cubicBezTo>
                    <a:cubicBezTo>
                      <a:pt x="4" y="384"/>
                      <a:pt x="1" y="736"/>
                      <a:pt x="214" y="959"/>
                    </a:cubicBezTo>
                    <a:lnTo>
                      <a:pt x="1015" y="1757"/>
                    </a:lnTo>
                    <a:cubicBezTo>
                      <a:pt x="1125" y="1867"/>
                      <a:pt x="1269" y="1922"/>
                      <a:pt x="1413" y="1922"/>
                    </a:cubicBezTo>
                    <a:cubicBezTo>
                      <a:pt x="1558" y="1922"/>
                      <a:pt x="1702" y="1867"/>
                      <a:pt x="1813" y="1757"/>
                    </a:cubicBezTo>
                    <a:cubicBezTo>
                      <a:pt x="2033" y="1534"/>
                      <a:pt x="2033" y="1179"/>
                      <a:pt x="1813" y="959"/>
                    </a:cubicBezTo>
                    <a:lnTo>
                      <a:pt x="1015" y="158"/>
                    </a:lnTo>
                    <a:cubicBezTo>
                      <a:pt x="906" y="53"/>
                      <a:pt x="764" y="0"/>
                      <a:pt x="62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" name="Google Shape;176;p32">
                <a:extLst>
                  <a:ext uri="{FF2B5EF4-FFF2-40B4-BE49-F238E27FC236}">
                    <a16:creationId xmlns:a16="http://schemas.microsoft.com/office/drawing/2014/main" id="{81EB9F4C-F8B1-4561-B1C9-895C054C48E6}"/>
                  </a:ext>
                </a:extLst>
              </p:cNvPr>
              <p:cNvSpPr/>
              <p:nvPr/>
            </p:nvSpPr>
            <p:spPr>
              <a:xfrm>
                <a:off x="7017775" y="2238825"/>
                <a:ext cx="50700" cy="47900"/>
              </a:xfrm>
              <a:custGeom>
                <a:avLst/>
                <a:gdLst/>
                <a:ahLst/>
                <a:cxnLst/>
                <a:rect l="l" t="t" r="r" b="b"/>
                <a:pathLst>
                  <a:path w="2028" h="1916" extrusionOk="0">
                    <a:moveTo>
                      <a:pt x="1405" y="0"/>
                    </a:moveTo>
                    <a:cubicBezTo>
                      <a:pt x="1264" y="0"/>
                      <a:pt x="1124" y="53"/>
                      <a:pt x="1015" y="159"/>
                    </a:cubicBezTo>
                    <a:lnTo>
                      <a:pt x="214" y="960"/>
                    </a:lnTo>
                    <a:cubicBezTo>
                      <a:pt x="1" y="1179"/>
                      <a:pt x="4" y="1532"/>
                      <a:pt x="224" y="1749"/>
                    </a:cubicBezTo>
                    <a:cubicBezTo>
                      <a:pt x="333" y="1860"/>
                      <a:pt x="478" y="1916"/>
                      <a:pt x="623" y="1916"/>
                    </a:cubicBezTo>
                    <a:cubicBezTo>
                      <a:pt x="764" y="1916"/>
                      <a:pt x="906" y="1863"/>
                      <a:pt x="1015" y="1758"/>
                    </a:cubicBezTo>
                    <a:lnTo>
                      <a:pt x="1813" y="960"/>
                    </a:lnTo>
                    <a:cubicBezTo>
                      <a:pt x="2027" y="737"/>
                      <a:pt x="2024" y="384"/>
                      <a:pt x="1804" y="168"/>
                    </a:cubicBezTo>
                    <a:cubicBezTo>
                      <a:pt x="1695" y="56"/>
                      <a:pt x="1550" y="0"/>
                      <a:pt x="14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Google Shape;177;p32">
                <a:extLst>
                  <a:ext uri="{FF2B5EF4-FFF2-40B4-BE49-F238E27FC236}">
                    <a16:creationId xmlns:a16="http://schemas.microsoft.com/office/drawing/2014/main" id="{70461329-EB0D-4E85-82F8-46D3DBD78A2B}"/>
                  </a:ext>
                </a:extLst>
              </p:cNvPr>
              <p:cNvSpPr/>
              <p:nvPr/>
            </p:nvSpPr>
            <p:spPr>
              <a:xfrm>
                <a:off x="7440250" y="2163950"/>
                <a:ext cx="56425" cy="28275"/>
              </a:xfrm>
              <a:custGeom>
                <a:avLst/>
                <a:gdLst/>
                <a:ahLst/>
                <a:cxnLst/>
                <a:rect l="l" t="t" r="r" b="b"/>
                <a:pathLst>
                  <a:path w="2257" h="1131" extrusionOk="0">
                    <a:moveTo>
                      <a:pt x="564" y="1"/>
                    </a:moveTo>
                    <a:cubicBezTo>
                      <a:pt x="251" y="1"/>
                      <a:pt x="1" y="254"/>
                      <a:pt x="1" y="567"/>
                    </a:cubicBezTo>
                    <a:cubicBezTo>
                      <a:pt x="1" y="877"/>
                      <a:pt x="251" y="1130"/>
                      <a:pt x="564" y="1130"/>
                    </a:cubicBezTo>
                    <a:lnTo>
                      <a:pt x="1693" y="1130"/>
                    </a:lnTo>
                    <a:cubicBezTo>
                      <a:pt x="2006" y="1130"/>
                      <a:pt x="2256" y="877"/>
                      <a:pt x="2256" y="567"/>
                    </a:cubicBezTo>
                    <a:cubicBezTo>
                      <a:pt x="2256" y="254"/>
                      <a:pt x="2006" y="1"/>
                      <a:pt x="169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1" name="Google Shape;178;p32">
                <a:extLst>
                  <a:ext uri="{FF2B5EF4-FFF2-40B4-BE49-F238E27FC236}">
                    <a16:creationId xmlns:a16="http://schemas.microsoft.com/office/drawing/2014/main" id="{3FD70300-B659-412C-AB2F-F0C06ADB99DA}"/>
                  </a:ext>
                </a:extLst>
              </p:cNvPr>
              <p:cNvSpPr/>
              <p:nvPr/>
            </p:nvSpPr>
            <p:spPr>
              <a:xfrm>
                <a:off x="7443125" y="2069450"/>
                <a:ext cx="50675" cy="47900"/>
              </a:xfrm>
              <a:custGeom>
                <a:avLst/>
                <a:gdLst/>
                <a:ahLst/>
                <a:cxnLst/>
                <a:rect l="l" t="t" r="r" b="b"/>
                <a:pathLst>
                  <a:path w="2027" h="1916" extrusionOk="0">
                    <a:moveTo>
                      <a:pt x="1405" y="0"/>
                    </a:moveTo>
                    <a:cubicBezTo>
                      <a:pt x="1264" y="0"/>
                      <a:pt x="1123" y="53"/>
                      <a:pt x="1015" y="158"/>
                    </a:cubicBezTo>
                    <a:lnTo>
                      <a:pt x="214" y="959"/>
                    </a:lnTo>
                    <a:cubicBezTo>
                      <a:pt x="0" y="1179"/>
                      <a:pt x="3" y="1531"/>
                      <a:pt x="223" y="1748"/>
                    </a:cubicBezTo>
                    <a:cubicBezTo>
                      <a:pt x="333" y="1860"/>
                      <a:pt x="478" y="1915"/>
                      <a:pt x="623" y="1915"/>
                    </a:cubicBezTo>
                    <a:cubicBezTo>
                      <a:pt x="764" y="1915"/>
                      <a:pt x="905" y="1863"/>
                      <a:pt x="1015" y="1757"/>
                    </a:cubicBezTo>
                    <a:lnTo>
                      <a:pt x="1813" y="959"/>
                    </a:lnTo>
                    <a:cubicBezTo>
                      <a:pt x="2027" y="736"/>
                      <a:pt x="2024" y="384"/>
                      <a:pt x="1804" y="167"/>
                    </a:cubicBezTo>
                    <a:cubicBezTo>
                      <a:pt x="1694" y="56"/>
                      <a:pt x="1549" y="0"/>
                      <a:pt x="140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2" name="Google Shape;179;p32">
                <a:extLst>
                  <a:ext uri="{FF2B5EF4-FFF2-40B4-BE49-F238E27FC236}">
                    <a16:creationId xmlns:a16="http://schemas.microsoft.com/office/drawing/2014/main" id="{D26753C6-158D-4A1A-8271-FC07505B0A3B}"/>
                  </a:ext>
                </a:extLst>
              </p:cNvPr>
              <p:cNvSpPr/>
              <p:nvPr/>
            </p:nvSpPr>
            <p:spPr>
              <a:xfrm>
                <a:off x="7442975" y="2238650"/>
                <a:ext cx="50825" cy="48075"/>
              </a:xfrm>
              <a:custGeom>
                <a:avLst/>
                <a:gdLst/>
                <a:ahLst/>
                <a:cxnLst/>
                <a:rect l="l" t="t" r="r" b="b"/>
                <a:pathLst>
                  <a:path w="2033" h="1923" extrusionOk="0">
                    <a:moveTo>
                      <a:pt x="621" y="1"/>
                    </a:moveTo>
                    <a:cubicBezTo>
                      <a:pt x="476" y="1"/>
                      <a:pt x="331" y="56"/>
                      <a:pt x="220" y="166"/>
                    </a:cubicBezTo>
                    <a:cubicBezTo>
                      <a:pt x="0" y="388"/>
                      <a:pt x="0" y="744"/>
                      <a:pt x="220" y="967"/>
                    </a:cubicBezTo>
                    <a:lnTo>
                      <a:pt x="1021" y="1765"/>
                    </a:lnTo>
                    <a:cubicBezTo>
                      <a:pt x="1129" y="1870"/>
                      <a:pt x="1270" y="1923"/>
                      <a:pt x="1411" y="1923"/>
                    </a:cubicBezTo>
                    <a:cubicBezTo>
                      <a:pt x="1555" y="1923"/>
                      <a:pt x="1700" y="1867"/>
                      <a:pt x="1810" y="1756"/>
                    </a:cubicBezTo>
                    <a:cubicBezTo>
                      <a:pt x="2030" y="1539"/>
                      <a:pt x="2033" y="1186"/>
                      <a:pt x="1819" y="967"/>
                    </a:cubicBezTo>
                    <a:lnTo>
                      <a:pt x="1021" y="166"/>
                    </a:lnTo>
                    <a:cubicBezTo>
                      <a:pt x="910" y="56"/>
                      <a:pt x="765" y="1"/>
                      <a:pt x="62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srgbClr val="435D74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52515B62-9A07-43C0-8F3C-D13440DA86C0}"/>
              </a:ext>
            </a:extLst>
          </p:cNvPr>
          <p:cNvSpPr txBox="1"/>
          <p:nvPr/>
        </p:nvSpPr>
        <p:spPr>
          <a:xfrm>
            <a:off x="1186978" y="4421926"/>
            <a:ext cx="107203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Sinergi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pendanaan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perlu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dioptimalkan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pencapaian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prioritas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berkelanjutan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endParaRPr lang="en-ID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7B7C5ABA-B3A4-4331-B936-C34C339B2BF3}"/>
              </a:ext>
            </a:extLst>
          </p:cNvPr>
          <p:cNvGrpSpPr/>
          <p:nvPr/>
        </p:nvGrpSpPr>
        <p:grpSpPr>
          <a:xfrm>
            <a:off x="471108" y="1464485"/>
            <a:ext cx="559837" cy="550686"/>
            <a:chOff x="3551988" y="1679207"/>
            <a:chExt cx="578882" cy="578882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86C80AA7-6C91-42AF-9561-B3EC69076915}"/>
                </a:ext>
              </a:extLst>
            </p:cNvPr>
            <p:cNvGrpSpPr/>
            <p:nvPr/>
          </p:nvGrpSpPr>
          <p:grpSpPr>
            <a:xfrm>
              <a:off x="3551988" y="1679207"/>
              <a:ext cx="578882" cy="578882"/>
              <a:chOff x="2917558" y="2327136"/>
              <a:chExt cx="578882" cy="578882"/>
            </a:xfrm>
          </p:grpSpPr>
          <p:pic>
            <p:nvPicPr>
              <p:cNvPr id="48" name="Graphic 47">
                <a:extLst>
                  <a:ext uri="{FF2B5EF4-FFF2-40B4-BE49-F238E27FC236}">
                    <a16:creationId xmlns:a16="http://schemas.microsoft.com/office/drawing/2014/main" id="{FDE9C68B-E1EB-460C-9D4C-389E368995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917558" y="2327136"/>
                <a:ext cx="578882" cy="578882"/>
              </a:xfrm>
              <a:prstGeom prst="rect">
                <a:avLst/>
              </a:prstGeom>
            </p:spPr>
          </p:pic>
          <p:sp>
            <p:nvSpPr>
              <p:cNvPr id="49" name="Graphic 36">
                <a:extLst>
                  <a:ext uri="{FF2B5EF4-FFF2-40B4-BE49-F238E27FC236}">
                    <a16:creationId xmlns:a16="http://schemas.microsoft.com/office/drawing/2014/main" id="{3B279672-6252-41BD-9C93-E1346F99FA3A}"/>
                  </a:ext>
                </a:extLst>
              </p:cNvPr>
              <p:cNvSpPr/>
              <p:nvPr/>
            </p:nvSpPr>
            <p:spPr>
              <a:xfrm rot="5400000">
                <a:off x="2946387" y="2376014"/>
                <a:ext cx="521329" cy="485775"/>
              </a:xfrm>
              <a:custGeom>
                <a:avLst/>
                <a:gdLst>
                  <a:gd name="connsiteX0" fmla="*/ 135934 w 543685"/>
                  <a:gd name="connsiteY0" fmla="*/ 466884 h 466883"/>
                  <a:gd name="connsiteX1" fmla="*/ 0 w 543685"/>
                  <a:gd name="connsiteY1" fmla="*/ 233442 h 466883"/>
                  <a:gd name="connsiteX2" fmla="*/ 135934 w 543685"/>
                  <a:gd name="connsiteY2" fmla="*/ 0 h 466883"/>
                  <a:gd name="connsiteX3" fmla="*/ 407733 w 543685"/>
                  <a:gd name="connsiteY3" fmla="*/ 0 h 466883"/>
                  <a:gd name="connsiteX4" fmla="*/ 543685 w 543685"/>
                  <a:gd name="connsiteY4" fmla="*/ 233442 h 466883"/>
                  <a:gd name="connsiteX5" fmla="*/ 407733 w 543685"/>
                  <a:gd name="connsiteY5" fmla="*/ 466884 h 466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43685" h="466883">
                    <a:moveTo>
                      <a:pt x="135934" y="466884"/>
                    </a:moveTo>
                    <a:lnTo>
                      <a:pt x="0" y="233442"/>
                    </a:lnTo>
                    <a:lnTo>
                      <a:pt x="135934" y="0"/>
                    </a:lnTo>
                    <a:lnTo>
                      <a:pt x="407733" y="0"/>
                    </a:lnTo>
                    <a:lnTo>
                      <a:pt x="543685" y="233442"/>
                    </a:lnTo>
                    <a:lnTo>
                      <a:pt x="407733" y="466884"/>
                    </a:lnTo>
                    <a:close/>
                  </a:path>
                </a:pathLst>
              </a:custGeom>
              <a:solidFill>
                <a:srgbClr val="A3D2CA"/>
              </a:solidFill>
              <a:ln w="1116" cap="flat">
                <a:noFill/>
                <a:prstDash val="solid"/>
                <a:miter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EF210A72-B231-4546-9BDC-1C4D66DB67AA}"/>
                  </a:ext>
                </a:extLst>
              </p:cNvPr>
              <p:cNvSpPr/>
              <p:nvPr/>
            </p:nvSpPr>
            <p:spPr>
              <a:xfrm>
                <a:off x="3020809" y="2430326"/>
                <a:ext cx="355829" cy="36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DDD7C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2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1" name="Google Shape;161;p32">
              <a:extLst>
                <a:ext uri="{FF2B5EF4-FFF2-40B4-BE49-F238E27FC236}">
                  <a16:creationId xmlns:a16="http://schemas.microsoft.com/office/drawing/2014/main" id="{65B58B1C-3085-4890-B0FB-110D99BED52A}"/>
                </a:ext>
              </a:extLst>
            </p:cNvPr>
            <p:cNvGrpSpPr/>
            <p:nvPr/>
          </p:nvGrpSpPr>
          <p:grpSpPr>
            <a:xfrm>
              <a:off x="3740539" y="1885298"/>
              <a:ext cx="185227" cy="186201"/>
              <a:chOff x="1738525" y="2175475"/>
              <a:chExt cx="299325" cy="300900"/>
            </a:xfrm>
            <a:solidFill>
              <a:srgbClr val="263238"/>
            </a:solidFill>
          </p:grpSpPr>
          <p:sp>
            <p:nvSpPr>
              <p:cNvPr id="42" name="Google Shape;162;p32">
                <a:extLst>
                  <a:ext uri="{FF2B5EF4-FFF2-40B4-BE49-F238E27FC236}">
                    <a16:creationId xmlns:a16="http://schemas.microsoft.com/office/drawing/2014/main" id="{8D4F13FB-EA31-431C-9186-82379B4D5797}"/>
                  </a:ext>
                </a:extLst>
              </p:cNvPr>
              <p:cNvSpPr/>
              <p:nvPr/>
            </p:nvSpPr>
            <p:spPr>
              <a:xfrm>
                <a:off x="1738525" y="2175475"/>
                <a:ext cx="285925" cy="135500"/>
              </a:xfrm>
              <a:custGeom>
                <a:avLst/>
                <a:gdLst/>
                <a:ahLst/>
                <a:cxnLst/>
                <a:rect l="l" t="t" r="r" b="b"/>
                <a:pathLst>
                  <a:path w="11437" h="5420" extrusionOk="0">
                    <a:moveTo>
                      <a:pt x="11437" y="1"/>
                    </a:moveTo>
                    <a:lnTo>
                      <a:pt x="221" y="3435"/>
                    </a:lnTo>
                    <a:cubicBezTo>
                      <a:pt x="63" y="3466"/>
                      <a:pt x="0" y="3624"/>
                      <a:pt x="0" y="3781"/>
                    </a:cubicBezTo>
                    <a:cubicBezTo>
                      <a:pt x="0" y="3939"/>
                      <a:pt x="95" y="4065"/>
                      <a:pt x="221" y="4159"/>
                    </a:cubicBezTo>
                    <a:lnTo>
                      <a:pt x="4348" y="5420"/>
                    </a:lnTo>
                    <a:lnTo>
                      <a:pt x="11405" y="64"/>
                    </a:lnTo>
                    <a:lnTo>
                      <a:pt x="1143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Google Shape;163;p32">
                <a:extLst>
                  <a:ext uri="{FF2B5EF4-FFF2-40B4-BE49-F238E27FC236}">
                    <a16:creationId xmlns:a16="http://schemas.microsoft.com/office/drawing/2014/main" id="{A3DBEDBB-5F0E-4E4D-AE75-1CF6E11696BD}"/>
                  </a:ext>
                </a:extLst>
              </p:cNvPr>
              <p:cNvSpPr/>
              <p:nvPr/>
            </p:nvSpPr>
            <p:spPr>
              <a:xfrm>
                <a:off x="1833825" y="2228250"/>
                <a:ext cx="151250" cy="150925"/>
              </a:xfrm>
              <a:custGeom>
                <a:avLst/>
                <a:gdLst/>
                <a:ahLst/>
                <a:cxnLst/>
                <a:rect l="l" t="t" r="r" b="b"/>
                <a:pathLst>
                  <a:path w="6050" h="6037" extrusionOk="0">
                    <a:moveTo>
                      <a:pt x="6049" y="1"/>
                    </a:moveTo>
                    <a:lnTo>
                      <a:pt x="536" y="4159"/>
                    </a:lnTo>
                    <a:lnTo>
                      <a:pt x="32" y="5577"/>
                    </a:lnTo>
                    <a:cubicBezTo>
                      <a:pt x="0" y="5703"/>
                      <a:pt x="32" y="5861"/>
                      <a:pt x="126" y="5955"/>
                    </a:cubicBezTo>
                    <a:cubicBezTo>
                      <a:pt x="186" y="6015"/>
                      <a:pt x="259" y="6037"/>
                      <a:pt x="336" y="6037"/>
                    </a:cubicBezTo>
                    <a:cubicBezTo>
                      <a:pt x="381" y="6037"/>
                      <a:pt x="427" y="6030"/>
                      <a:pt x="473" y="6018"/>
                    </a:cubicBezTo>
                    <a:lnTo>
                      <a:pt x="1891" y="5514"/>
                    </a:lnTo>
                    <a:lnTo>
                      <a:pt x="604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Google Shape;164;p32">
                <a:extLst>
                  <a:ext uri="{FF2B5EF4-FFF2-40B4-BE49-F238E27FC236}">
                    <a16:creationId xmlns:a16="http://schemas.microsoft.com/office/drawing/2014/main" id="{4AABD994-D60D-4B70-9D9B-E224B0BAB5AA}"/>
                  </a:ext>
                </a:extLst>
              </p:cNvPr>
              <p:cNvSpPr/>
              <p:nvPr/>
            </p:nvSpPr>
            <p:spPr>
              <a:xfrm>
                <a:off x="1902350" y="2188875"/>
                <a:ext cx="135500" cy="286725"/>
              </a:xfrm>
              <a:custGeom>
                <a:avLst/>
                <a:gdLst/>
                <a:ahLst/>
                <a:cxnLst/>
                <a:rect l="l" t="t" r="r" b="b"/>
                <a:pathLst>
                  <a:path w="5420" h="11469" extrusionOk="0">
                    <a:moveTo>
                      <a:pt x="5419" y="0"/>
                    </a:moveTo>
                    <a:lnTo>
                      <a:pt x="5356" y="32"/>
                    </a:lnTo>
                    <a:lnTo>
                      <a:pt x="0" y="7089"/>
                    </a:lnTo>
                    <a:lnTo>
                      <a:pt x="1261" y="11216"/>
                    </a:lnTo>
                    <a:cubicBezTo>
                      <a:pt x="1324" y="11374"/>
                      <a:pt x="1481" y="11468"/>
                      <a:pt x="1639" y="11468"/>
                    </a:cubicBezTo>
                    <a:cubicBezTo>
                      <a:pt x="1796" y="11468"/>
                      <a:pt x="1891" y="11342"/>
                      <a:pt x="1985" y="11216"/>
                    </a:cubicBezTo>
                    <a:lnTo>
                      <a:pt x="541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Google Shape;165;p32">
                <a:extLst>
                  <a:ext uri="{FF2B5EF4-FFF2-40B4-BE49-F238E27FC236}">
                    <a16:creationId xmlns:a16="http://schemas.microsoft.com/office/drawing/2014/main" id="{9D6B1332-435B-4A00-984C-A4BFD4852F84}"/>
                  </a:ext>
                </a:extLst>
              </p:cNvPr>
              <p:cNvSpPr/>
              <p:nvPr/>
            </p:nvSpPr>
            <p:spPr>
              <a:xfrm>
                <a:off x="1740875" y="2351900"/>
                <a:ext cx="72500" cy="70325"/>
              </a:xfrm>
              <a:custGeom>
                <a:avLst/>
                <a:gdLst/>
                <a:ahLst/>
                <a:cxnLst/>
                <a:rect l="l" t="t" r="r" b="b"/>
                <a:pathLst>
                  <a:path w="2900" h="2813" extrusionOk="0">
                    <a:moveTo>
                      <a:pt x="2521" y="1"/>
                    </a:moveTo>
                    <a:cubicBezTo>
                      <a:pt x="2435" y="1"/>
                      <a:pt x="2348" y="32"/>
                      <a:pt x="2269" y="95"/>
                    </a:cubicBezTo>
                    <a:lnTo>
                      <a:pt x="127" y="2206"/>
                    </a:lnTo>
                    <a:cubicBezTo>
                      <a:pt x="1" y="2332"/>
                      <a:pt x="1" y="2553"/>
                      <a:pt x="127" y="2742"/>
                    </a:cubicBezTo>
                    <a:cubicBezTo>
                      <a:pt x="190" y="2789"/>
                      <a:pt x="277" y="2813"/>
                      <a:pt x="371" y="2813"/>
                    </a:cubicBezTo>
                    <a:cubicBezTo>
                      <a:pt x="466" y="2813"/>
                      <a:pt x="568" y="2789"/>
                      <a:pt x="662" y="2742"/>
                    </a:cubicBezTo>
                    <a:lnTo>
                      <a:pt x="2773" y="600"/>
                    </a:lnTo>
                    <a:cubicBezTo>
                      <a:pt x="2899" y="473"/>
                      <a:pt x="2899" y="253"/>
                      <a:pt x="2773" y="95"/>
                    </a:cubicBezTo>
                    <a:cubicBezTo>
                      <a:pt x="2695" y="32"/>
                      <a:pt x="2608" y="1"/>
                      <a:pt x="252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Google Shape;166;p32">
                <a:extLst>
                  <a:ext uri="{FF2B5EF4-FFF2-40B4-BE49-F238E27FC236}">
                    <a16:creationId xmlns:a16="http://schemas.microsoft.com/office/drawing/2014/main" id="{8BFD2B4B-EEC4-4A09-8F4B-2B304A7BDCAB}"/>
                  </a:ext>
                </a:extLst>
              </p:cNvPr>
              <p:cNvSpPr/>
              <p:nvPr/>
            </p:nvSpPr>
            <p:spPr>
              <a:xfrm>
                <a:off x="1791300" y="2401325"/>
                <a:ext cx="70900" cy="71125"/>
              </a:xfrm>
              <a:custGeom>
                <a:avLst/>
                <a:gdLst/>
                <a:ahLst/>
                <a:cxnLst/>
                <a:rect l="l" t="t" r="r" b="b"/>
                <a:pathLst>
                  <a:path w="2836" h="2845" extrusionOk="0">
                    <a:moveTo>
                      <a:pt x="2489" y="1"/>
                    </a:moveTo>
                    <a:cubicBezTo>
                      <a:pt x="2395" y="1"/>
                      <a:pt x="2300" y="24"/>
                      <a:pt x="2237" y="72"/>
                    </a:cubicBezTo>
                    <a:lnTo>
                      <a:pt x="126" y="2214"/>
                    </a:lnTo>
                    <a:cubicBezTo>
                      <a:pt x="0" y="2340"/>
                      <a:pt x="0" y="2561"/>
                      <a:pt x="126" y="2718"/>
                    </a:cubicBezTo>
                    <a:cubicBezTo>
                      <a:pt x="221" y="2781"/>
                      <a:pt x="284" y="2844"/>
                      <a:pt x="378" y="2844"/>
                    </a:cubicBezTo>
                    <a:cubicBezTo>
                      <a:pt x="441" y="2844"/>
                      <a:pt x="567" y="2781"/>
                      <a:pt x="599" y="2718"/>
                    </a:cubicBezTo>
                    <a:lnTo>
                      <a:pt x="2741" y="607"/>
                    </a:lnTo>
                    <a:cubicBezTo>
                      <a:pt x="2836" y="481"/>
                      <a:pt x="2836" y="229"/>
                      <a:pt x="2741" y="72"/>
                    </a:cubicBezTo>
                    <a:cubicBezTo>
                      <a:pt x="2678" y="24"/>
                      <a:pt x="2584" y="1"/>
                      <a:pt x="248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Google Shape;167;p32">
                <a:extLst>
                  <a:ext uri="{FF2B5EF4-FFF2-40B4-BE49-F238E27FC236}">
                    <a16:creationId xmlns:a16="http://schemas.microsoft.com/office/drawing/2014/main" id="{294B3293-E813-4274-9AA6-87E5CB15BD23}"/>
                  </a:ext>
                </a:extLst>
              </p:cNvPr>
              <p:cNvSpPr/>
              <p:nvPr/>
            </p:nvSpPr>
            <p:spPr>
              <a:xfrm>
                <a:off x="1738525" y="2397400"/>
                <a:ext cx="79575" cy="78975"/>
              </a:xfrm>
              <a:custGeom>
                <a:avLst/>
                <a:gdLst/>
                <a:ahLst/>
                <a:cxnLst/>
                <a:rect l="l" t="t" r="r" b="b"/>
                <a:pathLst>
                  <a:path w="3183" h="3159" extrusionOk="0">
                    <a:moveTo>
                      <a:pt x="2816" y="0"/>
                    </a:moveTo>
                    <a:cubicBezTo>
                      <a:pt x="2726" y="0"/>
                      <a:pt x="2631" y="24"/>
                      <a:pt x="2552" y="71"/>
                    </a:cubicBezTo>
                    <a:lnTo>
                      <a:pt x="95" y="2529"/>
                    </a:lnTo>
                    <a:cubicBezTo>
                      <a:pt x="0" y="2655"/>
                      <a:pt x="0" y="2875"/>
                      <a:pt x="95" y="3033"/>
                    </a:cubicBezTo>
                    <a:cubicBezTo>
                      <a:pt x="189" y="3127"/>
                      <a:pt x="252" y="3159"/>
                      <a:pt x="347" y="3159"/>
                    </a:cubicBezTo>
                    <a:cubicBezTo>
                      <a:pt x="441" y="3159"/>
                      <a:pt x="536" y="3127"/>
                      <a:pt x="599" y="3033"/>
                    </a:cubicBezTo>
                    <a:lnTo>
                      <a:pt x="3025" y="607"/>
                    </a:lnTo>
                    <a:cubicBezTo>
                      <a:pt x="3182" y="449"/>
                      <a:pt x="3182" y="197"/>
                      <a:pt x="3056" y="71"/>
                    </a:cubicBezTo>
                    <a:cubicBezTo>
                      <a:pt x="2993" y="24"/>
                      <a:pt x="2907" y="0"/>
                      <a:pt x="28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marL="0" marR="0" lvl="0" indent="0" algn="l" defTabSz="91437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8FACDC02-1BB1-4F27-9481-2B938C9623BB}"/>
              </a:ext>
            </a:extLst>
          </p:cNvPr>
          <p:cNvSpPr txBox="1"/>
          <p:nvPr/>
        </p:nvSpPr>
        <p:spPr>
          <a:xfrm>
            <a:off x="1186978" y="1359140"/>
            <a:ext cx="106484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dilaksanakan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konsisten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memastikan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berkualitas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pemanfaatan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anggaran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yang optimal,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sehingga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mempercepat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pencapaian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sasaran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pembangunan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nasional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Salah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satunya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melalui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sinkronisasi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perencanaan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dan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penganggaran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tahunan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tingkat</a:t>
            </a:r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Kementerian/Lembaga.</a:t>
            </a:r>
          </a:p>
        </p:txBody>
      </p:sp>
      <p:pic>
        <p:nvPicPr>
          <p:cNvPr id="91" name="Google Shape;311;p16">
            <a:extLst>
              <a:ext uri="{FF2B5EF4-FFF2-40B4-BE49-F238E27FC236}">
                <a16:creationId xmlns:a16="http://schemas.microsoft.com/office/drawing/2014/main" id="{19C79A21-28A7-4733-829C-D7FAA6B4BA5F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5294" t="8332" r="4971" b="8090"/>
          <a:stretch/>
        </p:blipFill>
        <p:spPr>
          <a:xfrm>
            <a:off x="10293681" y="5230684"/>
            <a:ext cx="1541747" cy="1015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253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1946</Words>
  <Application>Microsoft Office PowerPoint</Application>
  <PresentationFormat>Widescreen</PresentationFormat>
  <Paragraphs>446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35" baseType="lpstr">
      <vt:lpstr>Anaheim</vt:lpstr>
      <vt:lpstr>Aptos</vt:lpstr>
      <vt:lpstr>Aptos Display</vt:lpstr>
      <vt:lpstr>Arial</vt:lpstr>
      <vt:lpstr>Arial Nova</vt:lpstr>
      <vt:lpstr>Arial Nova Light</vt:lpstr>
      <vt:lpstr>Bahnschrift SemiBold</vt:lpstr>
      <vt:lpstr>Bebas Neue</vt:lpstr>
      <vt:lpstr>Bodoni Moda</vt:lpstr>
      <vt:lpstr>Bodoni Moda SemiBold</vt:lpstr>
      <vt:lpstr>Calibri</vt:lpstr>
      <vt:lpstr>Calibri Light</vt:lpstr>
      <vt:lpstr>Cambria</vt:lpstr>
      <vt:lpstr>Nunito Light</vt:lpstr>
      <vt:lpstr>Poppins</vt:lpstr>
      <vt:lpstr>Quattrocento Sans</vt:lpstr>
      <vt:lpstr>Segoe UI</vt:lpstr>
      <vt:lpstr>Source Serif Pro Semibold</vt:lpstr>
      <vt:lpstr>Office Theme</vt:lpstr>
      <vt:lpstr>3_Office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Ruli Aprilia</dc:creator>
  <cp:lastModifiedBy>BAPPENAS</cp:lastModifiedBy>
  <cp:revision>66</cp:revision>
  <dcterms:created xsi:type="dcterms:W3CDTF">2025-05-02T04:02:25Z</dcterms:created>
  <dcterms:modified xsi:type="dcterms:W3CDTF">2025-06-12T06:56:41Z</dcterms:modified>
</cp:coreProperties>
</file>