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7" r:id="rId2"/>
  </p:sldMasterIdLst>
  <p:notesMasterIdLst>
    <p:notesMasterId r:id="rId39"/>
  </p:notesMasterIdLst>
  <p:sldIdLst>
    <p:sldId id="256" r:id="rId3"/>
    <p:sldId id="2147483635" r:id="rId4"/>
    <p:sldId id="2147482441" r:id="rId5"/>
    <p:sldId id="2147483636" r:id="rId6"/>
    <p:sldId id="2147483637" r:id="rId7"/>
    <p:sldId id="2147483638" r:id="rId8"/>
    <p:sldId id="2147483639" r:id="rId9"/>
    <p:sldId id="2147483640" r:id="rId10"/>
    <p:sldId id="2147483641" r:id="rId11"/>
    <p:sldId id="2147483642" r:id="rId12"/>
    <p:sldId id="2147483643" r:id="rId13"/>
    <p:sldId id="257" r:id="rId14"/>
    <p:sldId id="2147483645" r:id="rId15"/>
    <p:sldId id="2147483646" r:id="rId16"/>
    <p:sldId id="2147483647" r:id="rId17"/>
    <p:sldId id="2147483644" r:id="rId18"/>
    <p:sldId id="259" r:id="rId19"/>
    <p:sldId id="260" r:id="rId20"/>
    <p:sldId id="262" r:id="rId21"/>
    <p:sldId id="263" r:id="rId22"/>
    <p:sldId id="2147483630" r:id="rId23"/>
    <p:sldId id="267" r:id="rId24"/>
    <p:sldId id="2147374845" r:id="rId25"/>
    <p:sldId id="2147483631" r:id="rId26"/>
    <p:sldId id="2147483632" r:id="rId27"/>
    <p:sldId id="2147374829" r:id="rId28"/>
    <p:sldId id="2147374836" r:id="rId29"/>
    <p:sldId id="2147374846" r:id="rId30"/>
    <p:sldId id="2147483633" r:id="rId31"/>
    <p:sldId id="274" r:id="rId32"/>
    <p:sldId id="273" r:id="rId33"/>
    <p:sldId id="277" r:id="rId34"/>
    <p:sldId id="275" r:id="rId35"/>
    <p:sldId id="276" r:id="rId36"/>
    <p:sldId id="279" r:id="rId37"/>
    <p:sldId id="261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CED"/>
    <a:srgbClr val="D9D9D9"/>
    <a:srgbClr val="006600"/>
    <a:srgbClr val="FFFFFF"/>
    <a:srgbClr val="FFFFCC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374" autoAdjust="0"/>
  </p:normalViewPr>
  <p:slideViewPr>
    <p:cSldViewPr snapToGrid="0">
      <p:cViewPr varScale="1">
        <p:scale>
          <a:sx n="111" d="100"/>
          <a:sy n="111" d="100"/>
        </p:scale>
        <p:origin x="42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7183A-51A3-4381-9B55-33F0EEDB8EF2}" type="datetimeFigureOut">
              <a:rPr lang="en-ID" smtClean="0"/>
              <a:t>20/08/2025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4883AF-000D-44D5-B8B3-CAD0A412A35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5377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4883AF-000D-44D5-B8B3-CAD0A412A358}" type="slidenum">
              <a:rPr lang="en-ID" smtClean="0"/>
              <a:t>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11224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2f4afa6e0c6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2f4afa6e0c6_0_2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ID" dirty="0" err="1"/>
              <a:t>Sebelum</a:t>
            </a:r>
            <a:r>
              <a:rPr lang="en-ID" dirty="0"/>
              <a:t> </a:t>
            </a:r>
            <a:r>
              <a:rPr lang="en-ID" dirty="0" err="1"/>
              <a:t>masuk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KRISNA, </a:t>
            </a:r>
            <a:r>
              <a:rPr lang="en-ID" dirty="0" err="1"/>
              <a:t>kita</a:t>
            </a:r>
            <a:r>
              <a:rPr lang="en-ID" dirty="0"/>
              <a:t> </a:t>
            </a:r>
            <a:r>
              <a:rPr lang="en-ID" dirty="0" err="1"/>
              <a:t>pahami</a:t>
            </a:r>
            <a:r>
              <a:rPr lang="en-ID" dirty="0"/>
              <a:t> </a:t>
            </a:r>
            <a:r>
              <a:rPr lang="en-ID" dirty="0" err="1"/>
              <a:t>dulu</a:t>
            </a:r>
            <a:r>
              <a:rPr lang="en-ID" dirty="0"/>
              <a:t> </a:t>
            </a:r>
            <a:r>
              <a:rPr lang="en-ID" dirty="0" err="1"/>
              <a:t>konsep</a:t>
            </a:r>
            <a:r>
              <a:rPr lang="en-ID" dirty="0"/>
              <a:t> </a:t>
            </a:r>
            <a:r>
              <a:rPr lang="en-ID" i="1" dirty="0"/>
              <a:t>e-Government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e-Government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penerapan</a:t>
            </a:r>
            <a:r>
              <a:rPr lang="en-ID" dirty="0"/>
              <a:t> </a:t>
            </a:r>
            <a:r>
              <a:rPr lang="en-ID" dirty="0" err="1"/>
              <a:t>teknologi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memberikan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publik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cepat</a:t>
            </a:r>
            <a:r>
              <a:rPr lang="en-ID" dirty="0"/>
              <a:t>, </a:t>
            </a:r>
            <a:r>
              <a:rPr lang="en-ID" dirty="0" err="1"/>
              <a:t>efisien</a:t>
            </a:r>
            <a:r>
              <a:rPr lang="en-ID" dirty="0"/>
              <a:t>, dan </a:t>
            </a:r>
            <a:r>
              <a:rPr lang="en-ID" dirty="0" err="1"/>
              <a:t>transparan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Ada </a:t>
            </a:r>
            <a:r>
              <a:rPr lang="en-ID" dirty="0" err="1"/>
              <a:t>tiga</a:t>
            </a:r>
            <a:r>
              <a:rPr lang="en-ID" dirty="0"/>
              <a:t> model </a:t>
            </a:r>
            <a:r>
              <a:rPr lang="en-ID" dirty="0" err="1"/>
              <a:t>utama</a:t>
            </a:r>
            <a:r>
              <a:rPr lang="en-ID" dirty="0"/>
              <a:t>:</a:t>
            </a:r>
          </a:p>
          <a:p>
            <a:r>
              <a:rPr lang="en-ID" b="1" dirty="0"/>
              <a:t>G2C</a:t>
            </a:r>
            <a:r>
              <a:rPr lang="en-ID" dirty="0"/>
              <a:t> (</a:t>
            </a:r>
            <a:r>
              <a:rPr lang="en-ID" i="1" dirty="0"/>
              <a:t>Government to Citizen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pemerintah</a:t>
            </a:r>
            <a:r>
              <a:rPr lang="en-ID" dirty="0"/>
              <a:t> </a:t>
            </a:r>
            <a:r>
              <a:rPr lang="en-ID" dirty="0" err="1"/>
              <a:t>kepada</a:t>
            </a:r>
            <a:r>
              <a:rPr lang="en-ID" dirty="0"/>
              <a:t> </a:t>
            </a:r>
            <a:r>
              <a:rPr lang="en-ID" dirty="0" err="1"/>
              <a:t>masyarakat</a:t>
            </a:r>
            <a:r>
              <a:rPr lang="en-ID" dirty="0"/>
              <a:t>, </a:t>
            </a:r>
            <a:r>
              <a:rPr lang="en-ID" dirty="0" err="1"/>
              <a:t>seperti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online, </a:t>
            </a:r>
            <a:r>
              <a:rPr lang="en-ID" dirty="0" err="1"/>
              <a:t>jaminan</a:t>
            </a:r>
            <a:r>
              <a:rPr lang="en-ID" dirty="0"/>
              <a:t> </a:t>
            </a:r>
            <a:r>
              <a:rPr lang="en-ID" dirty="0" err="1"/>
              <a:t>sosial</a:t>
            </a:r>
            <a:r>
              <a:rPr lang="en-ID" dirty="0"/>
              <a:t>,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kependudukan</a:t>
            </a:r>
            <a:r>
              <a:rPr lang="en-ID" dirty="0"/>
              <a:t>, dan </a:t>
            </a:r>
            <a:r>
              <a:rPr lang="en-ID" dirty="0" err="1"/>
              <a:t>kesehatan</a:t>
            </a:r>
            <a:r>
              <a:rPr lang="en-ID" dirty="0"/>
              <a:t>.</a:t>
            </a:r>
          </a:p>
          <a:p>
            <a:r>
              <a:rPr lang="en-ID" b="1" dirty="0"/>
              <a:t>G2B</a:t>
            </a:r>
            <a:r>
              <a:rPr lang="en-ID" dirty="0"/>
              <a:t> (</a:t>
            </a:r>
            <a:r>
              <a:rPr lang="en-ID" i="1" dirty="0"/>
              <a:t>Government to Business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transaksi</a:t>
            </a:r>
            <a:r>
              <a:rPr lang="en-ID" dirty="0"/>
              <a:t> </a:t>
            </a:r>
            <a:r>
              <a:rPr lang="en-ID" dirty="0" err="1"/>
              <a:t>elektronik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pelaku</a:t>
            </a:r>
            <a:r>
              <a:rPr lang="en-ID" dirty="0"/>
              <a:t> </a:t>
            </a:r>
            <a:r>
              <a:rPr lang="en-ID" dirty="0" err="1"/>
              <a:t>usaha</a:t>
            </a:r>
            <a:r>
              <a:rPr lang="en-ID" dirty="0"/>
              <a:t>, </a:t>
            </a:r>
            <a:r>
              <a:rPr lang="en-ID" dirty="0" err="1"/>
              <a:t>misalnya</a:t>
            </a:r>
            <a:r>
              <a:rPr lang="en-ID" dirty="0"/>
              <a:t> e-Procurement.</a:t>
            </a:r>
          </a:p>
          <a:p>
            <a:r>
              <a:rPr lang="en-ID" b="1" dirty="0"/>
              <a:t>G2G</a:t>
            </a:r>
            <a:r>
              <a:rPr lang="en-ID" dirty="0"/>
              <a:t> (</a:t>
            </a:r>
            <a:r>
              <a:rPr lang="en-ID" i="1" dirty="0"/>
              <a:t>Government to Government</a:t>
            </a:r>
            <a:r>
              <a:rPr lang="en-ID" dirty="0"/>
              <a:t>): </a:t>
            </a:r>
            <a:r>
              <a:rPr lang="en-ID" dirty="0" err="1"/>
              <a:t>pertukaran</a:t>
            </a:r>
            <a:r>
              <a:rPr lang="en-ID" dirty="0"/>
              <a:t> data </a:t>
            </a:r>
            <a:r>
              <a:rPr lang="en-ID" dirty="0" err="1"/>
              <a:t>antar</a:t>
            </a:r>
            <a:r>
              <a:rPr lang="en-ID" dirty="0"/>
              <a:t> </a:t>
            </a:r>
            <a:r>
              <a:rPr lang="en-ID" dirty="0" err="1"/>
              <a:t>lembaga</a:t>
            </a:r>
            <a:r>
              <a:rPr lang="en-ID" dirty="0"/>
              <a:t>, </a:t>
            </a:r>
            <a:r>
              <a:rPr lang="en-ID" dirty="0" err="1"/>
              <a:t>contohnya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data </a:t>
            </a:r>
            <a:r>
              <a:rPr lang="en-ID" dirty="0" err="1"/>
              <a:t>perencanaan</a:t>
            </a:r>
            <a:r>
              <a:rPr lang="en-ID" dirty="0"/>
              <a:t> dan </a:t>
            </a:r>
            <a:r>
              <a:rPr lang="en-ID" dirty="0" err="1"/>
              <a:t>penganggaran</a:t>
            </a:r>
            <a:r>
              <a:rPr lang="en-ID" dirty="0"/>
              <a:t>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03" name="Google Shape;403;g2f4afa6e0c6_0_24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44690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2f4afa6e0c6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2f4afa6e0c6_0_2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ID" dirty="0" err="1"/>
              <a:t>Sebelum</a:t>
            </a:r>
            <a:r>
              <a:rPr lang="en-ID" dirty="0"/>
              <a:t> </a:t>
            </a:r>
            <a:r>
              <a:rPr lang="en-ID" dirty="0" err="1"/>
              <a:t>masuk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KRISNA, </a:t>
            </a:r>
            <a:r>
              <a:rPr lang="en-ID" dirty="0" err="1"/>
              <a:t>kita</a:t>
            </a:r>
            <a:r>
              <a:rPr lang="en-ID" dirty="0"/>
              <a:t> </a:t>
            </a:r>
            <a:r>
              <a:rPr lang="en-ID" dirty="0" err="1"/>
              <a:t>pahami</a:t>
            </a:r>
            <a:r>
              <a:rPr lang="en-ID" dirty="0"/>
              <a:t> </a:t>
            </a:r>
            <a:r>
              <a:rPr lang="en-ID" dirty="0" err="1"/>
              <a:t>dulu</a:t>
            </a:r>
            <a:r>
              <a:rPr lang="en-ID" dirty="0"/>
              <a:t> </a:t>
            </a:r>
            <a:r>
              <a:rPr lang="en-ID" dirty="0" err="1"/>
              <a:t>konsep</a:t>
            </a:r>
            <a:r>
              <a:rPr lang="en-ID" dirty="0"/>
              <a:t> </a:t>
            </a:r>
            <a:r>
              <a:rPr lang="en-ID" i="1" dirty="0"/>
              <a:t>e-Government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e-Government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penerapan</a:t>
            </a:r>
            <a:r>
              <a:rPr lang="en-ID" dirty="0"/>
              <a:t> </a:t>
            </a:r>
            <a:r>
              <a:rPr lang="en-ID" dirty="0" err="1"/>
              <a:t>teknologi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memberikan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publik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cepat</a:t>
            </a:r>
            <a:r>
              <a:rPr lang="en-ID" dirty="0"/>
              <a:t>, </a:t>
            </a:r>
            <a:r>
              <a:rPr lang="en-ID" dirty="0" err="1"/>
              <a:t>efisien</a:t>
            </a:r>
            <a:r>
              <a:rPr lang="en-ID" dirty="0"/>
              <a:t>, dan </a:t>
            </a:r>
            <a:r>
              <a:rPr lang="en-ID" dirty="0" err="1"/>
              <a:t>transparan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Ada </a:t>
            </a:r>
            <a:r>
              <a:rPr lang="en-ID" dirty="0" err="1"/>
              <a:t>tiga</a:t>
            </a:r>
            <a:r>
              <a:rPr lang="en-ID" dirty="0"/>
              <a:t> model </a:t>
            </a:r>
            <a:r>
              <a:rPr lang="en-ID" dirty="0" err="1"/>
              <a:t>utama</a:t>
            </a:r>
            <a:r>
              <a:rPr lang="en-ID" dirty="0"/>
              <a:t>:</a:t>
            </a:r>
          </a:p>
          <a:p>
            <a:r>
              <a:rPr lang="en-ID" b="1" dirty="0"/>
              <a:t>G2C</a:t>
            </a:r>
            <a:r>
              <a:rPr lang="en-ID" dirty="0"/>
              <a:t> (</a:t>
            </a:r>
            <a:r>
              <a:rPr lang="en-ID" i="1" dirty="0"/>
              <a:t>Government to Citizen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pemerintah</a:t>
            </a:r>
            <a:r>
              <a:rPr lang="en-ID" dirty="0"/>
              <a:t> </a:t>
            </a:r>
            <a:r>
              <a:rPr lang="en-ID" dirty="0" err="1"/>
              <a:t>kepada</a:t>
            </a:r>
            <a:r>
              <a:rPr lang="en-ID" dirty="0"/>
              <a:t> </a:t>
            </a:r>
            <a:r>
              <a:rPr lang="en-ID" dirty="0" err="1"/>
              <a:t>masyarakat</a:t>
            </a:r>
            <a:r>
              <a:rPr lang="en-ID" dirty="0"/>
              <a:t>, </a:t>
            </a:r>
            <a:r>
              <a:rPr lang="en-ID" dirty="0" err="1"/>
              <a:t>seperti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online, </a:t>
            </a:r>
            <a:r>
              <a:rPr lang="en-ID" dirty="0" err="1"/>
              <a:t>jaminan</a:t>
            </a:r>
            <a:r>
              <a:rPr lang="en-ID" dirty="0"/>
              <a:t> </a:t>
            </a:r>
            <a:r>
              <a:rPr lang="en-ID" dirty="0" err="1"/>
              <a:t>sosial</a:t>
            </a:r>
            <a:r>
              <a:rPr lang="en-ID" dirty="0"/>
              <a:t>,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kependudukan</a:t>
            </a:r>
            <a:r>
              <a:rPr lang="en-ID" dirty="0"/>
              <a:t>, dan </a:t>
            </a:r>
            <a:r>
              <a:rPr lang="en-ID" dirty="0" err="1"/>
              <a:t>kesehatan</a:t>
            </a:r>
            <a:r>
              <a:rPr lang="en-ID" dirty="0"/>
              <a:t>.</a:t>
            </a:r>
          </a:p>
          <a:p>
            <a:r>
              <a:rPr lang="en-ID" b="1" dirty="0"/>
              <a:t>G2B</a:t>
            </a:r>
            <a:r>
              <a:rPr lang="en-ID" dirty="0"/>
              <a:t> (</a:t>
            </a:r>
            <a:r>
              <a:rPr lang="en-ID" i="1" dirty="0"/>
              <a:t>Government to Business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transaksi</a:t>
            </a:r>
            <a:r>
              <a:rPr lang="en-ID" dirty="0"/>
              <a:t> </a:t>
            </a:r>
            <a:r>
              <a:rPr lang="en-ID" dirty="0" err="1"/>
              <a:t>elektronik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pelaku</a:t>
            </a:r>
            <a:r>
              <a:rPr lang="en-ID" dirty="0"/>
              <a:t> </a:t>
            </a:r>
            <a:r>
              <a:rPr lang="en-ID" dirty="0" err="1"/>
              <a:t>usaha</a:t>
            </a:r>
            <a:r>
              <a:rPr lang="en-ID" dirty="0"/>
              <a:t>, </a:t>
            </a:r>
            <a:r>
              <a:rPr lang="en-ID" dirty="0" err="1"/>
              <a:t>misalnya</a:t>
            </a:r>
            <a:r>
              <a:rPr lang="en-ID" dirty="0"/>
              <a:t> e-Procurement.</a:t>
            </a:r>
          </a:p>
          <a:p>
            <a:r>
              <a:rPr lang="en-ID" b="1" dirty="0"/>
              <a:t>G2G</a:t>
            </a:r>
            <a:r>
              <a:rPr lang="en-ID" dirty="0"/>
              <a:t> (</a:t>
            </a:r>
            <a:r>
              <a:rPr lang="en-ID" i="1" dirty="0"/>
              <a:t>Government to Government</a:t>
            </a:r>
            <a:r>
              <a:rPr lang="en-ID" dirty="0"/>
              <a:t>): </a:t>
            </a:r>
            <a:r>
              <a:rPr lang="en-ID" dirty="0" err="1"/>
              <a:t>pertukaran</a:t>
            </a:r>
            <a:r>
              <a:rPr lang="en-ID" dirty="0"/>
              <a:t> data </a:t>
            </a:r>
            <a:r>
              <a:rPr lang="en-ID" dirty="0" err="1"/>
              <a:t>antar</a:t>
            </a:r>
            <a:r>
              <a:rPr lang="en-ID" dirty="0"/>
              <a:t> </a:t>
            </a:r>
            <a:r>
              <a:rPr lang="en-ID" dirty="0" err="1"/>
              <a:t>lembaga</a:t>
            </a:r>
            <a:r>
              <a:rPr lang="en-ID" dirty="0"/>
              <a:t>, </a:t>
            </a:r>
            <a:r>
              <a:rPr lang="en-ID" dirty="0" err="1"/>
              <a:t>contohnya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data </a:t>
            </a:r>
            <a:r>
              <a:rPr lang="en-ID" dirty="0" err="1"/>
              <a:t>perencanaan</a:t>
            </a:r>
            <a:r>
              <a:rPr lang="en-ID" dirty="0"/>
              <a:t> dan </a:t>
            </a:r>
            <a:r>
              <a:rPr lang="en-ID" dirty="0" err="1"/>
              <a:t>penganggaran</a:t>
            </a:r>
            <a:r>
              <a:rPr lang="en-ID" dirty="0"/>
              <a:t>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03" name="Google Shape;403;g2f4afa6e0c6_0_24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299073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2f4afa6e0c6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2f4afa6e0c6_0_2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ID" dirty="0" err="1"/>
              <a:t>Sebelum</a:t>
            </a:r>
            <a:r>
              <a:rPr lang="en-ID" dirty="0"/>
              <a:t> </a:t>
            </a:r>
            <a:r>
              <a:rPr lang="en-ID" dirty="0" err="1"/>
              <a:t>masuk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KRISNA, </a:t>
            </a:r>
            <a:r>
              <a:rPr lang="en-ID" dirty="0" err="1"/>
              <a:t>kita</a:t>
            </a:r>
            <a:r>
              <a:rPr lang="en-ID" dirty="0"/>
              <a:t> </a:t>
            </a:r>
            <a:r>
              <a:rPr lang="en-ID" dirty="0" err="1"/>
              <a:t>pahami</a:t>
            </a:r>
            <a:r>
              <a:rPr lang="en-ID" dirty="0"/>
              <a:t> </a:t>
            </a:r>
            <a:r>
              <a:rPr lang="en-ID" dirty="0" err="1"/>
              <a:t>dulu</a:t>
            </a:r>
            <a:r>
              <a:rPr lang="en-ID" dirty="0"/>
              <a:t> </a:t>
            </a:r>
            <a:r>
              <a:rPr lang="en-ID" dirty="0" err="1"/>
              <a:t>konsep</a:t>
            </a:r>
            <a:r>
              <a:rPr lang="en-ID" dirty="0"/>
              <a:t> </a:t>
            </a:r>
            <a:r>
              <a:rPr lang="en-ID" i="1" dirty="0"/>
              <a:t>e-Government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e-Government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penerapan</a:t>
            </a:r>
            <a:r>
              <a:rPr lang="en-ID" dirty="0"/>
              <a:t> </a:t>
            </a:r>
            <a:r>
              <a:rPr lang="en-ID" dirty="0" err="1"/>
              <a:t>teknologi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memberikan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publik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cepat</a:t>
            </a:r>
            <a:r>
              <a:rPr lang="en-ID" dirty="0"/>
              <a:t>, </a:t>
            </a:r>
            <a:r>
              <a:rPr lang="en-ID" dirty="0" err="1"/>
              <a:t>efisien</a:t>
            </a:r>
            <a:r>
              <a:rPr lang="en-ID" dirty="0"/>
              <a:t>, dan </a:t>
            </a:r>
            <a:r>
              <a:rPr lang="en-ID" dirty="0" err="1"/>
              <a:t>transparan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Ada </a:t>
            </a:r>
            <a:r>
              <a:rPr lang="en-ID" dirty="0" err="1"/>
              <a:t>tiga</a:t>
            </a:r>
            <a:r>
              <a:rPr lang="en-ID" dirty="0"/>
              <a:t> model </a:t>
            </a:r>
            <a:r>
              <a:rPr lang="en-ID" dirty="0" err="1"/>
              <a:t>utama</a:t>
            </a:r>
            <a:r>
              <a:rPr lang="en-ID" dirty="0"/>
              <a:t>:</a:t>
            </a:r>
          </a:p>
          <a:p>
            <a:r>
              <a:rPr lang="en-ID" b="1" dirty="0"/>
              <a:t>G2C</a:t>
            </a:r>
            <a:r>
              <a:rPr lang="en-ID" dirty="0"/>
              <a:t> (</a:t>
            </a:r>
            <a:r>
              <a:rPr lang="en-ID" i="1" dirty="0"/>
              <a:t>Government to Citizen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pemerintah</a:t>
            </a:r>
            <a:r>
              <a:rPr lang="en-ID" dirty="0"/>
              <a:t> </a:t>
            </a:r>
            <a:r>
              <a:rPr lang="en-ID" dirty="0" err="1"/>
              <a:t>kepada</a:t>
            </a:r>
            <a:r>
              <a:rPr lang="en-ID" dirty="0"/>
              <a:t> </a:t>
            </a:r>
            <a:r>
              <a:rPr lang="en-ID" dirty="0" err="1"/>
              <a:t>masyarakat</a:t>
            </a:r>
            <a:r>
              <a:rPr lang="en-ID" dirty="0"/>
              <a:t>, </a:t>
            </a:r>
            <a:r>
              <a:rPr lang="en-ID" dirty="0" err="1"/>
              <a:t>seperti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online, </a:t>
            </a:r>
            <a:r>
              <a:rPr lang="en-ID" dirty="0" err="1"/>
              <a:t>jaminan</a:t>
            </a:r>
            <a:r>
              <a:rPr lang="en-ID" dirty="0"/>
              <a:t> </a:t>
            </a:r>
            <a:r>
              <a:rPr lang="en-ID" dirty="0" err="1"/>
              <a:t>sosial</a:t>
            </a:r>
            <a:r>
              <a:rPr lang="en-ID" dirty="0"/>
              <a:t>,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kependudukan</a:t>
            </a:r>
            <a:r>
              <a:rPr lang="en-ID" dirty="0"/>
              <a:t>, dan </a:t>
            </a:r>
            <a:r>
              <a:rPr lang="en-ID" dirty="0" err="1"/>
              <a:t>kesehatan</a:t>
            </a:r>
            <a:r>
              <a:rPr lang="en-ID" dirty="0"/>
              <a:t>.</a:t>
            </a:r>
          </a:p>
          <a:p>
            <a:r>
              <a:rPr lang="en-ID" b="1" dirty="0"/>
              <a:t>G2B</a:t>
            </a:r>
            <a:r>
              <a:rPr lang="en-ID" dirty="0"/>
              <a:t> (</a:t>
            </a:r>
            <a:r>
              <a:rPr lang="en-ID" i="1" dirty="0"/>
              <a:t>Government to Business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transaksi</a:t>
            </a:r>
            <a:r>
              <a:rPr lang="en-ID" dirty="0"/>
              <a:t> </a:t>
            </a:r>
            <a:r>
              <a:rPr lang="en-ID" dirty="0" err="1"/>
              <a:t>elektronik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pelaku</a:t>
            </a:r>
            <a:r>
              <a:rPr lang="en-ID" dirty="0"/>
              <a:t> </a:t>
            </a:r>
            <a:r>
              <a:rPr lang="en-ID" dirty="0" err="1"/>
              <a:t>usaha</a:t>
            </a:r>
            <a:r>
              <a:rPr lang="en-ID" dirty="0"/>
              <a:t>, </a:t>
            </a:r>
            <a:r>
              <a:rPr lang="en-ID" dirty="0" err="1"/>
              <a:t>misalnya</a:t>
            </a:r>
            <a:r>
              <a:rPr lang="en-ID" dirty="0"/>
              <a:t> e-Procurement.</a:t>
            </a:r>
          </a:p>
          <a:p>
            <a:r>
              <a:rPr lang="en-ID" b="1" dirty="0"/>
              <a:t>G2G</a:t>
            </a:r>
            <a:r>
              <a:rPr lang="en-ID" dirty="0"/>
              <a:t> (</a:t>
            </a:r>
            <a:r>
              <a:rPr lang="en-ID" i="1" dirty="0"/>
              <a:t>Government to Government</a:t>
            </a:r>
            <a:r>
              <a:rPr lang="en-ID" dirty="0"/>
              <a:t>): </a:t>
            </a:r>
            <a:r>
              <a:rPr lang="en-ID" dirty="0" err="1"/>
              <a:t>pertukaran</a:t>
            </a:r>
            <a:r>
              <a:rPr lang="en-ID" dirty="0"/>
              <a:t> data </a:t>
            </a:r>
            <a:r>
              <a:rPr lang="en-ID" dirty="0" err="1"/>
              <a:t>antar</a:t>
            </a:r>
            <a:r>
              <a:rPr lang="en-ID" dirty="0"/>
              <a:t> </a:t>
            </a:r>
            <a:r>
              <a:rPr lang="en-ID" dirty="0" err="1"/>
              <a:t>lembaga</a:t>
            </a:r>
            <a:r>
              <a:rPr lang="en-ID" dirty="0"/>
              <a:t>, </a:t>
            </a:r>
            <a:r>
              <a:rPr lang="en-ID" dirty="0" err="1"/>
              <a:t>contohnya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data </a:t>
            </a:r>
            <a:r>
              <a:rPr lang="en-ID" dirty="0" err="1"/>
              <a:t>perencanaan</a:t>
            </a:r>
            <a:r>
              <a:rPr lang="en-ID" dirty="0"/>
              <a:t> dan </a:t>
            </a:r>
            <a:r>
              <a:rPr lang="en-ID" dirty="0" err="1"/>
              <a:t>penganggaran</a:t>
            </a:r>
            <a:r>
              <a:rPr lang="en-ID" dirty="0"/>
              <a:t>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03" name="Google Shape;403;g2f4afa6e0c6_0_24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686139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2f4afa6e0c6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2f4afa6e0c6_0_2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ID" dirty="0" err="1"/>
              <a:t>Sebelum</a:t>
            </a:r>
            <a:r>
              <a:rPr lang="en-ID" dirty="0"/>
              <a:t> </a:t>
            </a:r>
            <a:r>
              <a:rPr lang="en-ID" dirty="0" err="1"/>
              <a:t>masuk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KRISNA, </a:t>
            </a:r>
            <a:r>
              <a:rPr lang="en-ID" dirty="0" err="1"/>
              <a:t>kita</a:t>
            </a:r>
            <a:r>
              <a:rPr lang="en-ID" dirty="0"/>
              <a:t> </a:t>
            </a:r>
            <a:r>
              <a:rPr lang="en-ID" dirty="0" err="1"/>
              <a:t>pahami</a:t>
            </a:r>
            <a:r>
              <a:rPr lang="en-ID" dirty="0"/>
              <a:t> </a:t>
            </a:r>
            <a:r>
              <a:rPr lang="en-ID" dirty="0" err="1"/>
              <a:t>dulu</a:t>
            </a:r>
            <a:r>
              <a:rPr lang="en-ID" dirty="0"/>
              <a:t> </a:t>
            </a:r>
            <a:r>
              <a:rPr lang="en-ID" dirty="0" err="1"/>
              <a:t>konsep</a:t>
            </a:r>
            <a:r>
              <a:rPr lang="en-ID" dirty="0"/>
              <a:t> </a:t>
            </a:r>
            <a:r>
              <a:rPr lang="en-ID" i="1" dirty="0"/>
              <a:t>e-Government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e-Government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penerapan</a:t>
            </a:r>
            <a:r>
              <a:rPr lang="en-ID" dirty="0"/>
              <a:t> </a:t>
            </a:r>
            <a:r>
              <a:rPr lang="en-ID" dirty="0" err="1"/>
              <a:t>teknologi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memberikan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publik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cepat</a:t>
            </a:r>
            <a:r>
              <a:rPr lang="en-ID" dirty="0"/>
              <a:t>, </a:t>
            </a:r>
            <a:r>
              <a:rPr lang="en-ID" dirty="0" err="1"/>
              <a:t>efisien</a:t>
            </a:r>
            <a:r>
              <a:rPr lang="en-ID" dirty="0"/>
              <a:t>, dan </a:t>
            </a:r>
            <a:r>
              <a:rPr lang="en-ID" dirty="0" err="1"/>
              <a:t>transparan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Ada </a:t>
            </a:r>
            <a:r>
              <a:rPr lang="en-ID" dirty="0" err="1"/>
              <a:t>tiga</a:t>
            </a:r>
            <a:r>
              <a:rPr lang="en-ID" dirty="0"/>
              <a:t> model </a:t>
            </a:r>
            <a:r>
              <a:rPr lang="en-ID" dirty="0" err="1"/>
              <a:t>utama</a:t>
            </a:r>
            <a:r>
              <a:rPr lang="en-ID" dirty="0"/>
              <a:t>:</a:t>
            </a:r>
          </a:p>
          <a:p>
            <a:r>
              <a:rPr lang="en-ID" b="1" dirty="0"/>
              <a:t>G2C</a:t>
            </a:r>
            <a:r>
              <a:rPr lang="en-ID" dirty="0"/>
              <a:t> (</a:t>
            </a:r>
            <a:r>
              <a:rPr lang="en-ID" i="1" dirty="0"/>
              <a:t>Government to Citizen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pemerintah</a:t>
            </a:r>
            <a:r>
              <a:rPr lang="en-ID" dirty="0"/>
              <a:t> </a:t>
            </a:r>
            <a:r>
              <a:rPr lang="en-ID" dirty="0" err="1"/>
              <a:t>kepada</a:t>
            </a:r>
            <a:r>
              <a:rPr lang="en-ID" dirty="0"/>
              <a:t> </a:t>
            </a:r>
            <a:r>
              <a:rPr lang="en-ID" dirty="0" err="1"/>
              <a:t>masyarakat</a:t>
            </a:r>
            <a:r>
              <a:rPr lang="en-ID" dirty="0"/>
              <a:t>, </a:t>
            </a:r>
            <a:r>
              <a:rPr lang="en-ID" dirty="0" err="1"/>
              <a:t>seperti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online, </a:t>
            </a:r>
            <a:r>
              <a:rPr lang="en-ID" dirty="0" err="1"/>
              <a:t>jaminan</a:t>
            </a:r>
            <a:r>
              <a:rPr lang="en-ID" dirty="0"/>
              <a:t> </a:t>
            </a:r>
            <a:r>
              <a:rPr lang="en-ID" dirty="0" err="1"/>
              <a:t>sosial</a:t>
            </a:r>
            <a:r>
              <a:rPr lang="en-ID" dirty="0"/>
              <a:t>,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kependudukan</a:t>
            </a:r>
            <a:r>
              <a:rPr lang="en-ID" dirty="0"/>
              <a:t>, dan </a:t>
            </a:r>
            <a:r>
              <a:rPr lang="en-ID" dirty="0" err="1"/>
              <a:t>kesehatan</a:t>
            </a:r>
            <a:r>
              <a:rPr lang="en-ID" dirty="0"/>
              <a:t>.</a:t>
            </a:r>
          </a:p>
          <a:p>
            <a:r>
              <a:rPr lang="en-ID" b="1" dirty="0"/>
              <a:t>G2B</a:t>
            </a:r>
            <a:r>
              <a:rPr lang="en-ID" dirty="0"/>
              <a:t> (</a:t>
            </a:r>
            <a:r>
              <a:rPr lang="en-ID" i="1" dirty="0"/>
              <a:t>Government to Business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transaksi</a:t>
            </a:r>
            <a:r>
              <a:rPr lang="en-ID" dirty="0"/>
              <a:t> </a:t>
            </a:r>
            <a:r>
              <a:rPr lang="en-ID" dirty="0" err="1"/>
              <a:t>elektronik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pelaku</a:t>
            </a:r>
            <a:r>
              <a:rPr lang="en-ID" dirty="0"/>
              <a:t> </a:t>
            </a:r>
            <a:r>
              <a:rPr lang="en-ID" dirty="0" err="1"/>
              <a:t>usaha</a:t>
            </a:r>
            <a:r>
              <a:rPr lang="en-ID" dirty="0"/>
              <a:t>, </a:t>
            </a:r>
            <a:r>
              <a:rPr lang="en-ID" dirty="0" err="1"/>
              <a:t>misalnya</a:t>
            </a:r>
            <a:r>
              <a:rPr lang="en-ID" dirty="0"/>
              <a:t> e-Procurement.</a:t>
            </a:r>
          </a:p>
          <a:p>
            <a:r>
              <a:rPr lang="en-ID" b="1" dirty="0"/>
              <a:t>G2G</a:t>
            </a:r>
            <a:r>
              <a:rPr lang="en-ID" dirty="0"/>
              <a:t> (</a:t>
            </a:r>
            <a:r>
              <a:rPr lang="en-ID" i="1" dirty="0"/>
              <a:t>Government to Government</a:t>
            </a:r>
            <a:r>
              <a:rPr lang="en-ID" dirty="0"/>
              <a:t>): </a:t>
            </a:r>
            <a:r>
              <a:rPr lang="en-ID" dirty="0" err="1"/>
              <a:t>pertukaran</a:t>
            </a:r>
            <a:r>
              <a:rPr lang="en-ID" dirty="0"/>
              <a:t> data </a:t>
            </a:r>
            <a:r>
              <a:rPr lang="en-ID" dirty="0" err="1"/>
              <a:t>antar</a:t>
            </a:r>
            <a:r>
              <a:rPr lang="en-ID" dirty="0"/>
              <a:t> </a:t>
            </a:r>
            <a:r>
              <a:rPr lang="en-ID" dirty="0" err="1"/>
              <a:t>lembaga</a:t>
            </a:r>
            <a:r>
              <a:rPr lang="en-ID" dirty="0"/>
              <a:t>, </a:t>
            </a:r>
            <a:r>
              <a:rPr lang="en-ID" dirty="0" err="1"/>
              <a:t>contohnya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data </a:t>
            </a:r>
            <a:r>
              <a:rPr lang="en-ID" dirty="0" err="1"/>
              <a:t>perencanaan</a:t>
            </a:r>
            <a:r>
              <a:rPr lang="en-ID" dirty="0"/>
              <a:t> dan </a:t>
            </a:r>
            <a:r>
              <a:rPr lang="en-ID" dirty="0" err="1"/>
              <a:t>penganggaran</a:t>
            </a:r>
            <a:r>
              <a:rPr lang="en-ID" dirty="0"/>
              <a:t>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03" name="Google Shape;403;g2f4afa6e0c6_0_24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97386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2f4afa6e0c6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2f4afa6e0c6_0_2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ID" dirty="0" err="1"/>
              <a:t>Sebelum</a:t>
            </a:r>
            <a:r>
              <a:rPr lang="en-ID" dirty="0"/>
              <a:t> </a:t>
            </a:r>
            <a:r>
              <a:rPr lang="en-ID" dirty="0" err="1"/>
              <a:t>masuk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KRISNA, </a:t>
            </a:r>
            <a:r>
              <a:rPr lang="en-ID" dirty="0" err="1"/>
              <a:t>kita</a:t>
            </a:r>
            <a:r>
              <a:rPr lang="en-ID" dirty="0"/>
              <a:t> </a:t>
            </a:r>
            <a:r>
              <a:rPr lang="en-ID" dirty="0" err="1"/>
              <a:t>pahami</a:t>
            </a:r>
            <a:r>
              <a:rPr lang="en-ID" dirty="0"/>
              <a:t> </a:t>
            </a:r>
            <a:r>
              <a:rPr lang="en-ID" dirty="0" err="1"/>
              <a:t>dulu</a:t>
            </a:r>
            <a:r>
              <a:rPr lang="en-ID" dirty="0"/>
              <a:t> </a:t>
            </a:r>
            <a:r>
              <a:rPr lang="en-ID" dirty="0" err="1"/>
              <a:t>konsep</a:t>
            </a:r>
            <a:r>
              <a:rPr lang="en-ID" dirty="0"/>
              <a:t> </a:t>
            </a:r>
            <a:r>
              <a:rPr lang="en-ID" i="1" dirty="0"/>
              <a:t>e-Government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e-Government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penerapan</a:t>
            </a:r>
            <a:r>
              <a:rPr lang="en-ID" dirty="0"/>
              <a:t> </a:t>
            </a:r>
            <a:r>
              <a:rPr lang="en-ID" dirty="0" err="1"/>
              <a:t>teknologi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memberikan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publik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cepat</a:t>
            </a:r>
            <a:r>
              <a:rPr lang="en-ID" dirty="0"/>
              <a:t>, </a:t>
            </a:r>
            <a:r>
              <a:rPr lang="en-ID" dirty="0" err="1"/>
              <a:t>efisien</a:t>
            </a:r>
            <a:r>
              <a:rPr lang="en-ID" dirty="0"/>
              <a:t>, dan </a:t>
            </a:r>
            <a:r>
              <a:rPr lang="en-ID" dirty="0" err="1"/>
              <a:t>transparan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Ada </a:t>
            </a:r>
            <a:r>
              <a:rPr lang="en-ID" dirty="0" err="1"/>
              <a:t>tiga</a:t>
            </a:r>
            <a:r>
              <a:rPr lang="en-ID" dirty="0"/>
              <a:t> model </a:t>
            </a:r>
            <a:r>
              <a:rPr lang="en-ID" dirty="0" err="1"/>
              <a:t>utama</a:t>
            </a:r>
            <a:r>
              <a:rPr lang="en-ID" dirty="0"/>
              <a:t>:</a:t>
            </a:r>
          </a:p>
          <a:p>
            <a:r>
              <a:rPr lang="en-ID" b="1" dirty="0"/>
              <a:t>G2C</a:t>
            </a:r>
            <a:r>
              <a:rPr lang="en-ID" dirty="0"/>
              <a:t> (</a:t>
            </a:r>
            <a:r>
              <a:rPr lang="en-ID" i="1" dirty="0"/>
              <a:t>Government to Citizen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pemerintah</a:t>
            </a:r>
            <a:r>
              <a:rPr lang="en-ID" dirty="0"/>
              <a:t> </a:t>
            </a:r>
            <a:r>
              <a:rPr lang="en-ID" dirty="0" err="1"/>
              <a:t>kepada</a:t>
            </a:r>
            <a:r>
              <a:rPr lang="en-ID" dirty="0"/>
              <a:t> </a:t>
            </a:r>
            <a:r>
              <a:rPr lang="en-ID" dirty="0" err="1"/>
              <a:t>masyarakat</a:t>
            </a:r>
            <a:r>
              <a:rPr lang="en-ID" dirty="0"/>
              <a:t>, </a:t>
            </a:r>
            <a:r>
              <a:rPr lang="en-ID" dirty="0" err="1"/>
              <a:t>seperti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online, </a:t>
            </a:r>
            <a:r>
              <a:rPr lang="en-ID" dirty="0" err="1"/>
              <a:t>jaminan</a:t>
            </a:r>
            <a:r>
              <a:rPr lang="en-ID" dirty="0"/>
              <a:t> </a:t>
            </a:r>
            <a:r>
              <a:rPr lang="en-ID" dirty="0" err="1"/>
              <a:t>sosial</a:t>
            </a:r>
            <a:r>
              <a:rPr lang="en-ID" dirty="0"/>
              <a:t>,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kependudukan</a:t>
            </a:r>
            <a:r>
              <a:rPr lang="en-ID" dirty="0"/>
              <a:t>, dan </a:t>
            </a:r>
            <a:r>
              <a:rPr lang="en-ID" dirty="0" err="1"/>
              <a:t>kesehatan</a:t>
            </a:r>
            <a:r>
              <a:rPr lang="en-ID" dirty="0"/>
              <a:t>.</a:t>
            </a:r>
          </a:p>
          <a:p>
            <a:r>
              <a:rPr lang="en-ID" b="1" dirty="0"/>
              <a:t>G2B</a:t>
            </a:r>
            <a:r>
              <a:rPr lang="en-ID" dirty="0"/>
              <a:t> (</a:t>
            </a:r>
            <a:r>
              <a:rPr lang="en-ID" i="1" dirty="0"/>
              <a:t>Government to Business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transaksi</a:t>
            </a:r>
            <a:r>
              <a:rPr lang="en-ID" dirty="0"/>
              <a:t> </a:t>
            </a:r>
            <a:r>
              <a:rPr lang="en-ID" dirty="0" err="1"/>
              <a:t>elektronik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pelaku</a:t>
            </a:r>
            <a:r>
              <a:rPr lang="en-ID" dirty="0"/>
              <a:t> </a:t>
            </a:r>
            <a:r>
              <a:rPr lang="en-ID" dirty="0" err="1"/>
              <a:t>usaha</a:t>
            </a:r>
            <a:r>
              <a:rPr lang="en-ID" dirty="0"/>
              <a:t>, </a:t>
            </a:r>
            <a:r>
              <a:rPr lang="en-ID" dirty="0" err="1"/>
              <a:t>misalnya</a:t>
            </a:r>
            <a:r>
              <a:rPr lang="en-ID" dirty="0"/>
              <a:t> e-Procurement.</a:t>
            </a:r>
          </a:p>
          <a:p>
            <a:r>
              <a:rPr lang="en-ID" b="1" dirty="0"/>
              <a:t>G2G</a:t>
            </a:r>
            <a:r>
              <a:rPr lang="en-ID" dirty="0"/>
              <a:t> (</a:t>
            </a:r>
            <a:r>
              <a:rPr lang="en-ID" i="1" dirty="0"/>
              <a:t>Government to Government</a:t>
            </a:r>
            <a:r>
              <a:rPr lang="en-ID" dirty="0"/>
              <a:t>): </a:t>
            </a:r>
            <a:r>
              <a:rPr lang="en-ID" dirty="0" err="1"/>
              <a:t>pertukaran</a:t>
            </a:r>
            <a:r>
              <a:rPr lang="en-ID" dirty="0"/>
              <a:t> data </a:t>
            </a:r>
            <a:r>
              <a:rPr lang="en-ID" dirty="0" err="1"/>
              <a:t>antar</a:t>
            </a:r>
            <a:r>
              <a:rPr lang="en-ID" dirty="0"/>
              <a:t> </a:t>
            </a:r>
            <a:r>
              <a:rPr lang="en-ID" dirty="0" err="1"/>
              <a:t>lembaga</a:t>
            </a:r>
            <a:r>
              <a:rPr lang="en-ID" dirty="0"/>
              <a:t>, </a:t>
            </a:r>
            <a:r>
              <a:rPr lang="en-ID" dirty="0" err="1"/>
              <a:t>contohnya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data </a:t>
            </a:r>
            <a:r>
              <a:rPr lang="en-ID" dirty="0" err="1"/>
              <a:t>perencanaan</a:t>
            </a:r>
            <a:r>
              <a:rPr lang="en-ID" dirty="0"/>
              <a:t> dan </a:t>
            </a:r>
            <a:r>
              <a:rPr lang="en-ID" dirty="0" err="1"/>
              <a:t>penganggaran</a:t>
            </a:r>
            <a:r>
              <a:rPr lang="en-ID" dirty="0"/>
              <a:t>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03" name="Google Shape;403;g2f4afa6e0c6_0_24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496881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2f4afa6e0c6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2f4afa6e0c6_0_2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ID" dirty="0" err="1"/>
              <a:t>Sebelum</a:t>
            </a:r>
            <a:r>
              <a:rPr lang="en-ID" dirty="0"/>
              <a:t> </a:t>
            </a:r>
            <a:r>
              <a:rPr lang="en-ID" dirty="0" err="1"/>
              <a:t>masuk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KRISNA, </a:t>
            </a:r>
            <a:r>
              <a:rPr lang="en-ID" dirty="0" err="1"/>
              <a:t>kita</a:t>
            </a:r>
            <a:r>
              <a:rPr lang="en-ID" dirty="0"/>
              <a:t> </a:t>
            </a:r>
            <a:r>
              <a:rPr lang="en-ID" dirty="0" err="1"/>
              <a:t>pahami</a:t>
            </a:r>
            <a:r>
              <a:rPr lang="en-ID" dirty="0"/>
              <a:t> </a:t>
            </a:r>
            <a:r>
              <a:rPr lang="en-ID" dirty="0" err="1"/>
              <a:t>dulu</a:t>
            </a:r>
            <a:r>
              <a:rPr lang="en-ID" dirty="0"/>
              <a:t> </a:t>
            </a:r>
            <a:r>
              <a:rPr lang="en-ID" dirty="0" err="1"/>
              <a:t>konsep</a:t>
            </a:r>
            <a:r>
              <a:rPr lang="en-ID" dirty="0"/>
              <a:t> </a:t>
            </a:r>
            <a:r>
              <a:rPr lang="en-ID" i="1" dirty="0"/>
              <a:t>e-Government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e-Government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penerapan</a:t>
            </a:r>
            <a:r>
              <a:rPr lang="en-ID" dirty="0"/>
              <a:t> </a:t>
            </a:r>
            <a:r>
              <a:rPr lang="en-ID" dirty="0" err="1"/>
              <a:t>teknologi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memberikan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publik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cepat</a:t>
            </a:r>
            <a:r>
              <a:rPr lang="en-ID" dirty="0"/>
              <a:t>, </a:t>
            </a:r>
            <a:r>
              <a:rPr lang="en-ID" dirty="0" err="1"/>
              <a:t>efisien</a:t>
            </a:r>
            <a:r>
              <a:rPr lang="en-ID" dirty="0"/>
              <a:t>, dan </a:t>
            </a:r>
            <a:r>
              <a:rPr lang="en-ID" dirty="0" err="1"/>
              <a:t>transparan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Ada </a:t>
            </a:r>
            <a:r>
              <a:rPr lang="en-ID" dirty="0" err="1"/>
              <a:t>tiga</a:t>
            </a:r>
            <a:r>
              <a:rPr lang="en-ID" dirty="0"/>
              <a:t> model </a:t>
            </a:r>
            <a:r>
              <a:rPr lang="en-ID" dirty="0" err="1"/>
              <a:t>utama</a:t>
            </a:r>
            <a:r>
              <a:rPr lang="en-ID" dirty="0"/>
              <a:t>:</a:t>
            </a:r>
          </a:p>
          <a:p>
            <a:r>
              <a:rPr lang="en-ID" b="1" dirty="0"/>
              <a:t>G2C</a:t>
            </a:r>
            <a:r>
              <a:rPr lang="en-ID" dirty="0"/>
              <a:t> (</a:t>
            </a:r>
            <a:r>
              <a:rPr lang="en-ID" i="1" dirty="0"/>
              <a:t>Government to Citizen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pemerintah</a:t>
            </a:r>
            <a:r>
              <a:rPr lang="en-ID" dirty="0"/>
              <a:t> </a:t>
            </a:r>
            <a:r>
              <a:rPr lang="en-ID" dirty="0" err="1"/>
              <a:t>kepada</a:t>
            </a:r>
            <a:r>
              <a:rPr lang="en-ID" dirty="0"/>
              <a:t> </a:t>
            </a:r>
            <a:r>
              <a:rPr lang="en-ID" dirty="0" err="1"/>
              <a:t>masyarakat</a:t>
            </a:r>
            <a:r>
              <a:rPr lang="en-ID" dirty="0"/>
              <a:t>, </a:t>
            </a:r>
            <a:r>
              <a:rPr lang="en-ID" dirty="0" err="1"/>
              <a:t>seperti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online, </a:t>
            </a:r>
            <a:r>
              <a:rPr lang="en-ID" dirty="0" err="1"/>
              <a:t>jaminan</a:t>
            </a:r>
            <a:r>
              <a:rPr lang="en-ID" dirty="0"/>
              <a:t> </a:t>
            </a:r>
            <a:r>
              <a:rPr lang="en-ID" dirty="0" err="1"/>
              <a:t>sosial</a:t>
            </a:r>
            <a:r>
              <a:rPr lang="en-ID" dirty="0"/>
              <a:t>,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kependudukan</a:t>
            </a:r>
            <a:r>
              <a:rPr lang="en-ID" dirty="0"/>
              <a:t>, dan </a:t>
            </a:r>
            <a:r>
              <a:rPr lang="en-ID" dirty="0" err="1"/>
              <a:t>kesehatan</a:t>
            </a:r>
            <a:r>
              <a:rPr lang="en-ID" dirty="0"/>
              <a:t>.</a:t>
            </a:r>
          </a:p>
          <a:p>
            <a:r>
              <a:rPr lang="en-ID" b="1" dirty="0"/>
              <a:t>G2B</a:t>
            </a:r>
            <a:r>
              <a:rPr lang="en-ID" dirty="0"/>
              <a:t> (</a:t>
            </a:r>
            <a:r>
              <a:rPr lang="en-ID" i="1" dirty="0"/>
              <a:t>Government to Business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transaksi</a:t>
            </a:r>
            <a:r>
              <a:rPr lang="en-ID" dirty="0"/>
              <a:t> </a:t>
            </a:r>
            <a:r>
              <a:rPr lang="en-ID" dirty="0" err="1"/>
              <a:t>elektronik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pelaku</a:t>
            </a:r>
            <a:r>
              <a:rPr lang="en-ID" dirty="0"/>
              <a:t> </a:t>
            </a:r>
            <a:r>
              <a:rPr lang="en-ID" dirty="0" err="1"/>
              <a:t>usaha</a:t>
            </a:r>
            <a:r>
              <a:rPr lang="en-ID" dirty="0"/>
              <a:t>, </a:t>
            </a:r>
            <a:r>
              <a:rPr lang="en-ID" dirty="0" err="1"/>
              <a:t>misalnya</a:t>
            </a:r>
            <a:r>
              <a:rPr lang="en-ID" dirty="0"/>
              <a:t> e-Procurement.</a:t>
            </a:r>
          </a:p>
          <a:p>
            <a:r>
              <a:rPr lang="en-ID" b="1" dirty="0"/>
              <a:t>G2G</a:t>
            </a:r>
            <a:r>
              <a:rPr lang="en-ID" dirty="0"/>
              <a:t> (</a:t>
            </a:r>
            <a:r>
              <a:rPr lang="en-ID" i="1" dirty="0"/>
              <a:t>Government to Government</a:t>
            </a:r>
            <a:r>
              <a:rPr lang="en-ID" dirty="0"/>
              <a:t>): </a:t>
            </a:r>
            <a:r>
              <a:rPr lang="en-ID" dirty="0" err="1"/>
              <a:t>pertukaran</a:t>
            </a:r>
            <a:r>
              <a:rPr lang="en-ID" dirty="0"/>
              <a:t> data </a:t>
            </a:r>
            <a:r>
              <a:rPr lang="en-ID" dirty="0" err="1"/>
              <a:t>antar</a:t>
            </a:r>
            <a:r>
              <a:rPr lang="en-ID" dirty="0"/>
              <a:t> </a:t>
            </a:r>
            <a:r>
              <a:rPr lang="en-ID" dirty="0" err="1"/>
              <a:t>lembaga</a:t>
            </a:r>
            <a:r>
              <a:rPr lang="en-ID" dirty="0"/>
              <a:t>, </a:t>
            </a:r>
            <a:r>
              <a:rPr lang="en-ID" dirty="0" err="1"/>
              <a:t>contohnya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data </a:t>
            </a:r>
            <a:r>
              <a:rPr lang="en-ID" dirty="0" err="1"/>
              <a:t>perencanaan</a:t>
            </a:r>
            <a:r>
              <a:rPr lang="en-ID" dirty="0"/>
              <a:t> dan </a:t>
            </a:r>
            <a:r>
              <a:rPr lang="en-ID" dirty="0" err="1"/>
              <a:t>penganggaran</a:t>
            </a:r>
            <a:r>
              <a:rPr lang="en-ID" dirty="0"/>
              <a:t>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03" name="Google Shape;403;g2f4afa6e0c6_0_24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003308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2f4afa6e0c6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2f4afa6e0c6_0_2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ID" dirty="0" err="1"/>
              <a:t>Sebelum</a:t>
            </a:r>
            <a:r>
              <a:rPr lang="en-ID" dirty="0"/>
              <a:t> </a:t>
            </a:r>
            <a:r>
              <a:rPr lang="en-ID" dirty="0" err="1"/>
              <a:t>masuk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KRISNA, </a:t>
            </a:r>
            <a:r>
              <a:rPr lang="en-ID" dirty="0" err="1"/>
              <a:t>kita</a:t>
            </a:r>
            <a:r>
              <a:rPr lang="en-ID" dirty="0"/>
              <a:t> </a:t>
            </a:r>
            <a:r>
              <a:rPr lang="en-ID" dirty="0" err="1"/>
              <a:t>pahami</a:t>
            </a:r>
            <a:r>
              <a:rPr lang="en-ID" dirty="0"/>
              <a:t> </a:t>
            </a:r>
            <a:r>
              <a:rPr lang="en-ID" dirty="0" err="1"/>
              <a:t>dulu</a:t>
            </a:r>
            <a:r>
              <a:rPr lang="en-ID" dirty="0"/>
              <a:t> </a:t>
            </a:r>
            <a:r>
              <a:rPr lang="en-ID" dirty="0" err="1"/>
              <a:t>konsep</a:t>
            </a:r>
            <a:r>
              <a:rPr lang="en-ID" dirty="0"/>
              <a:t> </a:t>
            </a:r>
            <a:r>
              <a:rPr lang="en-ID" i="1" dirty="0"/>
              <a:t>e-Government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e-Government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penerapan</a:t>
            </a:r>
            <a:r>
              <a:rPr lang="en-ID" dirty="0"/>
              <a:t> </a:t>
            </a:r>
            <a:r>
              <a:rPr lang="en-ID" dirty="0" err="1"/>
              <a:t>teknologi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memberikan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publik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cepat</a:t>
            </a:r>
            <a:r>
              <a:rPr lang="en-ID" dirty="0"/>
              <a:t>, </a:t>
            </a:r>
            <a:r>
              <a:rPr lang="en-ID" dirty="0" err="1"/>
              <a:t>efisien</a:t>
            </a:r>
            <a:r>
              <a:rPr lang="en-ID" dirty="0"/>
              <a:t>, dan </a:t>
            </a:r>
            <a:r>
              <a:rPr lang="en-ID" dirty="0" err="1"/>
              <a:t>transparan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Ada </a:t>
            </a:r>
            <a:r>
              <a:rPr lang="en-ID" dirty="0" err="1"/>
              <a:t>tiga</a:t>
            </a:r>
            <a:r>
              <a:rPr lang="en-ID" dirty="0"/>
              <a:t> model </a:t>
            </a:r>
            <a:r>
              <a:rPr lang="en-ID" dirty="0" err="1"/>
              <a:t>utama</a:t>
            </a:r>
            <a:r>
              <a:rPr lang="en-ID" dirty="0"/>
              <a:t>:</a:t>
            </a:r>
          </a:p>
          <a:p>
            <a:r>
              <a:rPr lang="en-ID" b="1" dirty="0"/>
              <a:t>G2C</a:t>
            </a:r>
            <a:r>
              <a:rPr lang="en-ID" dirty="0"/>
              <a:t> (</a:t>
            </a:r>
            <a:r>
              <a:rPr lang="en-ID" i="1" dirty="0"/>
              <a:t>Government to Citizen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pemerintah</a:t>
            </a:r>
            <a:r>
              <a:rPr lang="en-ID" dirty="0"/>
              <a:t> </a:t>
            </a:r>
            <a:r>
              <a:rPr lang="en-ID" dirty="0" err="1"/>
              <a:t>kepada</a:t>
            </a:r>
            <a:r>
              <a:rPr lang="en-ID" dirty="0"/>
              <a:t> </a:t>
            </a:r>
            <a:r>
              <a:rPr lang="en-ID" dirty="0" err="1"/>
              <a:t>masyarakat</a:t>
            </a:r>
            <a:r>
              <a:rPr lang="en-ID" dirty="0"/>
              <a:t>, </a:t>
            </a:r>
            <a:r>
              <a:rPr lang="en-ID" dirty="0" err="1"/>
              <a:t>seperti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online, </a:t>
            </a:r>
            <a:r>
              <a:rPr lang="en-ID" dirty="0" err="1"/>
              <a:t>jaminan</a:t>
            </a:r>
            <a:r>
              <a:rPr lang="en-ID" dirty="0"/>
              <a:t> </a:t>
            </a:r>
            <a:r>
              <a:rPr lang="en-ID" dirty="0" err="1"/>
              <a:t>sosial</a:t>
            </a:r>
            <a:r>
              <a:rPr lang="en-ID" dirty="0"/>
              <a:t>,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kependudukan</a:t>
            </a:r>
            <a:r>
              <a:rPr lang="en-ID" dirty="0"/>
              <a:t>, dan </a:t>
            </a:r>
            <a:r>
              <a:rPr lang="en-ID" dirty="0" err="1"/>
              <a:t>kesehatan</a:t>
            </a:r>
            <a:r>
              <a:rPr lang="en-ID" dirty="0"/>
              <a:t>.</a:t>
            </a:r>
          </a:p>
          <a:p>
            <a:r>
              <a:rPr lang="en-ID" b="1" dirty="0"/>
              <a:t>G2B</a:t>
            </a:r>
            <a:r>
              <a:rPr lang="en-ID" dirty="0"/>
              <a:t> (</a:t>
            </a:r>
            <a:r>
              <a:rPr lang="en-ID" i="1" dirty="0"/>
              <a:t>Government to Business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transaksi</a:t>
            </a:r>
            <a:r>
              <a:rPr lang="en-ID" dirty="0"/>
              <a:t> </a:t>
            </a:r>
            <a:r>
              <a:rPr lang="en-ID" dirty="0" err="1"/>
              <a:t>elektronik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pelaku</a:t>
            </a:r>
            <a:r>
              <a:rPr lang="en-ID" dirty="0"/>
              <a:t> </a:t>
            </a:r>
            <a:r>
              <a:rPr lang="en-ID" dirty="0" err="1"/>
              <a:t>usaha</a:t>
            </a:r>
            <a:r>
              <a:rPr lang="en-ID" dirty="0"/>
              <a:t>, </a:t>
            </a:r>
            <a:r>
              <a:rPr lang="en-ID" dirty="0" err="1"/>
              <a:t>misalnya</a:t>
            </a:r>
            <a:r>
              <a:rPr lang="en-ID" dirty="0"/>
              <a:t> e-Procurement.</a:t>
            </a:r>
          </a:p>
          <a:p>
            <a:r>
              <a:rPr lang="en-ID" b="1" dirty="0"/>
              <a:t>G2G</a:t>
            </a:r>
            <a:r>
              <a:rPr lang="en-ID" dirty="0"/>
              <a:t> (</a:t>
            </a:r>
            <a:r>
              <a:rPr lang="en-ID" i="1" dirty="0"/>
              <a:t>Government to Government</a:t>
            </a:r>
            <a:r>
              <a:rPr lang="en-ID" dirty="0"/>
              <a:t>): </a:t>
            </a:r>
            <a:r>
              <a:rPr lang="en-ID" dirty="0" err="1"/>
              <a:t>pertukaran</a:t>
            </a:r>
            <a:r>
              <a:rPr lang="en-ID" dirty="0"/>
              <a:t> data </a:t>
            </a:r>
            <a:r>
              <a:rPr lang="en-ID" dirty="0" err="1"/>
              <a:t>antar</a:t>
            </a:r>
            <a:r>
              <a:rPr lang="en-ID" dirty="0"/>
              <a:t> </a:t>
            </a:r>
            <a:r>
              <a:rPr lang="en-ID" dirty="0" err="1"/>
              <a:t>lembaga</a:t>
            </a:r>
            <a:r>
              <a:rPr lang="en-ID" dirty="0"/>
              <a:t>, </a:t>
            </a:r>
            <a:r>
              <a:rPr lang="en-ID" dirty="0" err="1"/>
              <a:t>contohnya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data </a:t>
            </a:r>
            <a:r>
              <a:rPr lang="en-ID" dirty="0" err="1"/>
              <a:t>perencanaan</a:t>
            </a:r>
            <a:r>
              <a:rPr lang="en-ID" dirty="0"/>
              <a:t> dan </a:t>
            </a:r>
            <a:r>
              <a:rPr lang="en-ID" dirty="0" err="1"/>
              <a:t>penganggaran</a:t>
            </a:r>
            <a:r>
              <a:rPr lang="en-ID" dirty="0"/>
              <a:t>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03" name="Google Shape;403;g2f4afa6e0c6_0_24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633909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2f4afa6e0c6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2f4afa6e0c6_0_2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ID" dirty="0" err="1"/>
              <a:t>Sebelum</a:t>
            </a:r>
            <a:r>
              <a:rPr lang="en-ID" dirty="0"/>
              <a:t> </a:t>
            </a:r>
            <a:r>
              <a:rPr lang="en-ID" dirty="0" err="1"/>
              <a:t>masuk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KRISNA, </a:t>
            </a:r>
            <a:r>
              <a:rPr lang="en-ID" dirty="0" err="1"/>
              <a:t>kita</a:t>
            </a:r>
            <a:r>
              <a:rPr lang="en-ID" dirty="0"/>
              <a:t> </a:t>
            </a:r>
            <a:r>
              <a:rPr lang="en-ID" dirty="0" err="1"/>
              <a:t>pahami</a:t>
            </a:r>
            <a:r>
              <a:rPr lang="en-ID" dirty="0"/>
              <a:t> </a:t>
            </a:r>
            <a:r>
              <a:rPr lang="en-ID" dirty="0" err="1"/>
              <a:t>dulu</a:t>
            </a:r>
            <a:r>
              <a:rPr lang="en-ID" dirty="0"/>
              <a:t> </a:t>
            </a:r>
            <a:r>
              <a:rPr lang="en-ID" dirty="0" err="1"/>
              <a:t>konsep</a:t>
            </a:r>
            <a:r>
              <a:rPr lang="en-ID" dirty="0"/>
              <a:t> </a:t>
            </a:r>
            <a:r>
              <a:rPr lang="en-ID" i="1" dirty="0"/>
              <a:t>e-Government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e-Government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penerapan</a:t>
            </a:r>
            <a:r>
              <a:rPr lang="en-ID" dirty="0"/>
              <a:t> </a:t>
            </a:r>
            <a:r>
              <a:rPr lang="en-ID" dirty="0" err="1"/>
              <a:t>teknologi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memberikan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publik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cepat</a:t>
            </a:r>
            <a:r>
              <a:rPr lang="en-ID" dirty="0"/>
              <a:t>, </a:t>
            </a:r>
            <a:r>
              <a:rPr lang="en-ID" dirty="0" err="1"/>
              <a:t>efisien</a:t>
            </a:r>
            <a:r>
              <a:rPr lang="en-ID" dirty="0"/>
              <a:t>, dan </a:t>
            </a:r>
            <a:r>
              <a:rPr lang="en-ID" dirty="0" err="1"/>
              <a:t>transparan</a:t>
            </a:r>
            <a:r>
              <a:rPr lang="en-ID" dirty="0"/>
              <a:t>.</a:t>
            </a:r>
            <a:br>
              <a:rPr lang="en-ID" dirty="0"/>
            </a:br>
            <a:r>
              <a:rPr lang="en-ID" dirty="0"/>
              <a:t>Ada </a:t>
            </a:r>
            <a:r>
              <a:rPr lang="en-ID" dirty="0" err="1"/>
              <a:t>tiga</a:t>
            </a:r>
            <a:r>
              <a:rPr lang="en-ID" dirty="0"/>
              <a:t> model </a:t>
            </a:r>
            <a:r>
              <a:rPr lang="en-ID" dirty="0" err="1"/>
              <a:t>utama</a:t>
            </a:r>
            <a:r>
              <a:rPr lang="en-ID" dirty="0"/>
              <a:t>:</a:t>
            </a:r>
          </a:p>
          <a:p>
            <a:r>
              <a:rPr lang="en-ID" b="1" dirty="0"/>
              <a:t>G2C</a:t>
            </a:r>
            <a:r>
              <a:rPr lang="en-ID" dirty="0"/>
              <a:t> (</a:t>
            </a:r>
            <a:r>
              <a:rPr lang="en-ID" i="1" dirty="0"/>
              <a:t>Government to Citizen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pemerintah</a:t>
            </a:r>
            <a:r>
              <a:rPr lang="en-ID" dirty="0"/>
              <a:t> </a:t>
            </a:r>
            <a:r>
              <a:rPr lang="en-ID" dirty="0" err="1"/>
              <a:t>kepada</a:t>
            </a:r>
            <a:r>
              <a:rPr lang="en-ID" dirty="0"/>
              <a:t> </a:t>
            </a:r>
            <a:r>
              <a:rPr lang="en-ID" dirty="0" err="1"/>
              <a:t>masyarakat</a:t>
            </a:r>
            <a:r>
              <a:rPr lang="en-ID" dirty="0"/>
              <a:t>, </a:t>
            </a:r>
            <a:r>
              <a:rPr lang="en-ID" dirty="0" err="1"/>
              <a:t>seperti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online, </a:t>
            </a:r>
            <a:r>
              <a:rPr lang="en-ID" dirty="0" err="1"/>
              <a:t>jaminan</a:t>
            </a:r>
            <a:r>
              <a:rPr lang="en-ID" dirty="0"/>
              <a:t> </a:t>
            </a:r>
            <a:r>
              <a:rPr lang="en-ID" dirty="0" err="1"/>
              <a:t>sosial</a:t>
            </a:r>
            <a:r>
              <a:rPr lang="en-ID" dirty="0"/>
              <a:t>,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kependudukan</a:t>
            </a:r>
            <a:r>
              <a:rPr lang="en-ID" dirty="0"/>
              <a:t>, dan </a:t>
            </a:r>
            <a:r>
              <a:rPr lang="en-ID" dirty="0" err="1"/>
              <a:t>kesehatan</a:t>
            </a:r>
            <a:r>
              <a:rPr lang="en-ID" dirty="0"/>
              <a:t>.</a:t>
            </a:r>
          </a:p>
          <a:p>
            <a:r>
              <a:rPr lang="en-ID" b="1" dirty="0"/>
              <a:t>G2B</a:t>
            </a:r>
            <a:r>
              <a:rPr lang="en-ID" dirty="0"/>
              <a:t> (</a:t>
            </a:r>
            <a:r>
              <a:rPr lang="en-ID" i="1" dirty="0"/>
              <a:t>Government to Business</a:t>
            </a:r>
            <a:r>
              <a:rPr lang="en-ID" dirty="0"/>
              <a:t>):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transaksi</a:t>
            </a:r>
            <a:r>
              <a:rPr lang="en-ID" dirty="0"/>
              <a:t> </a:t>
            </a:r>
            <a:r>
              <a:rPr lang="en-ID" dirty="0" err="1"/>
              <a:t>elektronik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pelaku</a:t>
            </a:r>
            <a:r>
              <a:rPr lang="en-ID" dirty="0"/>
              <a:t> </a:t>
            </a:r>
            <a:r>
              <a:rPr lang="en-ID" dirty="0" err="1"/>
              <a:t>usaha</a:t>
            </a:r>
            <a:r>
              <a:rPr lang="en-ID" dirty="0"/>
              <a:t>, </a:t>
            </a:r>
            <a:r>
              <a:rPr lang="en-ID" dirty="0" err="1"/>
              <a:t>misalnya</a:t>
            </a:r>
            <a:r>
              <a:rPr lang="en-ID" dirty="0"/>
              <a:t> e-Procurement.</a:t>
            </a:r>
          </a:p>
          <a:p>
            <a:r>
              <a:rPr lang="en-ID" b="1" dirty="0"/>
              <a:t>G2G</a:t>
            </a:r>
            <a:r>
              <a:rPr lang="en-ID" dirty="0"/>
              <a:t> (</a:t>
            </a:r>
            <a:r>
              <a:rPr lang="en-ID" i="1" dirty="0"/>
              <a:t>Government to Government</a:t>
            </a:r>
            <a:r>
              <a:rPr lang="en-ID" dirty="0"/>
              <a:t>): </a:t>
            </a:r>
            <a:r>
              <a:rPr lang="en-ID" dirty="0" err="1"/>
              <a:t>pertukaran</a:t>
            </a:r>
            <a:r>
              <a:rPr lang="en-ID" dirty="0"/>
              <a:t> data </a:t>
            </a:r>
            <a:r>
              <a:rPr lang="en-ID" dirty="0" err="1"/>
              <a:t>antar</a:t>
            </a:r>
            <a:r>
              <a:rPr lang="en-ID" dirty="0"/>
              <a:t> </a:t>
            </a:r>
            <a:r>
              <a:rPr lang="en-ID" dirty="0" err="1"/>
              <a:t>lembaga</a:t>
            </a:r>
            <a:r>
              <a:rPr lang="en-ID" dirty="0"/>
              <a:t>, </a:t>
            </a:r>
            <a:r>
              <a:rPr lang="en-ID" dirty="0" err="1"/>
              <a:t>contohnya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data </a:t>
            </a:r>
            <a:r>
              <a:rPr lang="en-ID" dirty="0" err="1"/>
              <a:t>perencanaan</a:t>
            </a:r>
            <a:r>
              <a:rPr lang="en-ID" dirty="0"/>
              <a:t> dan </a:t>
            </a:r>
            <a:r>
              <a:rPr lang="en-ID" dirty="0" err="1"/>
              <a:t>penganggaran</a:t>
            </a:r>
            <a:r>
              <a:rPr lang="en-ID" dirty="0"/>
              <a:t>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03" name="Google Shape;403;g2f4afa6e0c6_0_24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898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Revisi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panah</a:t>
            </a:r>
            <a:r>
              <a:rPr lang="en-US" dirty="0"/>
              <a:t> dan </a:t>
            </a:r>
            <a:r>
              <a:rPr lang="en-US" dirty="0" err="1"/>
              <a:t>tambahan</a:t>
            </a:r>
            <a:r>
              <a:rPr lang="en-US" dirty="0"/>
              <a:t>: </a:t>
            </a:r>
            <a:r>
              <a:rPr lang="en-US" dirty="0" err="1"/>
              <a:t>perencanaan</a:t>
            </a:r>
            <a:r>
              <a:rPr lang="en-US" dirty="0"/>
              <a:t> dan </a:t>
            </a:r>
            <a:r>
              <a:rPr lang="en-US" dirty="0" err="1"/>
              <a:t>penganggaran</a:t>
            </a:r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4883AF-000D-44D5-B8B3-CAD0A412A358}" type="slidenum">
              <a:rPr kumimoji="0" lang="en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ID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47596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4883AF-000D-44D5-B8B3-CAD0A412A358}" type="slidenum">
              <a:rPr lang="en-ID" smtClean="0"/>
              <a:t>13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59066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g1f37d723804_3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4" name="Google Shape;544;g1f37d723804_3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g1f37d723804_3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4" name="Google Shape;544;g1f37d723804_3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27144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g10a18ceb662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9" name="Google Shape;569;g10a18ceb662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601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g10a18ceb662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9" name="Google Shape;569;g10a18ceb662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442819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g10a18ceb662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9" name="Google Shape;569;g10a18ceb662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514733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g10a18ceb662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9" name="Google Shape;569;g10a18ceb662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217223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5698E-1430-47CA-BC67-66293D6D40B2}" type="slidenum">
              <a:rPr lang="en-ID" smtClean="0"/>
              <a:t>33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05267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microsoft.com/office/2007/relationships/hdphoto" Target="../media/hdphoto1.wdp"/><Relationship Id="rId4" Type="http://schemas.openxmlformats.org/officeDocument/2006/relationships/image" Target="../media/image7.png"/><Relationship Id="rId9" Type="http://schemas.openxmlformats.org/officeDocument/2006/relationships/image" Target="../media/image16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6.png"/><Relationship Id="rId7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openxmlformats.org/officeDocument/2006/relationships/image" Target="../media/image9.png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microsoft.com/office/2007/relationships/hdphoto" Target="../media/hdphoto1.wdp"/><Relationship Id="rId4" Type="http://schemas.openxmlformats.org/officeDocument/2006/relationships/image" Target="../media/image7.png"/><Relationship Id="rId9" Type="http://schemas.openxmlformats.org/officeDocument/2006/relationships/image" Target="../media/image1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417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39A4E-A980-7C74-4202-CD1BEEDB2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87E467-9F9B-EF48-5938-E9666E803D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6DCD49-1E25-E6A8-74A5-73DFDE701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20/08/2025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071FE0-8206-B792-F8EA-EC9C86B1A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28D12-C851-3338-D19F-12BA4B80B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12282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EBE065D-88FA-89F5-4334-DEB3F9A09B39}"/>
              </a:ext>
            </a:extLst>
          </p:cNvPr>
          <p:cNvSpPr/>
          <p:nvPr userDrawn="1"/>
        </p:nvSpPr>
        <p:spPr>
          <a:xfrm>
            <a:off x="11677650" y="6406764"/>
            <a:ext cx="311150" cy="2308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20CA641C-C24E-121D-0158-8DC26EE51212}"/>
              </a:ext>
            </a:extLst>
          </p:cNvPr>
          <p:cNvSpPr txBox="1">
            <a:spLocks/>
          </p:cNvSpPr>
          <p:nvPr userDrawn="1"/>
        </p:nvSpPr>
        <p:spPr>
          <a:xfrm>
            <a:off x="11596192" y="6373426"/>
            <a:ext cx="504823" cy="23083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0FEAC597-D459-44D7-B22D-156947088CA8}" type="slidenum">
              <a:rPr lang="en-ID" sz="1200" b="1" smtClean="0">
                <a:solidFill>
                  <a:schemeClr val="bg1"/>
                </a:solidFill>
                <a:latin typeface="Arial Nova" panose="020B0504020202020204" pitchFamily="34" charset="0"/>
                <a:cs typeface="Segoe UI" panose="020B0502040204020203" pitchFamily="34" charset="0"/>
              </a:rPr>
              <a:pPr algn="ctr"/>
              <a:t>‹#›</a:t>
            </a:fld>
            <a:endParaRPr lang="en-ID" sz="1200" b="1">
              <a:solidFill>
                <a:schemeClr val="bg1"/>
              </a:solidFill>
              <a:latin typeface="Arial Nova" panose="020B05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B15601-C3C2-C64B-1723-5B90EF699A6A}"/>
              </a:ext>
            </a:extLst>
          </p:cNvPr>
          <p:cNvSpPr txBox="1"/>
          <p:nvPr userDrawn="1"/>
        </p:nvSpPr>
        <p:spPr>
          <a:xfrm>
            <a:off x="90985" y="6488842"/>
            <a:ext cx="32403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900" noProof="1">
                <a:solidFill>
                  <a:srgbClr val="7C7C7C"/>
                </a:solidFill>
                <a:latin typeface="Arial Nova Light" panose="020B0304020202020204" pitchFamily="34" charset="0"/>
              </a:rPr>
              <a:t>© Kementerian PPN/Bappenas | 202</a:t>
            </a:r>
            <a:r>
              <a:rPr lang="en-US" sz="900" noProof="1">
                <a:solidFill>
                  <a:srgbClr val="7C7C7C"/>
                </a:solidFill>
                <a:latin typeface="Arial Nova Light" panose="020B0304020202020204" pitchFamily="34" charset="0"/>
              </a:rPr>
              <a:t>5</a:t>
            </a:r>
            <a:endParaRPr lang="id-ID" sz="900" noProof="1">
              <a:solidFill>
                <a:srgbClr val="7C7C7C"/>
              </a:solidFill>
              <a:latin typeface="Arial Nova Light" panose="020B03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789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87042-FB51-A457-306C-165D012DB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DA3A9C-7EBC-0547-37D1-FC6EF7EB1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346238-AC02-1BDA-BBF3-4D78B26CAD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3F9B05-9094-9348-FC4E-2D1B5E1B0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20/08/2025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D94DEC-69F5-5D55-F022-BB164CF64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061B43-2585-C606-E664-C1E0C7C87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58381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E1D5B-0A33-AFA9-676F-306C90B30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5F79D-1A75-E59B-BBB0-E56F90CC09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B31703-42F0-FBBB-4624-DE8D1E2025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8BD87-9EB8-8A1F-D313-AADBAF084B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B47D03-A4CC-36FD-89F9-020439BE59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5F2CF6-C87A-9C9C-B2D7-B443D0672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20/08/2025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29C7C7-0A94-6DC3-42C3-B847CBD9F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12C4ED-52DA-E133-F4BB-953E01341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1527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C66B0-E408-0250-E885-F22D2C16E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BCCEB4-B406-C7E4-E83C-70C8F508C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20/08/2025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E33545-A774-3537-9A89-B1AA88927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E58613-FA42-D921-0033-CD23CB984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34201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5614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96987-9B81-4D3C-AC7E-85BEB8214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7C266-3000-1A31-795E-1DC43C3A2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E07828-D347-2C33-ABF6-3472D6CE9E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DB2AD4-A548-9D71-D37A-F599F836B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20/08/2025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9CF061-B8F9-34F3-29EC-802F69914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89C976-9E06-C712-73AF-92185A357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836937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B93C6-2488-1734-B582-D2B4A282B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AD073E-52D0-B916-AE6A-5506104F70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CADBAC-C7D9-F72E-F8C3-D7DFFBDE34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8C59D2-9292-2E38-FCCC-99E551BF3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20/08/2025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C3122F-4DA1-E0E4-A98B-C920A5A1C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3C86B5-E58A-3B9D-9D27-E207BE243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74236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CF1EA-C7DB-3E33-629C-F5B93F953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30D4D3-B85F-D14C-4B1B-64CA961A6C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781287-5F67-526E-7ACE-AE1F2DF4C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20/08/2025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712354-80C8-978E-4400-F0EA55F83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80294-39B1-6EDF-D421-3FCC2C8E3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53771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C7B4B6-A865-F86C-6246-BAA7D83E51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C3862A-6A86-AFA4-26AC-FCD1A43A0A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7F206E-45C5-399A-2B9A-ED91CAC2F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20/08/2025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C5638D-8D85-D2E5-838E-15F8F20E6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D34552-ED69-A9E0-0CDD-7A35B2C0F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228072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960000" y="1621001"/>
            <a:ext cx="10272000" cy="49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 sz="1600">
                <a:solidFill>
                  <a:srgbClr val="191919"/>
                </a:solidFill>
              </a:defRPr>
            </a:lvl1pPr>
            <a:lvl2pPr marL="1219170" lvl="1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2pPr>
            <a:lvl3pPr marL="1828754" lvl="2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3pPr>
            <a:lvl4pPr marL="2438339" lvl="3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4pPr>
            <a:lvl5pPr marL="3047924" lvl="4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5pPr>
            <a:lvl6pPr marL="3657509" lvl="5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6pPr>
            <a:lvl7pPr marL="4267093" lvl="6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7pPr>
            <a:lvl8pPr marL="4876678" lvl="7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8pPr>
            <a:lvl9pPr marL="5486263" lvl="8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/>
          <p:nvPr/>
        </p:nvSpPr>
        <p:spPr>
          <a:xfrm>
            <a:off x="10004367" y="5220700"/>
            <a:ext cx="5907200" cy="6022800"/>
          </a:xfrm>
          <a:prstGeom prst="ellipse">
            <a:avLst/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186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347B871-B356-410F-9450-B0D4333A01CF}"/>
              </a:ext>
            </a:extLst>
          </p:cNvPr>
          <p:cNvGrpSpPr/>
          <p:nvPr userDrawn="1"/>
        </p:nvGrpSpPr>
        <p:grpSpPr>
          <a:xfrm>
            <a:off x="-3645500" y="138516"/>
            <a:ext cx="7387633" cy="383128"/>
            <a:chOff x="-3645500" y="138516"/>
            <a:chExt cx="7387633" cy="383128"/>
          </a:xfrm>
        </p:grpSpPr>
        <p:sp>
          <p:nvSpPr>
            <p:cNvPr id="24" name="Google Shape;24;p4"/>
            <p:cNvSpPr/>
            <p:nvPr/>
          </p:nvSpPr>
          <p:spPr>
            <a:xfrm>
              <a:off x="-2757067" y="368844"/>
              <a:ext cx="6499200" cy="152800"/>
            </a:xfrm>
            <a:prstGeom prst="rect">
              <a:avLst/>
            </a:prstGeom>
            <a:gradFill>
              <a:gsLst>
                <a:gs pos="0">
                  <a:srgbClr val="4977A8"/>
                </a:gs>
                <a:gs pos="100000">
                  <a:srgbClr val="FBF5DD"/>
                </a:gs>
              </a:gsLst>
              <a:lin ang="150000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-3645500" y="138516"/>
              <a:ext cx="6499200" cy="58400"/>
            </a:xfrm>
            <a:prstGeom prst="rect">
              <a:avLst/>
            </a:prstGeom>
            <a:gradFill>
              <a:gsLst>
                <a:gs pos="0">
                  <a:srgbClr val="4977A8"/>
                </a:gs>
                <a:gs pos="100000">
                  <a:srgbClr val="FBF5DD"/>
                </a:gs>
              </a:gsLst>
              <a:lin ang="150000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176322A1-F7C3-4F27-9366-E7F51EBF00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71F373E9-9AF3-4BEB-A73E-D1F5FD090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  <a:endParaRPr lang="en-US" dirty="0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2985DC01-CBF9-411A-8C85-984D9A9D48BF}"/>
              </a:ext>
            </a:extLst>
          </p:cNvPr>
          <p:cNvSpPr/>
          <p:nvPr userDrawn="1"/>
        </p:nvSpPr>
        <p:spPr>
          <a:xfrm>
            <a:off x="7759023" y="-116816"/>
            <a:ext cx="4576004" cy="62036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984FBBA3-338A-4059-9B39-F8FF27B5D4AA}"/>
              </a:ext>
            </a:extLst>
          </p:cNvPr>
          <p:cNvGrpSpPr/>
          <p:nvPr userDrawn="1"/>
        </p:nvGrpSpPr>
        <p:grpSpPr>
          <a:xfrm>
            <a:off x="8032471" y="54412"/>
            <a:ext cx="4035704" cy="387433"/>
            <a:chOff x="502468" y="303295"/>
            <a:chExt cx="6225659" cy="555155"/>
          </a:xfrm>
        </p:grpSpPr>
        <p:grpSp>
          <p:nvGrpSpPr>
            <p:cNvPr id="36" name="Google Shape;22;p2">
              <a:extLst>
                <a:ext uri="{FF2B5EF4-FFF2-40B4-BE49-F238E27FC236}">
                  <a16:creationId xmlns:a16="http://schemas.microsoft.com/office/drawing/2014/main" id="{EF2AEF50-3F9A-4D64-8DE8-367DB6DB8A63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40" name="Google Shape;23;p2">
                <a:extLst>
                  <a:ext uri="{FF2B5EF4-FFF2-40B4-BE49-F238E27FC236}">
                    <a16:creationId xmlns:a16="http://schemas.microsoft.com/office/drawing/2014/main" id="{1D47C7BB-203B-446F-9ED1-354CF3B75EE9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42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83C41513-27D3-47F6-A182-36F01CEC6F0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5;p2">
                  <a:extLst>
                    <a:ext uri="{FF2B5EF4-FFF2-40B4-BE49-F238E27FC236}">
                      <a16:creationId xmlns:a16="http://schemas.microsoft.com/office/drawing/2014/main" id="{07AA01C5-BD2F-4FFD-AD7C-A5457ADDD3D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41" name="Google Shape;26;p2">
                <a:extLst>
                  <a:ext uri="{FF2B5EF4-FFF2-40B4-BE49-F238E27FC236}">
                    <a16:creationId xmlns:a16="http://schemas.microsoft.com/office/drawing/2014/main" id="{F5F54282-A522-4E85-915C-CCF1F27E976B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7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34480D3C-7742-432B-9AB3-5E860DF8B2A1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B549BE14-DF04-446C-BDD3-14CAFB235241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9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16BD5311-260E-4E3B-863C-5BBCF1567A0A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5419661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4" name="Google Shape;284;p43"/>
          <p:cNvGrpSpPr/>
          <p:nvPr/>
        </p:nvGrpSpPr>
        <p:grpSpPr>
          <a:xfrm>
            <a:off x="-10637" y="-10643"/>
            <a:ext cx="1904335" cy="952136"/>
            <a:chOff x="1" y="-3"/>
            <a:chExt cx="1428251" cy="714102"/>
          </a:xfrm>
        </p:grpSpPr>
        <p:sp>
          <p:nvSpPr>
            <p:cNvPr id="285" name="Google Shape;285;p43"/>
            <p:cNvSpPr/>
            <p:nvPr/>
          </p:nvSpPr>
          <p:spPr>
            <a:xfrm rot="10800000" flipH="1">
              <a:off x="714150" y="-3"/>
              <a:ext cx="714102" cy="714102"/>
            </a:xfrm>
            <a:custGeom>
              <a:avLst/>
              <a:gdLst/>
              <a:ahLst/>
              <a:cxnLst/>
              <a:rect l="l" t="t" r="r" b="b"/>
              <a:pathLst>
                <a:path w="23923" h="23923" extrusionOk="0">
                  <a:moveTo>
                    <a:pt x="0" y="1"/>
                  </a:moveTo>
                  <a:lnTo>
                    <a:pt x="0" y="23923"/>
                  </a:lnTo>
                  <a:lnTo>
                    <a:pt x="23922" y="2392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6" name="Google Shape;286;p43"/>
            <p:cNvSpPr/>
            <p:nvPr/>
          </p:nvSpPr>
          <p:spPr>
            <a:xfrm rot="10800000" flipH="1">
              <a:off x="1" y="-3"/>
              <a:ext cx="714102" cy="714102"/>
            </a:xfrm>
            <a:custGeom>
              <a:avLst/>
              <a:gdLst/>
              <a:ahLst/>
              <a:cxnLst/>
              <a:rect l="l" t="t" r="r" b="b"/>
              <a:pathLst>
                <a:path w="23923" h="23923" extrusionOk="0">
                  <a:moveTo>
                    <a:pt x="0" y="1"/>
                  </a:moveTo>
                  <a:lnTo>
                    <a:pt x="0" y="23923"/>
                  </a:lnTo>
                  <a:lnTo>
                    <a:pt x="23922" y="2392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87" name="Google Shape;287;p43"/>
          <p:cNvSpPr txBox="1">
            <a:spLocks noGrp="1"/>
          </p:cNvSpPr>
          <p:nvPr>
            <p:ph type="title"/>
          </p:nvPr>
        </p:nvSpPr>
        <p:spPr>
          <a:xfrm>
            <a:off x="974700" y="1322033"/>
            <a:ext cx="8531200" cy="421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10666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326858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0"/>
          <p:cNvSpPr txBox="1">
            <a:spLocks noGrp="1"/>
          </p:cNvSpPr>
          <p:nvPr>
            <p:ph type="title"/>
          </p:nvPr>
        </p:nvSpPr>
        <p:spPr>
          <a:xfrm>
            <a:off x="7297333" y="1419173"/>
            <a:ext cx="3874400" cy="298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5333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0"/>
          <p:cNvSpPr/>
          <p:nvPr/>
        </p:nvSpPr>
        <p:spPr>
          <a:xfrm rot="5400000">
            <a:off x="271201" y="235333"/>
            <a:ext cx="721200" cy="126360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8" name="Google Shape;58;p10"/>
          <p:cNvSpPr/>
          <p:nvPr/>
        </p:nvSpPr>
        <p:spPr>
          <a:xfrm>
            <a:off x="479900" y="263433"/>
            <a:ext cx="303800" cy="303867"/>
          </a:xfrm>
          <a:custGeom>
            <a:avLst/>
            <a:gdLst/>
            <a:ahLst/>
            <a:cxnLst/>
            <a:rect l="l" t="t" r="r" b="b"/>
            <a:pathLst>
              <a:path w="9114" h="9116" extrusionOk="0">
                <a:moveTo>
                  <a:pt x="4557" y="2359"/>
                </a:moveTo>
                <a:lnTo>
                  <a:pt x="4557" y="2361"/>
                </a:lnTo>
                <a:lnTo>
                  <a:pt x="6755" y="4557"/>
                </a:lnTo>
                <a:lnTo>
                  <a:pt x="4557" y="6755"/>
                </a:lnTo>
                <a:lnTo>
                  <a:pt x="2359" y="4557"/>
                </a:lnTo>
                <a:lnTo>
                  <a:pt x="4557" y="2359"/>
                </a:lnTo>
                <a:close/>
                <a:moveTo>
                  <a:pt x="4557" y="1"/>
                </a:moveTo>
                <a:lnTo>
                  <a:pt x="0" y="4559"/>
                </a:lnTo>
                <a:lnTo>
                  <a:pt x="4557" y="9115"/>
                </a:lnTo>
                <a:lnTo>
                  <a:pt x="9113" y="4559"/>
                </a:lnTo>
                <a:lnTo>
                  <a:pt x="4557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" name="Google Shape;59;p10"/>
          <p:cNvSpPr/>
          <p:nvPr/>
        </p:nvSpPr>
        <p:spPr>
          <a:xfrm>
            <a:off x="11400200" y="5382101"/>
            <a:ext cx="1151912" cy="1151868"/>
          </a:xfrm>
          <a:custGeom>
            <a:avLst/>
            <a:gdLst/>
            <a:ahLst/>
            <a:cxnLst/>
            <a:rect l="l" t="t" r="r" b="b"/>
            <a:pathLst>
              <a:path w="25581" h="25580" extrusionOk="0">
                <a:moveTo>
                  <a:pt x="12790" y="0"/>
                </a:moveTo>
                <a:lnTo>
                  <a:pt x="1" y="12791"/>
                </a:lnTo>
                <a:lnTo>
                  <a:pt x="12790" y="25580"/>
                </a:lnTo>
                <a:lnTo>
                  <a:pt x="25581" y="12791"/>
                </a:lnTo>
                <a:lnTo>
                  <a:pt x="1279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pic>
        <p:nvPicPr>
          <p:cNvPr id="7" name="Google Shape;14;p2">
            <a:extLst>
              <a:ext uri="{FF2B5EF4-FFF2-40B4-BE49-F238E27FC236}">
                <a16:creationId xmlns:a16="http://schemas.microsoft.com/office/drawing/2014/main" id="{C2F4E634-7198-4256-9548-5E7EAA46727D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11311886" y="171515"/>
            <a:ext cx="664271" cy="6642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79736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1_Title and Content"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5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7" name="Google Shape;257;p5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58" name="Google Shape;258;p5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59" name="Google Shape;259;p5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260" name="Google Shape;260;p53"/>
          <p:cNvGrpSpPr/>
          <p:nvPr/>
        </p:nvGrpSpPr>
        <p:grpSpPr>
          <a:xfrm>
            <a:off x="376850" y="231790"/>
            <a:ext cx="2675897" cy="540035"/>
            <a:chOff x="348823" y="256914"/>
            <a:chExt cx="3567862" cy="720047"/>
          </a:xfrm>
        </p:grpSpPr>
        <p:grpSp>
          <p:nvGrpSpPr>
            <p:cNvPr id="261" name="Google Shape;261;p53"/>
            <p:cNvGrpSpPr/>
            <p:nvPr/>
          </p:nvGrpSpPr>
          <p:grpSpPr>
            <a:xfrm>
              <a:off x="348823" y="283682"/>
              <a:ext cx="1557009" cy="672209"/>
              <a:chOff x="8214684" y="97544"/>
              <a:chExt cx="1557009" cy="672209"/>
            </a:xfrm>
          </p:grpSpPr>
          <p:pic>
            <p:nvPicPr>
              <p:cNvPr id="262" name="Google Shape;262;p53" descr="Berkas:Garuda Pancasila, Coat of Arms of Indonesia.svg - Wikipedia bahasa  Indonesia, ensiklopedia bebas"/>
              <p:cNvPicPr preferRelativeResize="0"/>
              <p:nvPr/>
            </p:nvPicPr>
            <p:blipFill rotWithShape="1">
              <a:blip r:embed="rId2">
                <a:alphaModFix/>
              </a:blip>
              <a:srcRect/>
              <a:stretch/>
            </p:blipFill>
            <p:spPr>
              <a:xfrm>
                <a:off x="8214684" y="150109"/>
                <a:ext cx="522916" cy="56707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63" name="Google Shape;263;p53"/>
              <p:cNvPicPr preferRelativeResize="0"/>
              <p:nvPr/>
            </p:nvPicPr>
            <p:blipFill rotWithShape="1">
              <a:blip r:embed="rId3">
                <a:alphaModFix/>
              </a:blip>
              <a:srcRect t="17423" b="18572"/>
              <a:stretch/>
            </p:blipFill>
            <p:spPr>
              <a:xfrm>
                <a:off x="8849187" y="97544"/>
                <a:ext cx="922506" cy="672209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64" name="Google Shape;264;p5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756977" y="256914"/>
              <a:ext cx="2159708" cy="72004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65" name="Google Shape;265;p53"/>
          <p:cNvGrpSpPr/>
          <p:nvPr/>
        </p:nvGrpSpPr>
        <p:grpSpPr>
          <a:xfrm>
            <a:off x="-2710819" y="4190093"/>
            <a:ext cx="5351057" cy="5351057"/>
            <a:chOff x="2866549" y="177436"/>
            <a:chExt cx="6458902" cy="6458902"/>
          </a:xfrm>
        </p:grpSpPr>
        <p:pic>
          <p:nvPicPr>
            <p:cNvPr id="266" name="Google Shape;266;p53" descr="A yellow and black mandala&#10;&#10;Description automatically generated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2866549" y="177436"/>
              <a:ext cx="6458902" cy="64589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7" name="Google Shape;267;p53" descr="A circular design with a black background&#10;&#10;Description automatically generated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4948456" y="2263316"/>
              <a:ext cx="2286325" cy="228633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68" name="Google Shape;268;p53" descr="A yellow and black mandala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323626" y="-1144584"/>
            <a:ext cx="2958981" cy="2958981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53"/>
          <p:cNvSpPr/>
          <p:nvPr/>
        </p:nvSpPr>
        <p:spPr>
          <a:xfrm>
            <a:off x="7358086" y="6270784"/>
            <a:ext cx="5351057" cy="445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173038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100"/>
              <a:buFont typeface="Arial"/>
              <a:buNone/>
            </a:pPr>
            <a:r>
              <a:rPr lang="en-US" sz="1100" b="0" i="0" u="none" strike="noStrike" cap="none" dirty="0" err="1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Direktorat</a:t>
            </a:r>
            <a:r>
              <a:rPr lang="en-US" sz="1100" b="0" i="0" u="none" strike="noStrike" cap="none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Alokasi</a:t>
            </a:r>
            <a:r>
              <a:rPr lang="en-US" sz="1100" b="0" i="0" u="none" strike="noStrike" cap="none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Anggaran</a:t>
            </a:r>
            <a:r>
              <a:rPr lang="en-US" sz="1100" b="0" i="0" u="none" strike="noStrike" cap="none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Pembangunan Pusat dan Daerah</a:t>
            </a:r>
            <a:endParaRPr sz="11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70" name="Google Shape;270;p53"/>
          <p:cNvGrpSpPr/>
          <p:nvPr/>
        </p:nvGrpSpPr>
        <p:grpSpPr>
          <a:xfrm>
            <a:off x="11192767" y="6614672"/>
            <a:ext cx="751146" cy="141890"/>
            <a:chOff x="10589135" y="6087241"/>
            <a:chExt cx="751146" cy="141890"/>
          </a:xfrm>
        </p:grpSpPr>
        <p:sp>
          <p:nvSpPr>
            <p:cNvPr id="271" name="Google Shape;271;p53"/>
            <p:cNvSpPr/>
            <p:nvPr/>
          </p:nvSpPr>
          <p:spPr>
            <a:xfrm>
              <a:off x="10589135" y="6087241"/>
              <a:ext cx="124602" cy="132604"/>
            </a:xfrm>
            <a:prstGeom prst="ellipse">
              <a:avLst/>
            </a:prstGeom>
            <a:solidFill>
              <a:srgbClr val="CE596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2" name="Google Shape;272;p53"/>
            <p:cNvSpPr/>
            <p:nvPr/>
          </p:nvSpPr>
          <p:spPr>
            <a:xfrm>
              <a:off x="10902407" y="6087241"/>
              <a:ext cx="124602" cy="132604"/>
            </a:xfrm>
            <a:prstGeom prst="ellipse">
              <a:avLst/>
            </a:prstGeom>
            <a:solidFill>
              <a:srgbClr val="7E94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3" name="Google Shape;273;p53"/>
            <p:cNvSpPr/>
            <p:nvPr/>
          </p:nvSpPr>
          <p:spPr>
            <a:xfrm>
              <a:off x="11215679" y="6096527"/>
              <a:ext cx="124602" cy="132604"/>
            </a:xfrm>
            <a:prstGeom prst="ellipse">
              <a:avLst/>
            </a:prstGeom>
            <a:solidFill>
              <a:srgbClr val="629DDE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74" name="Google Shape;274;p53"/>
          <p:cNvSpPr/>
          <p:nvPr/>
        </p:nvSpPr>
        <p:spPr>
          <a:xfrm rot="10800000" flipH="1">
            <a:off x="7895772" y="6228496"/>
            <a:ext cx="4340372" cy="132604"/>
          </a:xfrm>
          <a:prstGeom prst="rect">
            <a:avLst/>
          </a:prstGeom>
          <a:gradFill>
            <a:gsLst>
              <a:gs pos="0">
                <a:srgbClr val="CE5967"/>
              </a:gs>
              <a:gs pos="100000">
                <a:srgbClr val="629DDE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5" name="Google Shape;275;p53" descr="A logo of a person's face&#10;&#10;Description automatically generated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1522743" y="85420"/>
            <a:ext cx="554333" cy="507209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5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190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948258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preserve="1" userDrawn="1">
  <p:cSld name="Title slide">
    <p:bg>
      <p:bgPr>
        <a:solidFill>
          <a:srgbClr val="FFFFFF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 hasCustomPrompt="1"/>
          </p:nvPr>
        </p:nvSpPr>
        <p:spPr>
          <a:xfrm>
            <a:off x="950967" y="1425769"/>
            <a:ext cx="6654000" cy="276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267" b="0">
                <a:latin typeface="Bahnschrift SemiBold" panose="020B0502040204020203" pitchFamily="34" charset="0"/>
                <a:ea typeface="Source Serif Pro Semibold" panose="02040703050405020204" pitchFamily="18" charset="0"/>
                <a:cs typeface="Bahnschrift SemiBold" panose="020B0502040204020203" pitchFamily="34" charset="0"/>
                <a:sym typeface="Bodoni Mod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9pPr>
          </a:lstStyle>
          <a:p>
            <a:r>
              <a:rPr lang="en-US" err="1"/>
              <a:t>Judul</a:t>
            </a:r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 hasCustomPrompt="1"/>
          </p:nvPr>
        </p:nvSpPr>
        <p:spPr>
          <a:xfrm>
            <a:off x="950967" y="4269403"/>
            <a:ext cx="6654000" cy="6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en-US" err="1"/>
              <a:t>Direktorat</a:t>
            </a:r>
            <a:r>
              <a:rPr lang="en-US"/>
              <a:t> </a:t>
            </a:r>
            <a:r>
              <a:rPr lang="en-US" err="1"/>
              <a:t>Alokasi</a:t>
            </a:r>
            <a:r>
              <a:rPr lang="en-US"/>
              <a:t> </a:t>
            </a:r>
            <a:r>
              <a:rPr lang="en-US" err="1"/>
              <a:t>Pendanaan</a:t>
            </a:r>
            <a:r>
              <a:rPr lang="en-US"/>
              <a:t> Pembangunan</a:t>
            </a:r>
          </a:p>
          <a:p>
            <a:r>
              <a:rPr lang="en-US"/>
              <a:t>Jakarta, 2025</a:t>
            </a:r>
            <a:endParaRPr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9688AAD-63C3-42CF-A3C7-721AECB16C62}"/>
              </a:ext>
            </a:extLst>
          </p:cNvPr>
          <p:cNvGrpSpPr/>
          <p:nvPr userDrawn="1"/>
        </p:nvGrpSpPr>
        <p:grpSpPr>
          <a:xfrm>
            <a:off x="2983170" y="232406"/>
            <a:ext cx="6225659" cy="555155"/>
            <a:chOff x="502468" y="303295"/>
            <a:chExt cx="6225659" cy="555155"/>
          </a:xfrm>
        </p:grpSpPr>
        <p:grpSp>
          <p:nvGrpSpPr>
            <p:cNvPr id="7" name="Google Shape;22;p2">
              <a:extLst>
                <a:ext uri="{FF2B5EF4-FFF2-40B4-BE49-F238E27FC236}">
                  <a16:creationId xmlns:a16="http://schemas.microsoft.com/office/drawing/2014/main" id="{8A7C97F6-3078-4A0C-B268-FA046B4E4232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8" name="Google Shape;23;p2">
                <a:extLst>
                  <a:ext uri="{FF2B5EF4-FFF2-40B4-BE49-F238E27FC236}">
                    <a16:creationId xmlns:a16="http://schemas.microsoft.com/office/drawing/2014/main" id="{B93FD067-7E3D-4661-8FAA-EF744228FABA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15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C168186C-10F0-4DFD-8548-BDB3ACDD787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16" name="Google Shape;25;p2">
                  <a:extLst>
                    <a:ext uri="{FF2B5EF4-FFF2-40B4-BE49-F238E27FC236}">
                      <a16:creationId xmlns:a16="http://schemas.microsoft.com/office/drawing/2014/main" id="{8EC93BD2-6D98-4570-A072-1749B3347285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14" name="Google Shape;26;p2">
                <a:extLst>
                  <a:ext uri="{FF2B5EF4-FFF2-40B4-BE49-F238E27FC236}">
                    <a16:creationId xmlns:a16="http://schemas.microsoft.com/office/drawing/2014/main" id="{A08AD08F-1CAD-4E07-9385-1C7CBC2216B5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7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33F70A00-3A3D-4717-9598-B64E3AED122A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72E20BBA-3D24-4602-A2B7-2068233CF4D9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0D437E68-FC9A-4347-8DBD-A0F927439778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1" name="Google Shape;355;g2f96e4f3b51_47_37" descr="A yellow and black mandala&#10;&#10;Description automatically generated">
            <a:extLst>
              <a:ext uri="{FF2B5EF4-FFF2-40B4-BE49-F238E27FC236}">
                <a16:creationId xmlns:a16="http://schemas.microsoft.com/office/drawing/2014/main" id="{6DF62809-0ACD-493C-AC42-8B073577FA0A}"/>
              </a:ext>
            </a:extLst>
          </p:cNvPr>
          <p:cNvPicPr preferRelativeResize="0"/>
          <p:nvPr userDrawn="1"/>
        </p:nvPicPr>
        <p:blipFill rotWithShape="1">
          <a:blip r:embed="rId8">
            <a:clrChange>
              <a:clrFrom>
                <a:srgbClr val="373737">
                  <a:alpha val="23922"/>
                </a:srgbClr>
              </a:clrFrom>
              <a:clrTo>
                <a:srgbClr val="373737">
                  <a:alpha val="0"/>
                </a:srgbClr>
              </a:clrTo>
            </a:clrChange>
            <a:alphaModFix/>
          </a:blip>
          <a:srcRect/>
          <a:stretch/>
        </p:blipFill>
        <p:spPr>
          <a:xfrm>
            <a:off x="9084643" y="323916"/>
            <a:ext cx="6201335" cy="6210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356;g2f96e4f3b51_47_37" descr="A circular design with a black background&#10;&#10;Description automatically generated">
            <a:extLst>
              <a:ext uri="{FF2B5EF4-FFF2-40B4-BE49-F238E27FC236}">
                <a16:creationId xmlns:a16="http://schemas.microsoft.com/office/drawing/2014/main" id="{369F2FD3-463A-4ECE-9BB8-740B6F03FC73}"/>
              </a:ext>
            </a:extLst>
          </p:cNvPr>
          <p:cNvPicPr preferRelativeResize="0"/>
          <p:nvPr userDrawn="1"/>
        </p:nvPicPr>
        <p:blipFill rotWithShape="1">
          <a:blip r:embed="rId9">
            <a:clrChange>
              <a:clrFrom>
                <a:srgbClr val="373737">
                  <a:alpha val="23922"/>
                </a:srgbClr>
              </a:clrFrom>
              <a:clrTo>
                <a:srgbClr val="373737">
                  <a:alpha val="0"/>
                </a:srgbClr>
              </a:clrTo>
            </a:clrChange>
            <a:alphaModFix/>
            <a:duotone>
              <a:prstClr val="black"/>
              <a:srgbClr val="FBF5DD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11094424" y="2329858"/>
            <a:ext cx="2195151" cy="219828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/>
          <p:nvPr/>
        </p:nvSpPr>
        <p:spPr>
          <a:xfrm>
            <a:off x="0" y="5462984"/>
            <a:ext cx="8610600" cy="766300"/>
          </a:xfrm>
          <a:prstGeom prst="rect">
            <a:avLst/>
          </a:prstGeom>
          <a:gradFill flip="none" rotWithShape="1">
            <a:gsLst>
              <a:gs pos="0">
                <a:srgbClr val="4476A8"/>
              </a:gs>
              <a:gs pos="100000">
                <a:srgbClr val="FBF5DD"/>
              </a:gs>
            </a:gsLst>
            <a:lin ang="13200000" scaled="0"/>
            <a:tileRect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8710663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 userDrawn="1">
  <p:cSld name="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1154167" y="4141300"/>
            <a:ext cx="6756800" cy="112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5333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1154167" y="2329700"/>
            <a:ext cx="2142000" cy="1811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154167" y="5144933"/>
            <a:ext cx="6691600" cy="5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/>
          <p:nvPr/>
        </p:nvSpPr>
        <p:spPr>
          <a:xfrm rot="1329676">
            <a:off x="8487033" y="417600"/>
            <a:ext cx="5907200" cy="6022800"/>
          </a:xfrm>
          <a:prstGeom prst="donut">
            <a:avLst>
              <a:gd name="adj" fmla="val 6722"/>
            </a:avLst>
          </a:prstGeom>
          <a:gradFill>
            <a:gsLst>
              <a:gs pos="0">
                <a:srgbClr val="4476A8"/>
              </a:gs>
              <a:gs pos="100000">
                <a:srgbClr val="FBF5DD"/>
              </a:gs>
            </a:gsLst>
            <a:lin ang="132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" name="Google Shape;18;p3">
            <a:extLst>
              <a:ext uri="{FF2B5EF4-FFF2-40B4-BE49-F238E27FC236}">
                <a16:creationId xmlns:a16="http://schemas.microsoft.com/office/drawing/2014/main" id="{E68BCF2C-569A-47A4-BF95-207EE7F8AD21}"/>
              </a:ext>
            </a:extLst>
          </p:cNvPr>
          <p:cNvSpPr/>
          <p:nvPr userDrawn="1"/>
        </p:nvSpPr>
        <p:spPr>
          <a:xfrm rot="12120000">
            <a:off x="9781963" y="1737870"/>
            <a:ext cx="3317341" cy="3382260"/>
          </a:xfrm>
          <a:prstGeom prst="ellipse">
            <a:avLst/>
          </a:prstGeom>
          <a:gradFill>
            <a:gsLst>
              <a:gs pos="0">
                <a:srgbClr val="4476A8"/>
              </a:gs>
              <a:gs pos="100000">
                <a:srgbClr val="FBF5DD"/>
              </a:gs>
            </a:gsLst>
            <a:lin ang="132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F59424-D8B1-44BA-A1C4-8687CCA63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7EE037-2442-4387-89DA-04C0F1382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E679ABA4-CC81-41D5-97C3-FF7801FA36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C8FC8E05-F488-4EA8-9ECC-D64C7232617D}"/>
              </a:ext>
            </a:extLst>
          </p:cNvPr>
          <p:cNvSpPr/>
          <p:nvPr userDrawn="1"/>
        </p:nvSpPr>
        <p:spPr>
          <a:xfrm>
            <a:off x="-139136" y="-117987"/>
            <a:ext cx="4576004" cy="62036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4CF4FBB6-BB00-40C8-8A06-D9F26F25D868}"/>
              </a:ext>
            </a:extLst>
          </p:cNvPr>
          <p:cNvGrpSpPr/>
          <p:nvPr userDrawn="1"/>
        </p:nvGrpSpPr>
        <p:grpSpPr>
          <a:xfrm>
            <a:off x="258065" y="64145"/>
            <a:ext cx="4035704" cy="387433"/>
            <a:chOff x="502468" y="303295"/>
            <a:chExt cx="6225659" cy="555155"/>
          </a:xfrm>
        </p:grpSpPr>
        <p:grpSp>
          <p:nvGrpSpPr>
            <p:cNvPr id="47" name="Google Shape;22;p2">
              <a:extLst>
                <a:ext uri="{FF2B5EF4-FFF2-40B4-BE49-F238E27FC236}">
                  <a16:creationId xmlns:a16="http://schemas.microsoft.com/office/drawing/2014/main" id="{4ECA20E5-FEB5-4439-8E36-B706AAFA2B90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51" name="Google Shape;23;p2">
                <a:extLst>
                  <a:ext uri="{FF2B5EF4-FFF2-40B4-BE49-F238E27FC236}">
                    <a16:creationId xmlns:a16="http://schemas.microsoft.com/office/drawing/2014/main" id="{6AB1FBAB-0DD9-4676-8331-2CCC866950FB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53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A9D1048A-5530-4478-AA5B-885EE4F4822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4" name="Google Shape;25;p2">
                  <a:extLst>
                    <a:ext uri="{FF2B5EF4-FFF2-40B4-BE49-F238E27FC236}">
                      <a16:creationId xmlns:a16="http://schemas.microsoft.com/office/drawing/2014/main" id="{EECAD8FE-15B8-4F3B-A816-C403520C9B0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52" name="Google Shape;26;p2">
                <a:extLst>
                  <a:ext uri="{FF2B5EF4-FFF2-40B4-BE49-F238E27FC236}">
                    <a16:creationId xmlns:a16="http://schemas.microsoft.com/office/drawing/2014/main" id="{00A871CE-AA27-44D3-9FDA-0C575FA347F7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48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227C7188-6EBE-42A8-8CD7-A880B28ED737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4446A869-C1F6-49E3-A029-3FC57BD7E127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3B7C33ED-14C8-4CCD-9E50-B60017E38FFB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512209940"/>
      </p:ext>
    </p:extLst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 userDrawn="1">
  <p:cSld name="One column 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960000" y="736142"/>
            <a:ext cx="10281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ubTitle" idx="1"/>
          </p:nvPr>
        </p:nvSpPr>
        <p:spPr>
          <a:xfrm>
            <a:off x="0" y="1740799"/>
            <a:ext cx="6854400" cy="3883479"/>
          </a:xfrm>
          <a:prstGeom prst="rect">
            <a:avLst/>
          </a:prstGeom>
          <a:solidFill>
            <a:srgbClr val="FBF5DD"/>
          </a:solidFill>
          <a:ln w="57150"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600"/>
              <a:buFont typeface="Nunito Light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rgbClr val="E76A28"/>
              </a:buClr>
              <a:buSzPts val="1400"/>
              <a:buFont typeface="Nunito Light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/>
          <p:nvPr/>
        </p:nvSpPr>
        <p:spPr>
          <a:xfrm rot="8507401">
            <a:off x="7712333" y="4484633"/>
            <a:ext cx="5907200" cy="6022800"/>
          </a:xfrm>
          <a:prstGeom prst="donut">
            <a:avLst>
              <a:gd name="adj" fmla="val 6722"/>
            </a:avLst>
          </a:prstGeom>
          <a:gradFill>
            <a:gsLst>
              <a:gs pos="0">
                <a:srgbClr val="4476A8"/>
              </a:gs>
              <a:gs pos="100000">
                <a:srgbClr val="FBF5DD"/>
              </a:gs>
            </a:gsLst>
            <a:lin ang="132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8070D7B6-E31C-43FA-9394-BB7BFD0207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  <a:latin typeface="Bahnschrift SemiBold" panose="020B0502040204020203" pitchFamily="34" charset="0"/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FA56CF9B-F374-45A9-B27C-12CC878E3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057C1DB2-E81E-4919-A158-3DC6C5EE6B70}"/>
              </a:ext>
            </a:extLst>
          </p:cNvPr>
          <p:cNvSpPr/>
          <p:nvPr userDrawn="1"/>
        </p:nvSpPr>
        <p:spPr>
          <a:xfrm>
            <a:off x="3955312" y="-146120"/>
            <a:ext cx="4299946" cy="71238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8F795A65-6C11-495B-B718-8FB3F861109B}"/>
              </a:ext>
            </a:extLst>
          </p:cNvPr>
          <p:cNvGrpSpPr/>
          <p:nvPr userDrawn="1"/>
        </p:nvGrpSpPr>
        <p:grpSpPr>
          <a:xfrm>
            <a:off x="4103684" y="78389"/>
            <a:ext cx="4035704" cy="387433"/>
            <a:chOff x="502468" y="303295"/>
            <a:chExt cx="6225659" cy="555155"/>
          </a:xfrm>
        </p:grpSpPr>
        <p:grpSp>
          <p:nvGrpSpPr>
            <p:cNvPr id="47" name="Google Shape;22;p2">
              <a:extLst>
                <a:ext uri="{FF2B5EF4-FFF2-40B4-BE49-F238E27FC236}">
                  <a16:creationId xmlns:a16="http://schemas.microsoft.com/office/drawing/2014/main" id="{B6698C08-B46F-419C-BDE1-14EB0F786584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51" name="Google Shape;23;p2">
                <a:extLst>
                  <a:ext uri="{FF2B5EF4-FFF2-40B4-BE49-F238E27FC236}">
                    <a16:creationId xmlns:a16="http://schemas.microsoft.com/office/drawing/2014/main" id="{602C427A-172B-417C-8C71-48E1746D17A4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53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649C9F7A-F49C-4044-9FDF-E25CF2E8F4C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4" name="Google Shape;25;p2">
                  <a:extLst>
                    <a:ext uri="{FF2B5EF4-FFF2-40B4-BE49-F238E27FC236}">
                      <a16:creationId xmlns:a16="http://schemas.microsoft.com/office/drawing/2014/main" id="{F693CFC0-FA3B-4FC2-9AC9-D83CEC1EA18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52" name="Google Shape;26;p2">
                <a:extLst>
                  <a:ext uri="{FF2B5EF4-FFF2-40B4-BE49-F238E27FC236}">
                    <a16:creationId xmlns:a16="http://schemas.microsoft.com/office/drawing/2014/main" id="{8B1AC40C-6D9B-445D-AE57-4F6438DF45C6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48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12FADD2A-8CD8-46E7-8B0A-E24CD0DD9030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E1E29A38-6F79-4E0A-98DC-BED3BF9A0EF9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5B3FD8D8-E20B-48C0-B8EE-C01BA2B46D73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044991762"/>
      </p:ext>
    </p:extLst>
  </p:cSld>
  <p:clrMapOvr>
    <a:masterClrMapping/>
  </p:clrMapOvr>
  <p:hf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960000" y="1621001"/>
            <a:ext cx="10272000" cy="49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 sz="1600">
                <a:solidFill>
                  <a:srgbClr val="191919"/>
                </a:solidFill>
              </a:defRPr>
            </a:lvl1pPr>
            <a:lvl2pPr marL="1219170" lvl="1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2pPr>
            <a:lvl3pPr marL="1828754" lvl="2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3pPr>
            <a:lvl4pPr marL="2438339" lvl="3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4pPr>
            <a:lvl5pPr marL="3047924" lvl="4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5pPr>
            <a:lvl6pPr marL="3657509" lvl="5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6pPr>
            <a:lvl7pPr marL="4267093" lvl="6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7pPr>
            <a:lvl8pPr marL="4876678" lvl="7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8pPr>
            <a:lvl9pPr marL="5486263" lvl="8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/>
          <p:nvPr/>
        </p:nvSpPr>
        <p:spPr>
          <a:xfrm>
            <a:off x="10004367" y="5220700"/>
            <a:ext cx="5907200" cy="6022800"/>
          </a:xfrm>
          <a:prstGeom prst="ellipse">
            <a:avLst/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186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347B871-B356-410F-9450-B0D4333A01CF}"/>
              </a:ext>
            </a:extLst>
          </p:cNvPr>
          <p:cNvGrpSpPr/>
          <p:nvPr userDrawn="1"/>
        </p:nvGrpSpPr>
        <p:grpSpPr>
          <a:xfrm>
            <a:off x="-3645500" y="138516"/>
            <a:ext cx="7387633" cy="383128"/>
            <a:chOff x="-3645500" y="138516"/>
            <a:chExt cx="7387633" cy="383128"/>
          </a:xfrm>
        </p:grpSpPr>
        <p:sp>
          <p:nvSpPr>
            <p:cNvPr id="24" name="Google Shape;24;p4"/>
            <p:cNvSpPr/>
            <p:nvPr/>
          </p:nvSpPr>
          <p:spPr>
            <a:xfrm>
              <a:off x="-2757067" y="368844"/>
              <a:ext cx="6499200" cy="152800"/>
            </a:xfrm>
            <a:prstGeom prst="rect">
              <a:avLst/>
            </a:prstGeom>
            <a:gradFill>
              <a:gsLst>
                <a:gs pos="0">
                  <a:srgbClr val="4977A8"/>
                </a:gs>
                <a:gs pos="100000">
                  <a:srgbClr val="FBF5DD"/>
                </a:gs>
              </a:gsLst>
              <a:lin ang="150000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-3645500" y="138516"/>
              <a:ext cx="6499200" cy="58400"/>
            </a:xfrm>
            <a:prstGeom prst="rect">
              <a:avLst/>
            </a:prstGeom>
            <a:gradFill>
              <a:gsLst>
                <a:gs pos="0">
                  <a:srgbClr val="4977A8"/>
                </a:gs>
                <a:gs pos="100000">
                  <a:srgbClr val="FBF5DD"/>
                </a:gs>
              </a:gsLst>
              <a:lin ang="150000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176322A1-F7C3-4F27-9366-E7F51EBF00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71F373E9-9AF3-4BEB-A73E-D1F5FD090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2985DC01-CBF9-411A-8C85-984D9A9D48BF}"/>
              </a:ext>
            </a:extLst>
          </p:cNvPr>
          <p:cNvSpPr/>
          <p:nvPr userDrawn="1"/>
        </p:nvSpPr>
        <p:spPr>
          <a:xfrm>
            <a:off x="7759023" y="-116816"/>
            <a:ext cx="4576004" cy="62036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984FBBA3-338A-4059-9B39-F8FF27B5D4AA}"/>
              </a:ext>
            </a:extLst>
          </p:cNvPr>
          <p:cNvGrpSpPr/>
          <p:nvPr userDrawn="1"/>
        </p:nvGrpSpPr>
        <p:grpSpPr>
          <a:xfrm>
            <a:off x="8032471" y="54412"/>
            <a:ext cx="4035704" cy="387433"/>
            <a:chOff x="502468" y="303295"/>
            <a:chExt cx="6225659" cy="555155"/>
          </a:xfrm>
        </p:grpSpPr>
        <p:grpSp>
          <p:nvGrpSpPr>
            <p:cNvPr id="36" name="Google Shape;22;p2">
              <a:extLst>
                <a:ext uri="{FF2B5EF4-FFF2-40B4-BE49-F238E27FC236}">
                  <a16:creationId xmlns:a16="http://schemas.microsoft.com/office/drawing/2014/main" id="{EF2AEF50-3F9A-4D64-8DE8-367DB6DB8A63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40" name="Google Shape;23;p2">
                <a:extLst>
                  <a:ext uri="{FF2B5EF4-FFF2-40B4-BE49-F238E27FC236}">
                    <a16:creationId xmlns:a16="http://schemas.microsoft.com/office/drawing/2014/main" id="{1D47C7BB-203B-446F-9ED1-354CF3B75EE9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42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83C41513-27D3-47F6-A182-36F01CEC6F0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5;p2">
                  <a:extLst>
                    <a:ext uri="{FF2B5EF4-FFF2-40B4-BE49-F238E27FC236}">
                      <a16:creationId xmlns:a16="http://schemas.microsoft.com/office/drawing/2014/main" id="{07AA01C5-BD2F-4FFD-AD7C-A5457ADDD3D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41" name="Google Shape;26;p2">
                <a:extLst>
                  <a:ext uri="{FF2B5EF4-FFF2-40B4-BE49-F238E27FC236}">
                    <a16:creationId xmlns:a16="http://schemas.microsoft.com/office/drawing/2014/main" id="{F5F54282-A522-4E85-915C-CCF1F27E976B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7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34480D3C-7742-432B-9AB3-5E860DF8B2A1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B549BE14-DF04-446C-BDD3-14CAFB235241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9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16BD5311-260E-4E3B-863C-5BBCF1567A0A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741313098"/>
      </p:ext>
    </p:extLst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 userDrawn="1">
  <p:cSld name="Section header 1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99CCA87-D457-45F0-A13A-3242B8DD8E79}"/>
              </a:ext>
            </a:extLst>
          </p:cNvPr>
          <p:cNvSpPr/>
          <p:nvPr userDrawn="1"/>
        </p:nvSpPr>
        <p:spPr>
          <a:xfrm>
            <a:off x="3955312" y="-146120"/>
            <a:ext cx="4299946" cy="71238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379E975A-8A4A-44B8-B48B-B49BB176FB34}"/>
              </a:ext>
            </a:extLst>
          </p:cNvPr>
          <p:cNvGrpSpPr/>
          <p:nvPr userDrawn="1"/>
        </p:nvGrpSpPr>
        <p:grpSpPr>
          <a:xfrm>
            <a:off x="4103684" y="78389"/>
            <a:ext cx="4035704" cy="387433"/>
            <a:chOff x="502468" y="303295"/>
            <a:chExt cx="6225659" cy="555155"/>
          </a:xfrm>
        </p:grpSpPr>
        <p:grpSp>
          <p:nvGrpSpPr>
            <p:cNvPr id="35" name="Google Shape;22;p2">
              <a:extLst>
                <a:ext uri="{FF2B5EF4-FFF2-40B4-BE49-F238E27FC236}">
                  <a16:creationId xmlns:a16="http://schemas.microsoft.com/office/drawing/2014/main" id="{EFFD3D65-D882-4852-BD3B-3F35128FBA1B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39" name="Google Shape;23;p2">
                <a:extLst>
                  <a:ext uri="{FF2B5EF4-FFF2-40B4-BE49-F238E27FC236}">
                    <a16:creationId xmlns:a16="http://schemas.microsoft.com/office/drawing/2014/main" id="{734B273D-4F45-45E8-9AD6-675BC6F0B4CA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41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BF2A7203-ADE7-4921-9A88-A7AC6F9EFDD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5;p2">
                  <a:extLst>
                    <a:ext uri="{FF2B5EF4-FFF2-40B4-BE49-F238E27FC236}">
                      <a16:creationId xmlns:a16="http://schemas.microsoft.com/office/drawing/2014/main" id="{FC631382-F29D-4956-AA5F-9016F3E1C8E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40" name="Google Shape;26;p2">
                <a:extLst>
                  <a:ext uri="{FF2B5EF4-FFF2-40B4-BE49-F238E27FC236}">
                    <a16:creationId xmlns:a16="http://schemas.microsoft.com/office/drawing/2014/main" id="{D3D9AA01-5A43-4C10-A946-0E1E671768E9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6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922E56CB-2529-441E-B793-C78C0CA4E52C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DE8DDA26-0E7A-4F82-9CEA-0A338A2E5D88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E9A8E133-0C70-481E-88C1-C19A59DF3CED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1" name="Google Shape;27;p5">
            <a:extLst>
              <a:ext uri="{FF2B5EF4-FFF2-40B4-BE49-F238E27FC236}">
                <a16:creationId xmlns:a16="http://schemas.microsoft.com/office/drawing/2014/main" id="{3CA833D5-5B4B-46D7-BF8C-AF32875FB17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10221FAA-0C13-454C-B703-A567669FD24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25" name="Footer Placeholder 4">
            <a:extLst>
              <a:ext uri="{FF2B5EF4-FFF2-40B4-BE49-F238E27FC236}">
                <a16:creationId xmlns:a16="http://schemas.microsoft.com/office/drawing/2014/main" id="{ED912BD5-3CE7-43FC-915A-24511B5CD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sp>
        <p:nvSpPr>
          <p:cNvPr id="26" name="Google Shape;25;p4">
            <a:extLst>
              <a:ext uri="{FF2B5EF4-FFF2-40B4-BE49-F238E27FC236}">
                <a16:creationId xmlns:a16="http://schemas.microsoft.com/office/drawing/2014/main" id="{0691F5EF-6DC2-439F-9651-3587D4528EC3}"/>
              </a:ext>
            </a:extLst>
          </p:cNvPr>
          <p:cNvSpPr/>
          <p:nvPr userDrawn="1"/>
        </p:nvSpPr>
        <p:spPr>
          <a:xfrm>
            <a:off x="5734256" y="6721475"/>
            <a:ext cx="6499200" cy="136525"/>
          </a:xfrm>
          <a:prstGeom prst="rect">
            <a:avLst/>
          </a:prstGeom>
          <a:gradFill>
            <a:gsLst>
              <a:gs pos="0">
                <a:srgbClr val="4977A8"/>
              </a:gs>
              <a:gs pos="100000">
                <a:srgbClr val="FBF5DD"/>
              </a:gs>
            </a:gsLst>
            <a:lin ang="150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" name="Google Shape;22;p4">
            <a:extLst>
              <a:ext uri="{FF2B5EF4-FFF2-40B4-BE49-F238E27FC236}">
                <a16:creationId xmlns:a16="http://schemas.microsoft.com/office/drawing/2014/main" id="{F38F93A6-B9B1-4DED-945C-63998C61436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60000" y="1621001"/>
            <a:ext cx="10272000" cy="49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 sz="1600">
                <a:solidFill>
                  <a:srgbClr val="191919"/>
                </a:solidFill>
              </a:defRPr>
            </a:lvl1pPr>
            <a:lvl2pPr marL="1219170" lvl="1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2pPr>
            <a:lvl3pPr marL="1828754" lvl="2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3pPr>
            <a:lvl4pPr marL="2438339" lvl="3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4pPr>
            <a:lvl5pPr marL="3047924" lvl="4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5pPr>
            <a:lvl6pPr marL="3657509" lvl="5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6pPr>
            <a:lvl7pPr marL="4267093" lvl="6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7pPr>
            <a:lvl8pPr marL="4876678" lvl="7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8pPr>
            <a:lvl9pPr marL="5486263" lvl="8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55676863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ubTitle" idx="1"/>
          </p:nvPr>
        </p:nvSpPr>
        <p:spPr>
          <a:xfrm>
            <a:off x="6466980" y="1864950"/>
            <a:ext cx="40664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67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2"/>
          </p:nvPr>
        </p:nvSpPr>
        <p:spPr>
          <a:xfrm>
            <a:off x="1677092" y="1865017"/>
            <a:ext cx="40664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67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ubTitle" idx="3"/>
          </p:nvPr>
        </p:nvSpPr>
        <p:spPr>
          <a:xfrm>
            <a:off x="6466980" y="1454251"/>
            <a:ext cx="4066400" cy="52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 b="1">
                <a:solidFill>
                  <a:schemeClr val="dk1"/>
                </a:solidFill>
                <a:latin typeface="Bodoni Moda"/>
                <a:ea typeface="Bodoni Moda"/>
                <a:cs typeface="Bodoni Moda"/>
                <a:sym typeface="Bodoni Mod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ubTitle" idx="4"/>
          </p:nvPr>
        </p:nvSpPr>
        <p:spPr>
          <a:xfrm>
            <a:off x="1677092" y="1454318"/>
            <a:ext cx="4066400" cy="52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 b="1">
                <a:solidFill>
                  <a:schemeClr val="dk1"/>
                </a:solidFill>
                <a:latin typeface="Bodoni Moda"/>
                <a:ea typeface="Bodoni Moda"/>
                <a:cs typeface="Bodoni Moda"/>
                <a:sym typeface="Bodoni Mod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87017C2D-2175-44DD-BFB8-B9B8A2A9D38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C419586C-88D6-4142-86CF-2589697AB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8039D759-B94B-4EEF-A838-2B691F9970D7}"/>
              </a:ext>
            </a:extLst>
          </p:cNvPr>
          <p:cNvSpPr/>
          <p:nvPr userDrawn="1"/>
        </p:nvSpPr>
        <p:spPr>
          <a:xfrm>
            <a:off x="-139136" y="-117987"/>
            <a:ext cx="4576004" cy="62036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E7C99CE-7D4E-45A8-A5C8-21F664E78E00}"/>
              </a:ext>
            </a:extLst>
          </p:cNvPr>
          <p:cNvGrpSpPr/>
          <p:nvPr userDrawn="1"/>
        </p:nvGrpSpPr>
        <p:grpSpPr>
          <a:xfrm>
            <a:off x="258065" y="64145"/>
            <a:ext cx="4035704" cy="387433"/>
            <a:chOff x="502468" y="303295"/>
            <a:chExt cx="6225659" cy="555155"/>
          </a:xfrm>
        </p:grpSpPr>
        <p:grpSp>
          <p:nvGrpSpPr>
            <p:cNvPr id="39" name="Google Shape;22;p2">
              <a:extLst>
                <a:ext uri="{FF2B5EF4-FFF2-40B4-BE49-F238E27FC236}">
                  <a16:creationId xmlns:a16="http://schemas.microsoft.com/office/drawing/2014/main" id="{C124DA75-9191-44E4-9D11-36C502239F3B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43" name="Google Shape;23;p2">
                <a:extLst>
                  <a:ext uri="{FF2B5EF4-FFF2-40B4-BE49-F238E27FC236}">
                    <a16:creationId xmlns:a16="http://schemas.microsoft.com/office/drawing/2014/main" id="{D0DE59F9-72BC-4152-B0D8-D67188EAFAC2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45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E61CF758-4711-426F-9570-C305BB20EFE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6" name="Google Shape;25;p2">
                  <a:extLst>
                    <a:ext uri="{FF2B5EF4-FFF2-40B4-BE49-F238E27FC236}">
                      <a16:creationId xmlns:a16="http://schemas.microsoft.com/office/drawing/2014/main" id="{F9E1EB8A-2ED1-4E0F-AD33-A8E94B659A7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44" name="Google Shape;26;p2">
                <a:extLst>
                  <a:ext uri="{FF2B5EF4-FFF2-40B4-BE49-F238E27FC236}">
                    <a16:creationId xmlns:a16="http://schemas.microsoft.com/office/drawing/2014/main" id="{A7CCB9E1-299A-48EF-ADD7-655C96963143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40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57836470-C9FC-4B87-9EB8-6B1BD02C2F9C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1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03B5D830-E179-4AFD-AFF4-0C6ED5665E75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2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A723802E-A88D-4C5A-9BD7-FD387754815C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2" name="Google Shape;25;p4">
            <a:extLst>
              <a:ext uri="{FF2B5EF4-FFF2-40B4-BE49-F238E27FC236}">
                <a16:creationId xmlns:a16="http://schemas.microsoft.com/office/drawing/2014/main" id="{A338793B-1B96-42EA-9B6E-6C70D9D62079}"/>
              </a:ext>
            </a:extLst>
          </p:cNvPr>
          <p:cNvSpPr/>
          <p:nvPr/>
        </p:nvSpPr>
        <p:spPr>
          <a:xfrm>
            <a:off x="5743492" y="6721475"/>
            <a:ext cx="6499200" cy="136525"/>
          </a:xfrm>
          <a:prstGeom prst="rect">
            <a:avLst/>
          </a:prstGeom>
          <a:gradFill>
            <a:gsLst>
              <a:gs pos="0">
                <a:srgbClr val="4977A8"/>
              </a:gs>
              <a:gs pos="100000">
                <a:srgbClr val="FBF5DD"/>
              </a:gs>
            </a:gsLst>
            <a:lin ang="150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4088560843"/>
      </p:ext>
    </p:extLst>
  </p:cSld>
  <p:clrMapOvr>
    <a:masterClrMapping/>
  </p:clrMapOvr>
  <p:hf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>
            <a:off x="487200" y="414800"/>
            <a:ext cx="11217600" cy="6028400"/>
          </a:xfrm>
          <a:prstGeom prst="rect">
            <a:avLst/>
          </a:prstGeom>
          <a:solidFill>
            <a:srgbClr val="FBF5D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" name="Google Shape;47;p9"/>
          <p:cNvSpPr txBox="1">
            <a:spLocks noGrp="1"/>
          </p:cNvSpPr>
          <p:nvPr>
            <p:ph type="title"/>
          </p:nvPr>
        </p:nvSpPr>
        <p:spPr>
          <a:xfrm>
            <a:off x="950967" y="1637300"/>
            <a:ext cx="10290000" cy="261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900"/>
              <a:buNone/>
              <a:defRPr sz="9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subTitle" idx="1"/>
          </p:nvPr>
        </p:nvSpPr>
        <p:spPr>
          <a:xfrm>
            <a:off x="2279200" y="4204667"/>
            <a:ext cx="7633600" cy="89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Slide Number Placeholder 5">
            <a:extLst>
              <a:ext uri="{FF2B5EF4-FFF2-40B4-BE49-F238E27FC236}">
                <a16:creationId xmlns:a16="http://schemas.microsoft.com/office/drawing/2014/main" id="{DA2F2A85-ABD0-4F6B-8FE3-33FEEC9323C9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737637A-D91B-4A87-8BB8-8AB3EA050DA3}"/>
              </a:ext>
            </a:extLst>
          </p:cNvPr>
          <p:cNvGrpSpPr/>
          <p:nvPr userDrawn="1"/>
        </p:nvGrpSpPr>
        <p:grpSpPr>
          <a:xfrm>
            <a:off x="-1309437" y="661186"/>
            <a:ext cx="4520808" cy="905065"/>
            <a:chOff x="-1974150" y="671711"/>
            <a:chExt cx="4520808" cy="905065"/>
          </a:xfrm>
        </p:grpSpPr>
        <p:cxnSp>
          <p:nvCxnSpPr>
            <p:cNvPr id="192" name="Google Shape;49;p9">
              <a:extLst>
                <a:ext uri="{FF2B5EF4-FFF2-40B4-BE49-F238E27FC236}">
                  <a16:creationId xmlns:a16="http://schemas.microsoft.com/office/drawing/2014/main" id="{6EACD001-A949-48A8-A83A-DB18B73A8C97}"/>
                </a:ext>
              </a:extLst>
            </p:cNvPr>
            <p:cNvCxnSpPr/>
            <p:nvPr userDrawn="1"/>
          </p:nvCxnSpPr>
          <p:spPr>
            <a:xfrm flipH="1">
              <a:off x="-1974150" y="1575176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3" name="Google Shape;50;p9">
              <a:extLst>
                <a:ext uri="{FF2B5EF4-FFF2-40B4-BE49-F238E27FC236}">
                  <a16:creationId xmlns:a16="http://schemas.microsoft.com/office/drawing/2014/main" id="{6721B7C1-3354-4463-A1F9-104B57199D1B}"/>
                </a:ext>
              </a:extLst>
            </p:cNvPr>
            <p:cNvCxnSpPr/>
            <p:nvPr userDrawn="1"/>
          </p:nvCxnSpPr>
          <p:spPr>
            <a:xfrm flipH="1">
              <a:off x="-1520559" y="1274021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4" name="Google Shape;51;p9">
              <a:extLst>
                <a:ext uri="{FF2B5EF4-FFF2-40B4-BE49-F238E27FC236}">
                  <a16:creationId xmlns:a16="http://schemas.microsoft.com/office/drawing/2014/main" id="{C7DABDE4-C80E-4AA7-8BCB-71FD237E2289}"/>
                </a:ext>
              </a:extLst>
            </p:cNvPr>
            <p:cNvCxnSpPr/>
            <p:nvPr userDrawn="1"/>
          </p:nvCxnSpPr>
          <p:spPr>
            <a:xfrm flipH="1">
              <a:off x="-1069525" y="972866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5" name="Google Shape;52;p9">
              <a:extLst>
                <a:ext uri="{FF2B5EF4-FFF2-40B4-BE49-F238E27FC236}">
                  <a16:creationId xmlns:a16="http://schemas.microsoft.com/office/drawing/2014/main" id="{41B61939-4872-4030-A371-DA3095E9DAFD}"/>
                </a:ext>
              </a:extLst>
            </p:cNvPr>
            <p:cNvCxnSpPr/>
            <p:nvPr userDrawn="1"/>
          </p:nvCxnSpPr>
          <p:spPr>
            <a:xfrm flipH="1">
              <a:off x="-665742" y="671711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DCD8DC47-1516-429D-AD7C-8397CB82BD2B}"/>
              </a:ext>
            </a:extLst>
          </p:cNvPr>
          <p:cNvGrpSpPr/>
          <p:nvPr userDrawn="1"/>
        </p:nvGrpSpPr>
        <p:grpSpPr>
          <a:xfrm rot="10800000">
            <a:off x="8980563" y="5327326"/>
            <a:ext cx="4520808" cy="905065"/>
            <a:chOff x="-1974150" y="671711"/>
            <a:chExt cx="4520808" cy="905065"/>
          </a:xfrm>
        </p:grpSpPr>
        <p:cxnSp>
          <p:nvCxnSpPr>
            <p:cNvPr id="197" name="Google Shape;49;p9">
              <a:extLst>
                <a:ext uri="{FF2B5EF4-FFF2-40B4-BE49-F238E27FC236}">
                  <a16:creationId xmlns:a16="http://schemas.microsoft.com/office/drawing/2014/main" id="{D0EF2ECF-8621-47DC-A616-BEACC828BFE0}"/>
                </a:ext>
              </a:extLst>
            </p:cNvPr>
            <p:cNvCxnSpPr/>
            <p:nvPr userDrawn="1"/>
          </p:nvCxnSpPr>
          <p:spPr>
            <a:xfrm flipH="1">
              <a:off x="-1974150" y="1575176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8" name="Google Shape;50;p9">
              <a:extLst>
                <a:ext uri="{FF2B5EF4-FFF2-40B4-BE49-F238E27FC236}">
                  <a16:creationId xmlns:a16="http://schemas.microsoft.com/office/drawing/2014/main" id="{3EE293CB-6C4C-4A84-B2F8-94F28E8D370E}"/>
                </a:ext>
              </a:extLst>
            </p:cNvPr>
            <p:cNvCxnSpPr/>
            <p:nvPr userDrawn="1"/>
          </p:nvCxnSpPr>
          <p:spPr>
            <a:xfrm flipH="1">
              <a:off x="-1520559" y="1274021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9" name="Google Shape;51;p9">
              <a:extLst>
                <a:ext uri="{FF2B5EF4-FFF2-40B4-BE49-F238E27FC236}">
                  <a16:creationId xmlns:a16="http://schemas.microsoft.com/office/drawing/2014/main" id="{5BBC525D-CBA2-4B69-B100-69FFD44B5C07}"/>
                </a:ext>
              </a:extLst>
            </p:cNvPr>
            <p:cNvCxnSpPr/>
            <p:nvPr userDrawn="1"/>
          </p:nvCxnSpPr>
          <p:spPr>
            <a:xfrm flipH="1">
              <a:off x="-1069525" y="972866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0" name="Google Shape;52;p9">
              <a:extLst>
                <a:ext uri="{FF2B5EF4-FFF2-40B4-BE49-F238E27FC236}">
                  <a16:creationId xmlns:a16="http://schemas.microsoft.com/office/drawing/2014/main" id="{B317EE36-FE3C-4BDB-A0F4-E73001A11033}"/>
                </a:ext>
              </a:extLst>
            </p:cNvPr>
            <p:cNvCxnSpPr/>
            <p:nvPr userDrawn="1"/>
          </p:nvCxnSpPr>
          <p:spPr>
            <a:xfrm flipH="1">
              <a:off x="-665742" y="671711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01" name="Footer Placeholder 4">
            <a:extLst>
              <a:ext uri="{FF2B5EF4-FFF2-40B4-BE49-F238E27FC236}">
                <a16:creationId xmlns:a16="http://schemas.microsoft.com/office/drawing/2014/main" id="{D6B814FB-9B62-4B30-B324-265945A30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grpSp>
        <p:nvGrpSpPr>
          <p:cNvPr id="202" name="Group 201">
            <a:extLst>
              <a:ext uri="{FF2B5EF4-FFF2-40B4-BE49-F238E27FC236}">
                <a16:creationId xmlns:a16="http://schemas.microsoft.com/office/drawing/2014/main" id="{F3689C24-B4CC-44C0-8ECA-6713EA173AEB}"/>
              </a:ext>
            </a:extLst>
          </p:cNvPr>
          <p:cNvGrpSpPr/>
          <p:nvPr userDrawn="1"/>
        </p:nvGrpSpPr>
        <p:grpSpPr>
          <a:xfrm>
            <a:off x="4078115" y="71603"/>
            <a:ext cx="4035704" cy="387433"/>
            <a:chOff x="502468" y="303295"/>
            <a:chExt cx="6225659" cy="555155"/>
          </a:xfrm>
        </p:grpSpPr>
        <p:grpSp>
          <p:nvGrpSpPr>
            <p:cNvPr id="203" name="Google Shape;22;p2">
              <a:extLst>
                <a:ext uri="{FF2B5EF4-FFF2-40B4-BE49-F238E27FC236}">
                  <a16:creationId xmlns:a16="http://schemas.microsoft.com/office/drawing/2014/main" id="{B56D1572-B3C5-468C-B991-021AED58450D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207" name="Google Shape;23;p2">
                <a:extLst>
                  <a:ext uri="{FF2B5EF4-FFF2-40B4-BE49-F238E27FC236}">
                    <a16:creationId xmlns:a16="http://schemas.microsoft.com/office/drawing/2014/main" id="{FB2357CD-6F05-4083-A402-D1F6681E65BA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209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D2969EE1-0033-4CFC-A96D-6058CF68A322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10" name="Google Shape;25;p2">
                  <a:extLst>
                    <a:ext uri="{FF2B5EF4-FFF2-40B4-BE49-F238E27FC236}">
                      <a16:creationId xmlns:a16="http://schemas.microsoft.com/office/drawing/2014/main" id="{443453B4-D87D-4AD3-AAEC-63CC10D0CEA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8" name="Google Shape;26;p2">
                <a:extLst>
                  <a:ext uri="{FF2B5EF4-FFF2-40B4-BE49-F238E27FC236}">
                    <a16:creationId xmlns:a16="http://schemas.microsoft.com/office/drawing/2014/main" id="{38A0B6E3-7ED7-4A14-8722-66D97C0B57AE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04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6F3F55A5-72B9-46AF-AEC5-5BAEFE2836B2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5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349FA8AB-E7E4-4FD2-BCAD-2D53E9F9E853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6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79001240-CE47-4B42-BDC1-E03BDFB551DB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063485665"/>
      </p:ext>
    </p:extLst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subTitle" idx="1"/>
          </p:nvPr>
        </p:nvSpPr>
        <p:spPr>
          <a:xfrm>
            <a:off x="1367000" y="2982700"/>
            <a:ext cx="424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subTitle" idx="2"/>
          </p:nvPr>
        </p:nvSpPr>
        <p:spPr>
          <a:xfrm>
            <a:off x="6805487" y="2982700"/>
            <a:ext cx="424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ubTitle" idx="3"/>
          </p:nvPr>
        </p:nvSpPr>
        <p:spPr>
          <a:xfrm>
            <a:off x="1367000" y="5117433"/>
            <a:ext cx="424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ubTitle" idx="4"/>
          </p:nvPr>
        </p:nvSpPr>
        <p:spPr>
          <a:xfrm>
            <a:off x="6805487" y="5117433"/>
            <a:ext cx="424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title" idx="5" hasCustomPrompt="1"/>
          </p:nvPr>
        </p:nvSpPr>
        <p:spPr>
          <a:xfrm>
            <a:off x="1396603" y="1822711"/>
            <a:ext cx="979600" cy="596800"/>
          </a:xfrm>
          <a:prstGeom prst="rect">
            <a:avLst/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78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81" name="Google Shape;81;p13"/>
          <p:cNvSpPr txBox="1">
            <a:spLocks noGrp="1"/>
          </p:cNvSpPr>
          <p:nvPr>
            <p:ph type="title" idx="6" hasCustomPrompt="1"/>
          </p:nvPr>
        </p:nvSpPr>
        <p:spPr>
          <a:xfrm>
            <a:off x="1396621" y="3957467"/>
            <a:ext cx="979600" cy="596800"/>
          </a:xfrm>
          <a:prstGeom prst="rect">
            <a:avLst/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78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82" name="Google Shape;82;p13"/>
          <p:cNvSpPr txBox="1">
            <a:spLocks noGrp="1"/>
          </p:cNvSpPr>
          <p:nvPr>
            <p:ph type="title" idx="7" hasCustomPrompt="1"/>
          </p:nvPr>
        </p:nvSpPr>
        <p:spPr>
          <a:xfrm>
            <a:off x="6804255" y="1822700"/>
            <a:ext cx="979600" cy="596800"/>
          </a:xfrm>
          <a:prstGeom prst="rect">
            <a:avLst/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78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83" name="Google Shape;83;p13"/>
          <p:cNvSpPr txBox="1">
            <a:spLocks noGrp="1"/>
          </p:cNvSpPr>
          <p:nvPr>
            <p:ph type="title" idx="8" hasCustomPrompt="1"/>
          </p:nvPr>
        </p:nvSpPr>
        <p:spPr>
          <a:xfrm>
            <a:off x="6804255" y="3957467"/>
            <a:ext cx="979600" cy="596800"/>
          </a:xfrm>
          <a:prstGeom prst="rect">
            <a:avLst/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78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84" name="Google Shape;84;p13"/>
          <p:cNvSpPr txBox="1">
            <a:spLocks noGrp="1"/>
          </p:cNvSpPr>
          <p:nvPr>
            <p:ph type="subTitle" idx="9"/>
          </p:nvPr>
        </p:nvSpPr>
        <p:spPr>
          <a:xfrm>
            <a:off x="1367015" y="2568567"/>
            <a:ext cx="4242800" cy="52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 b="1">
                <a:solidFill>
                  <a:schemeClr val="dk1"/>
                </a:solidFill>
                <a:latin typeface="Bodoni Moda"/>
                <a:ea typeface="Bodoni Moda"/>
                <a:cs typeface="Bodoni Moda"/>
                <a:sym typeface="Bodoni Mod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subTitle" idx="13"/>
          </p:nvPr>
        </p:nvSpPr>
        <p:spPr>
          <a:xfrm>
            <a:off x="6805495" y="2568567"/>
            <a:ext cx="4242800" cy="52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 b="1">
                <a:solidFill>
                  <a:schemeClr val="dk1"/>
                </a:solidFill>
                <a:latin typeface="Bodoni Moda"/>
                <a:ea typeface="Bodoni Moda"/>
                <a:cs typeface="Bodoni Moda"/>
                <a:sym typeface="Bodoni Mod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4"/>
          </p:nvPr>
        </p:nvSpPr>
        <p:spPr>
          <a:xfrm>
            <a:off x="1367015" y="4703405"/>
            <a:ext cx="4242800" cy="52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 b="1">
                <a:solidFill>
                  <a:schemeClr val="dk1"/>
                </a:solidFill>
                <a:latin typeface="Bodoni Moda"/>
                <a:ea typeface="Bodoni Moda"/>
                <a:cs typeface="Bodoni Moda"/>
                <a:sym typeface="Bodoni Mod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7" name="Google Shape;87;p13"/>
          <p:cNvSpPr txBox="1">
            <a:spLocks noGrp="1"/>
          </p:cNvSpPr>
          <p:nvPr>
            <p:ph type="subTitle" idx="15"/>
          </p:nvPr>
        </p:nvSpPr>
        <p:spPr>
          <a:xfrm>
            <a:off x="6805495" y="4703405"/>
            <a:ext cx="4242800" cy="52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 b="1">
                <a:solidFill>
                  <a:schemeClr val="dk1"/>
                </a:solidFill>
                <a:latin typeface="Bodoni Moda"/>
                <a:ea typeface="Bodoni Moda"/>
                <a:cs typeface="Bodoni Moda"/>
                <a:sym typeface="Bodoni Mod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90" name="Google Shape;90;p13"/>
          <p:cNvSpPr/>
          <p:nvPr/>
        </p:nvSpPr>
        <p:spPr>
          <a:xfrm>
            <a:off x="10323317" y="-742398"/>
            <a:ext cx="1941488" cy="1941488"/>
          </a:xfrm>
          <a:prstGeom prst="ellipse">
            <a:avLst/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78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" name="Slide Number Placeholder 5">
            <a:extLst>
              <a:ext uri="{FF2B5EF4-FFF2-40B4-BE49-F238E27FC236}">
                <a16:creationId xmlns:a16="http://schemas.microsoft.com/office/drawing/2014/main" id="{FE6CE20C-CD84-41CF-81DA-A7D634DB69D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AF69FAF3-7D18-4001-A77A-6738F7B1A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DA967BB3-5C5D-4793-BFD5-E21A92A6E7E5}"/>
              </a:ext>
            </a:extLst>
          </p:cNvPr>
          <p:cNvSpPr/>
          <p:nvPr userDrawn="1"/>
        </p:nvSpPr>
        <p:spPr>
          <a:xfrm>
            <a:off x="-139136" y="-117987"/>
            <a:ext cx="4576004" cy="62036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09E45D15-0CD2-41A7-93DB-9256A099A269}"/>
              </a:ext>
            </a:extLst>
          </p:cNvPr>
          <p:cNvGrpSpPr/>
          <p:nvPr userDrawn="1"/>
        </p:nvGrpSpPr>
        <p:grpSpPr>
          <a:xfrm>
            <a:off x="258065" y="64145"/>
            <a:ext cx="4035704" cy="387433"/>
            <a:chOff x="502468" y="303295"/>
            <a:chExt cx="6225659" cy="555155"/>
          </a:xfrm>
        </p:grpSpPr>
        <p:grpSp>
          <p:nvGrpSpPr>
            <p:cNvPr id="33" name="Google Shape;22;p2">
              <a:extLst>
                <a:ext uri="{FF2B5EF4-FFF2-40B4-BE49-F238E27FC236}">
                  <a16:creationId xmlns:a16="http://schemas.microsoft.com/office/drawing/2014/main" id="{F4657C5E-27A1-4191-9058-595461853A71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37" name="Google Shape;23;p2">
                <a:extLst>
                  <a:ext uri="{FF2B5EF4-FFF2-40B4-BE49-F238E27FC236}">
                    <a16:creationId xmlns:a16="http://schemas.microsoft.com/office/drawing/2014/main" id="{9AB4E7E2-D168-459C-9ECC-D77F2FBAF428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39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34871B55-EB4E-439C-8A3D-A9351341479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5;p2">
                  <a:extLst>
                    <a:ext uri="{FF2B5EF4-FFF2-40B4-BE49-F238E27FC236}">
                      <a16:creationId xmlns:a16="http://schemas.microsoft.com/office/drawing/2014/main" id="{D4F4D4E0-791A-4579-B641-D4454C611DF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38" name="Google Shape;26;p2">
                <a:extLst>
                  <a:ext uri="{FF2B5EF4-FFF2-40B4-BE49-F238E27FC236}">
                    <a16:creationId xmlns:a16="http://schemas.microsoft.com/office/drawing/2014/main" id="{63D033A3-D7AC-411D-83C4-8081BEA38628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4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B6460550-B57E-4311-A325-ADA35E5B747A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68178C82-4366-473F-B654-C655556E052F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219DA340-9E8F-40B8-94E7-BE770C5C0941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419709516"/>
      </p:ext>
    </p:extLst>
  </p:cSld>
  <p:clrMapOvr>
    <a:masterClrMapping/>
  </p:clrMapOvr>
  <p:hf hd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 userDrawn="1">
  <p:cSld name="1_Section header 1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>
            <a:spLocks noGrp="1"/>
          </p:cNvSpPr>
          <p:nvPr>
            <p:ph type="title"/>
          </p:nvPr>
        </p:nvSpPr>
        <p:spPr>
          <a:xfrm>
            <a:off x="2702500" y="3582984"/>
            <a:ext cx="6756800" cy="112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53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95" name="Google Shape;95;p14"/>
          <p:cNvSpPr txBox="1">
            <a:spLocks noGrp="1"/>
          </p:cNvSpPr>
          <p:nvPr>
            <p:ph type="subTitle" idx="1"/>
          </p:nvPr>
        </p:nvSpPr>
        <p:spPr>
          <a:xfrm>
            <a:off x="2735100" y="4746917"/>
            <a:ext cx="6754400" cy="50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4"/>
          <p:cNvSpPr/>
          <p:nvPr/>
        </p:nvSpPr>
        <p:spPr>
          <a:xfrm rot="10800000">
            <a:off x="11777733" y="5568667"/>
            <a:ext cx="516000" cy="570000"/>
          </a:xfrm>
          <a:prstGeom prst="rect">
            <a:avLst/>
          </a:prstGeom>
          <a:solidFill>
            <a:srgbClr val="4978A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7" name="Google Shape;97;p14"/>
          <p:cNvSpPr/>
          <p:nvPr/>
        </p:nvSpPr>
        <p:spPr>
          <a:xfrm rot="10800000">
            <a:off x="11455967" y="5568667"/>
            <a:ext cx="202400" cy="570000"/>
          </a:xfrm>
          <a:prstGeom prst="rect">
            <a:avLst/>
          </a:prstGeom>
          <a:solidFill>
            <a:srgbClr val="4978A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8" name="Google Shape;98;p14"/>
          <p:cNvSpPr/>
          <p:nvPr/>
        </p:nvSpPr>
        <p:spPr>
          <a:xfrm rot="10800000">
            <a:off x="11241033" y="5568667"/>
            <a:ext cx="95600" cy="570000"/>
          </a:xfrm>
          <a:prstGeom prst="rect">
            <a:avLst/>
          </a:prstGeom>
          <a:solidFill>
            <a:srgbClr val="4978A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9E4DA5C4-20C0-401B-BB7D-EE86509C34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D092D05-8EC3-4C88-9521-56F742354C4F}"/>
              </a:ext>
            </a:extLst>
          </p:cNvPr>
          <p:cNvSpPr/>
          <p:nvPr userDrawn="1"/>
        </p:nvSpPr>
        <p:spPr>
          <a:xfrm>
            <a:off x="4064235" y="809043"/>
            <a:ext cx="4063530" cy="2615674"/>
          </a:xfrm>
          <a:prstGeom prst="roundRect">
            <a:avLst>
              <a:gd name="adj" fmla="val 6901"/>
            </a:avLst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186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8800">
              <a:solidFill>
                <a:schemeClr val="tx1"/>
              </a:solidFill>
            </a:endParaRPr>
          </a:p>
        </p:txBody>
      </p:sp>
      <p:sp>
        <p:nvSpPr>
          <p:cNvPr id="23" name="Google Shape;13;p2">
            <a:extLst>
              <a:ext uri="{FF2B5EF4-FFF2-40B4-BE49-F238E27FC236}">
                <a16:creationId xmlns:a16="http://schemas.microsoft.com/office/drawing/2014/main" id="{C27392B0-2F5C-4CAA-B40A-36305651ADBD}"/>
              </a:ext>
            </a:extLst>
          </p:cNvPr>
          <p:cNvSpPr/>
          <p:nvPr userDrawn="1"/>
        </p:nvSpPr>
        <p:spPr>
          <a:xfrm>
            <a:off x="11241033" y="5568667"/>
            <a:ext cx="950967" cy="570000"/>
          </a:xfrm>
          <a:prstGeom prst="rect">
            <a:avLst/>
          </a:prstGeom>
          <a:gradFill flip="none" rotWithShape="1">
            <a:gsLst>
              <a:gs pos="0">
                <a:srgbClr val="4476A8"/>
              </a:gs>
              <a:gs pos="100000">
                <a:srgbClr val="FBF5DD"/>
              </a:gs>
            </a:gsLst>
            <a:lin ang="13200000" scaled="0"/>
            <a:tileRect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59C54063-6EF4-4215-A548-DD2F5AD56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99CCA87-D457-45F0-A13A-3242B8DD8E79}"/>
              </a:ext>
            </a:extLst>
          </p:cNvPr>
          <p:cNvSpPr/>
          <p:nvPr userDrawn="1"/>
        </p:nvSpPr>
        <p:spPr>
          <a:xfrm>
            <a:off x="3955312" y="-146120"/>
            <a:ext cx="4299946" cy="71238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379E975A-8A4A-44B8-B48B-B49BB176FB34}"/>
              </a:ext>
            </a:extLst>
          </p:cNvPr>
          <p:cNvGrpSpPr/>
          <p:nvPr userDrawn="1"/>
        </p:nvGrpSpPr>
        <p:grpSpPr>
          <a:xfrm>
            <a:off x="4103684" y="78389"/>
            <a:ext cx="4035704" cy="387433"/>
            <a:chOff x="502468" y="303295"/>
            <a:chExt cx="6225659" cy="555155"/>
          </a:xfrm>
        </p:grpSpPr>
        <p:grpSp>
          <p:nvGrpSpPr>
            <p:cNvPr id="35" name="Google Shape;22;p2">
              <a:extLst>
                <a:ext uri="{FF2B5EF4-FFF2-40B4-BE49-F238E27FC236}">
                  <a16:creationId xmlns:a16="http://schemas.microsoft.com/office/drawing/2014/main" id="{EFFD3D65-D882-4852-BD3B-3F35128FBA1B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39" name="Google Shape;23;p2">
                <a:extLst>
                  <a:ext uri="{FF2B5EF4-FFF2-40B4-BE49-F238E27FC236}">
                    <a16:creationId xmlns:a16="http://schemas.microsoft.com/office/drawing/2014/main" id="{734B273D-4F45-45E8-9AD6-675BC6F0B4CA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41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BF2A7203-ADE7-4921-9A88-A7AC6F9EFDD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5;p2">
                  <a:extLst>
                    <a:ext uri="{FF2B5EF4-FFF2-40B4-BE49-F238E27FC236}">
                      <a16:creationId xmlns:a16="http://schemas.microsoft.com/office/drawing/2014/main" id="{FC631382-F29D-4956-AA5F-9016F3E1C8E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40" name="Google Shape;26;p2">
                <a:extLst>
                  <a:ext uri="{FF2B5EF4-FFF2-40B4-BE49-F238E27FC236}">
                    <a16:creationId xmlns:a16="http://schemas.microsoft.com/office/drawing/2014/main" id="{D3D9AA01-5A43-4C10-A946-0E1E671768E9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6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922E56CB-2529-441E-B793-C78C0CA4E52C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DE8DDA26-0E7A-4F82-9CEA-0A338A2E5D88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E9A8E133-0C70-481E-88C1-C19A59DF3CED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762708201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 userDrawn="1">
  <p:cSld name="Thanks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4"/>
          <p:cNvSpPr/>
          <p:nvPr/>
        </p:nvSpPr>
        <p:spPr>
          <a:xfrm>
            <a:off x="7188567" y="414800"/>
            <a:ext cx="4522000" cy="6028400"/>
          </a:xfrm>
          <a:prstGeom prst="rect">
            <a:avLst/>
          </a:prstGeom>
          <a:gradFill>
            <a:gsLst>
              <a:gs pos="0">
                <a:srgbClr val="4977A8"/>
              </a:gs>
              <a:gs pos="100000">
                <a:srgbClr val="FBF5DD"/>
              </a:gs>
            </a:gsLst>
            <a:lin ang="132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pic>
        <p:nvPicPr>
          <p:cNvPr id="13" name="Google Shape;355;g2f96e4f3b51_47_37" descr="A yellow and black mandala&#10;&#10;Description automatically generated">
            <a:extLst>
              <a:ext uri="{FF2B5EF4-FFF2-40B4-BE49-F238E27FC236}">
                <a16:creationId xmlns:a16="http://schemas.microsoft.com/office/drawing/2014/main" id="{6FD7942A-3A35-4A63-AFC5-8E7CB4D1C50C}"/>
              </a:ext>
            </a:extLst>
          </p:cNvPr>
          <p:cNvPicPr preferRelativeResize="0"/>
          <p:nvPr userDrawn="1"/>
        </p:nvPicPr>
        <p:blipFill rotWithShape="1">
          <a:blip r:embed="rId2">
            <a:clrChange>
              <a:clrFrom>
                <a:srgbClr val="373737">
                  <a:alpha val="23922"/>
                </a:srgbClr>
              </a:clrFrom>
              <a:clrTo>
                <a:srgbClr val="373737">
                  <a:alpha val="0"/>
                </a:srgbClr>
              </a:clrTo>
            </a:clrChange>
            <a:alphaModFix/>
            <a:duotone>
              <a:prstClr val="black"/>
              <a:srgbClr val="A0B4C2">
                <a:tint val="45000"/>
                <a:satMod val="400000"/>
              </a:srgbClr>
            </a:duotone>
          </a:blip>
          <a:srcRect/>
          <a:stretch/>
        </p:blipFill>
        <p:spPr>
          <a:xfrm>
            <a:off x="-615819" y="3019425"/>
            <a:ext cx="5648377" cy="5656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356;g2f96e4f3b51_47_37" descr="A circular design with a black background&#10;&#10;Description automatically generated">
            <a:extLst>
              <a:ext uri="{FF2B5EF4-FFF2-40B4-BE49-F238E27FC236}">
                <a16:creationId xmlns:a16="http://schemas.microsoft.com/office/drawing/2014/main" id="{DFE87D81-7628-4791-B1DF-BABF144EE209}"/>
              </a:ext>
            </a:extLst>
          </p:cNvPr>
          <p:cNvPicPr preferRelativeResize="0"/>
          <p:nvPr userDrawn="1"/>
        </p:nvPicPr>
        <p:blipFill rotWithShape="1">
          <a:blip r:embed="rId3">
            <a:clrChange>
              <a:clrFrom>
                <a:srgbClr val="373737">
                  <a:alpha val="23922"/>
                </a:srgbClr>
              </a:clrFrom>
              <a:clrTo>
                <a:srgbClr val="373737">
                  <a:alpha val="0"/>
                </a:srgbClr>
              </a:clrTo>
            </a:clrChange>
            <a:alphaModFix/>
            <a:duotone>
              <a:prstClr val="black"/>
              <a:srgbClr val="E2E4D6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1208662" y="4846503"/>
            <a:ext cx="1999414" cy="200226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0B5FA9A-7954-4308-B0C4-FE3FD6C436CD}"/>
              </a:ext>
            </a:extLst>
          </p:cNvPr>
          <p:cNvSpPr txBox="1"/>
          <p:nvPr userDrawn="1"/>
        </p:nvSpPr>
        <p:spPr>
          <a:xfrm>
            <a:off x="3327991" y="414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ID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EC9EF3-992D-454F-9492-F0DB29285EF7}"/>
              </a:ext>
            </a:extLst>
          </p:cNvPr>
          <p:cNvSpPr txBox="1"/>
          <p:nvPr userDrawn="1"/>
        </p:nvSpPr>
        <p:spPr>
          <a:xfrm>
            <a:off x="2876550" y="1417092"/>
            <a:ext cx="7412835" cy="1528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333" kern="1200" err="1">
                <a:solidFill>
                  <a:schemeClr val="tx1"/>
                </a:solidFill>
                <a:latin typeface="Bahnschrift SemiBold" panose="020B0502040204020203" pitchFamily="34" charset="0"/>
                <a:ea typeface="+mj-ea"/>
                <a:cs typeface="Poppins" panose="020B0604020202020204" charset="0"/>
              </a:rPr>
              <a:t>Terima</a:t>
            </a:r>
            <a:r>
              <a:rPr lang="en-US" sz="9333" kern="1200">
                <a:solidFill>
                  <a:schemeClr val="tx1"/>
                </a:solidFill>
                <a:latin typeface="Bahnschrift SemiBold" panose="020B0502040204020203" pitchFamily="34" charset="0"/>
                <a:ea typeface="+mj-ea"/>
                <a:cs typeface="Poppins" panose="020B0604020202020204" charset="0"/>
              </a:rPr>
              <a:t> Kasih</a:t>
            </a:r>
            <a:endParaRPr lang="en-ID" sz="9333" kern="1200">
              <a:solidFill>
                <a:schemeClr val="tx1"/>
              </a:solidFill>
              <a:latin typeface="Bahnschrift SemiBold" panose="020B0502040204020203" pitchFamily="34" charset="0"/>
              <a:ea typeface="+mj-ea"/>
              <a:cs typeface="Poppins" panose="020B060402020202020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E5F63E-A5D9-4EF3-88BA-ADDB1EC84146}"/>
              </a:ext>
            </a:extLst>
          </p:cNvPr>
          <p:cNvSpPr txBox="1"/>
          <p:nvPr userDrawn="1"/>
        </p:nvSpPr>
        <p:spPr>
          <a:xfrm>
            <a:off x="4087748" y="3317250"/>
            <a:ext cx="620163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Direktorat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Alokasi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Pendanaan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Pembangunan</a:t>
            </a:r>
          </a:p>
          <a:p>
            <a:pPr algn="r"/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Deputi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Bidang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Pembiayaan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dan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Investasi</a:t>
            </a:r>
            <a:endParaRPr lang="en-ID" sz="160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Kementerian PPN/Bappenas</a:t>
            </a:r>
          </a:p>
          <a:p>
            <a:pPr algn="r"/>
            <a:endParaRPr lang="en-ID" sz="160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Telp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: 021-310-1860</a:t>
            </a:r>
          </a:p>
          <a:p>
            <a:pPr algn="r"/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Email: alokasi.pendanaan@bappenas.go.id</a:t>
            </a:r>
          </a:p>
          <a:p>
            <a:pPr algn="r"/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https://krisna.systems</a:t>
            </a:r>
          </a:p>
          <a:p>
            <a:pPr algn="r"/>
            <a:endParaRPr lang="en-ID" sz="160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3BD748E-551E-412D-9348-9E238C49035B}"/>
              </a:ext>
            </a:extLst>
          </p:cNvPr>
          <p:cNvGrpSpPr/>
          <p:nvPr userDrawn="1"/>
        </p:nvGrpSpPr>
        <p:grpSpPr>
          <a:xfrm>
            <a:off x="7498429" y="514975"/>
            <a:ext cx="4035704" cy="387433"/>
            <a:chOff x="502468" y="303295"/>
            <a:chExt cx="6225659" cy="555155"/>
          </a:xfrm>
        </p:grpSpPr>
        <p:grpSp>
          <p:nvGrpSpPr>
            <p:cNvPr id="29" name="Google Shape;22;p2">
              <a:extLst>
                <a:ext uri="{FF2B5EF4-FFF2-40B4-BE49-F238E27FC236}">
                  <a16:creationId xmlns:a16="http://schemas.microsoft.com/office/drawing/2014/main" id="{5E07C9EC-9A6B-43BC-BA41-AA0C7E840297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33" name="Google Shape;23;p2">
                <a:extLst>
                  <a:ext uri="{FF2B5EF4-FFF2-40B4-BE49-F238E27FC236}">
                    <a16:creationId xmlns:a16="http://schemas.microsoft.com/office/drawing/2014/main" id="{1FD36578-58BC-4606-8626-494D89441C41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35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69E494E8-3F37-428B-B041-8435A5C1259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5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;p2">
                  <a:extLst>
                    <a:ext uri="{FF2B5EF4-FFF2-40B4-BE49-F238E27FC236}">
                      <a16:creationId xmlns:a16="http://schemas.microsoft.com/office/drawing/2014/main" id="{7FEB95D0-D0C9-4C0C-8894-8403F794899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6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34" name="Google Shape;26;p2">
                <a:extLst>
                  <a:ext uri="{FF2B5EF4-FFF2-40B4-BE49-F238E27FC236}">
                    <a16:creationId xmlns:a16="http://schemas.microsoft.com/office/drawing/2014/main" id="{B6E59D57-436E-43F8-973F-9E00BF7710D0}"/>
                  </a:ext>
                </a:extLst>
              </p:cNvPr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0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D3DD9D7E-F242-49EB-8F91-C63CAF0DB058}"/>
                </a:ext>
              </a:extLst>
            </p:cNvPr>
            <p:cNvPicPr preferRelativeResize="0"/>
            <p:nvPr userDrawn="1"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E8C098AD-9FAB-4798-B26B-D4C6672221FA}"/>
                </a:ext>
              </a:extLst>
            </p:cNvPr>
            <p:cNvPicPr preferRelativeResize="0"/>
            <p:nvPr userDrawn="1"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5390C8E4-A1D1-4D00-AEDF-98D0F534A5AF}"/>
                </a:ext>
              </a:extLst>
            </p:cNvPr>
            <p:cNvPicPr preferRelativeResize="0"/>
            <p:nvPr userDrawn="1"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406998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 userDrawn="1">
  <p:cSld name="1_Thanks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4"/>
          <p:cNvSpPr/>
          <p:nvPr/>
        </p:nvSpPr>
        <p:spPr>
          <a:xfrm>
            <a:off x="7272836" y="414800"/>
            <a:ext cx="4522000" cy="6028400"/>
          </a:xfrm>
          <a:prstGeom prst="rect">
            <a:avLst/>
          </a:prstGeom>
          <a:gradFill>
            <a:gsLst>
              <a:gs pos="0">
                <a:srgbClr val="4977A8"/>
              </a:gs>
              <a:gs pos="100000">
                <a:srgbClr val="FBF5DD"/>
              </a:gs>
            </a:gsLst>
            <a:lin ang="132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B5FA9A-7954-4308-B0C4-FE3FD6C436CD}"/>
              </a:ext>
            </a:extLst>
          </p:cNvPr>
          <p:cNvSpPr txBox="1"/>
          <p:nvPr userDrawn="1"/>
        </p:nvSpPr>
        <p:spPr>
          <a:xfrm>
            <a:off x="3327991" y="414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ID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EC9EF3-992D-454F-9492-F0DB29285EF7}"/>
              </a:ext>
            </a:extLst>
          </p:cNvPr>
          <p:cNvSpPr txBox="1"/>
          <p:nvPr userDrawn="1"/>
        </p:nvSpPr>
        <p:spPr>
          <a:xfrm>
            <a:off x="363963" y="1589996"/>
            <a:ext cx="67241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kern="1200" err="1">
                <a:solidFill>
                  <a:schemeClr val="tx1"/>
                </a:solidFill>
                <a:latin typeface="Bahnschrift SemiBold" panose="020B0502040204020203" pitchFamily="34" charset="0"/>
                <a:ea typeface="+mj-ea"/>
                <a:cs typeface="Poppins" panose="020B0604020202020204" charset="0"/>
              </a:rPr>
              <a:t>Terima</a:t>
            </a:r>
            <a:r>
              <a:rPr lang="en-US" sz="8000" kern="1200">
                <a:solidFill>
                  <a:schemeClr val="tx1"/>
                </a:solidFill>
                <a:latin typeface="Bahnschrift SemiBold" panose="020B0502040204020203" pitchFamily="34" charset="0"/>
                <a:ea typeface="+mj-ea"/>
                <a:cs typeface="Poppins" panose="020B0604020202020204" charset="0"/>
              </a:rPr>
              <a:t> Kasih</a:t>
            </a:r>
            <a:endParaRPr lang="en-ID" sz="8000" kern="1200">
              <a:solidFill>
                <a:schemeClr val="tx1"/>
              </a:solidFill>
              <a:latin typeface="Bahnschrift SemiBold" panose="020B0502040204020203" pitchFamily="34" charset="0"/>
              <a:ea typeface="+mj-ea"/>
              <a:cs typeface="Poppins" panose="020B060402020202020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E5F63E-A5D9-4EF3-88BA-ADDB1EC84146}"/>
              </a:ext>
            </a:extLst>
          </p:cNvPr>
          <p:cNvSpPr txBox="1"/>
          <p:nvPr userDrawn="1"/>
        </p:nvSpPr>
        <p:spPr>
          <a:xfrm>
            <a:off x="781933" y="2892729"/>
            <a:ext cx="620163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Direktorat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Alokasi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Pendanaan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Pembangunan</a:t>
            </a:r>
          </a:p>
          <a:p>
            <a:pPr algn="r"/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Deputi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Bidang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Pembiayaan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dan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Investasi</a:t>
            </a:r>
            <a:endParaRPr lang="en-ID" sz="160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Kementerian PPN/Bappenas</a:t>
            </a:r>
          </a:p>
          <a:p>
            <a:pPr algn="r"/>
            <a:endParaRPr lang="en-ID" sz="160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Telp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: 021-310-1860</a:t>
            </a:r>
          </a:p>
          <a:p>
            <a:pPr algn="r"/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Email: alokasi.pendanaan@bappenas.go.id</a:t>
            </a:r>
          </a:p>
          <a:p>
            <a:pPr algn="r"/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https://krisna.systems</a:t>
            </a:r>
          </a:p>
          <a:p>
            <a:pPr algn="r"/>
            <a:endParaRPr lang="en-ID" sz="160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3BD748E-551E-412D-9348-9E238C49035B}"/>
              </a:ext>
            </a:extLst>
          </p:cNvPr>
          <p:cNvGrpSpPr/>
          <p:nvPr userDrawn="1"/>
        </p:nvGrpSpPr>
        <p:grpSpPr>
          <a:xfrm>
            <a:off x="7582698" y="514975"/>
            <a:ext cx="4035704" cy="387433"/>
            <a:chOff x="502468" y="303295"/>
            <a:chExt cx="6225659" cy="555155"/>
          </a:xfrm>
        </p:grpSpPr>
        <p:grpSp>
          <p:nvGrpSpPr>
            <p:cNvPr id="29" name="Google Shape;22;p2">
              <a:extLst>
                <a:ext uri="{FF2B5EF4-FFF2-40B4-BE49-F238E27FC236}">
                  <a16:creationId xmlns:a16="http://schemas.microsoft.com/office/drawing/2014/main" id="{5E07C9EC-9A6B-43BC-BA41-AA0C7E840297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33" name="Google Shape;23;p2">
                <a:extLst>
                  <a:ext uri="{FF2B5EF4-FFF2-40B4-BE49-F238E27FC236}">
                    <a16:creationId xmlns:a16="http://schemas.microsoft.com/office/drawing/2014/main" id="{1FD36578-58BC-4606-8626-494D89441C41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35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69E494E8-3F37-428B-B041-8435A5C1259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;p2">
                  <a:extLst>
                    <a:ext uri="{FF2B5EF4-FFF2-40B4-BE49-F238E27FC236}">
                      <a16:creationId xmlns:a16="http://schemas.microsoft.com/office/drawing/2014/main" id="{7FEB95D0-D0C9-4C0C-8894-8403F794899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34" name="Google Shape;26;p2">
                <a:extLst>
                  <a:ext uri="{FF2B5EF4-FFF2-40B4-BE49-F238E27FC236}">
                    <a16:creationId xmlns:a16="http://schemas.microsoft.com/office/drawing/2014/main" id="{B6E59D57-436E-43F8-973F-9E00BF7710D0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0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D3DD9D7E-F242-49EB-8F91-C63CAF0DB058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E8C098AD-9FAB-4798-B26B-D4C6672221FA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5390C8E4-A1D1-4D00-AEDF-98D0F534A5AF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7" name="Google Shape;355;g2f96e4f3b51_47_37" descr="A yellow and black mandala&#10;&#10;Description automatically generated">
            <a:extLst>
              <a:ext uri="{FF2B5EF4-FFF2-40B4-BE49-F238E27FC236}">
                <a16:creationId xmlns:a16="http://schemas.microsoft.com/office/drawing/2014/main" id="{390F398B-A6DC-4813-9190-5073F91A6866}"/>
              </a:ext>
            </a:extLst>
          </p:cNvPr>
          <p:cNvPicPr preferRelativeResize="0"/>
          <p:nvPr userDrawn="1"/>
        </p:nvPicPr>
        <p:blipFill rotWithShape="1">
          <a:blip r:embed="rId8">
            <a:clrChange>
              <a:clrFrom>
                <a:srgbClr val="373737">
                  <a:alpha val="23922"/>
                </a:srgbClr>
              </a:clrFrom>
              <a:clrTo>
                <a:srgbClr val="373737">
                  <a:alpha val="0"/>
                </a:srgbClr>
              </a:clrTo>
            </a:clrChange>
            <a:alphaModFix/>
            <a:duotone>
              <a:prstClr val="black"/>
              <a:srgbClr val="A0B4C2">
                <a:tint val="45000"/>
                <a:satMod val="400000"/>
              </a:srgbClr>
            </a:duotone>
          </a:blip>
          <a:srcRect/>
          <a:stretch/>
        </p:blipFill>
        <p:spPr>
          <a:xfrm>
            <a:off x="7386819" y="1278925"/>
            <a:ext cx="4294033" cy="4300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356;g2f96e4f3b51_47_37" descr="A circular design with a black background&#10;&#10;Description automatically generated">
            <a:extLst>
              <a:ext uri="{FF2B5EF4-FFF2-40B4-BE49-F238E27FC236}">
                <a16:creationId xmlns:a16="http://schemas.microsoft.com/office/drawing/2014/main" id="{218CEE6C-4FF7-4C74-9D08-7670B943E88C}"/>
              </a:ext>
            </a:extLst>
          </p:cNvPr>
          <p:cNvPicPr preferRelativeResize="0"/>
          <p:nvPr userDrawn="1"/>
        </p:nvPicPr>
        <p:blipFill rotWithShape="1">
          <a:blip r:embed="rId9">
            <a:clrChange>
              <a:clrFrom>
                <a:srgbClr val="373737">
                  <a:alpha val="23922"/>
                </a:srgbClr>
              </a:clrFrom>
              <a:clrTo>
                <a:srgbClr val="373737">
                  <a:alpha val="0"/>
                </a:srgbClr>
              </a:clrTo>
            </a:clrChange>
            <a:alphaModFix/>
            <a:duotone>
              <a:prstClr val="black"/>
              <a:srgbClr val="E2E4D6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8767988" y="2667915"/>
            <a:ext cx="1520003" cy="152217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25;p4">
            <a:extLst>
              <a:ext uri="{FF2B5EF4-FFF2-40B4-BE49-F238E27FC236}">
                <a16:creationId xmlns:a16="http://schemas.microsoft.com/office/drawing/2014/main" id="{70424736-FCB8-422E-9D6C-4BF5DF64EF91}"/>
              </a:ext>
            </a:extLst>
          </p:cNvPr>
          <p:cNvSpPr/>
          <p:nvPr userDrawn="1"/>
        </p:nvSpPr>
        <p:spPr>
          <a:xfrm>
            <a:off x="0" y="6306675"/>
            <a:ext cx="6499200" cy="136525"/>
          </a:xfrm>
          <a:prstGeom prst="rect">
            <a:avLst/>
          </a:prstGeom>
          <a:gradFill>
            <a:gsLst>
              <a:gs pos="0">
                <a:srgbClr val="4977A8"/>
              </a:gs>
              <a:gs pos="100000">
                <a:srgbClr val="FBF5DD"/>
              </a:gs>
            </a:gsLst>
            <a:lin ang="150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221617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9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9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BB9848-7C91-B07B-A98D-85C4790DF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5A55DD-519A-CCBA-4B8E-9967C18D7C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12A43A-46B0-DA0C-7D21-106CEDBCFD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29BA4E-C184-4D30-8D1A-A18344C77DAF}" type="datetimeFigureOut">
              <a:rPr lang="en-ID" smtClean="0"/>
              <a:t>20/08/2025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BDC144-BC6B-1541-9F74-993D854AF0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7E3256-1B5B-9033-0E60-9DFF927B25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61150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19" r:id="rId12"/>
    <p:sldLayoutId id="2147483720" r:id="rId13"/>
    <p:sldLayoutId id="2147483721" r:id="rId14"/>
    <p:sldLayoutId id="2147483722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809FC2-7D16-46D5-B081-8428C6BE7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044E8A-3763-4918-AEB6-6CB8B6D238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3D4F16-5BAC-402B-901E-0B2FB12B01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846EF-0866-4A7A-A106-4B08166910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ID"/>
              <a:t>Direktorat Alokasi Pendanaan Pembangunan |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944024-DF86-4D2B-A975-557E25887B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7ABF7-C8FB-4AE5-A699-B58ECA46CFB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78550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Bahnschrift SemiBold" panose="020B0502040204020203" pitchFamily="34" charset="0"/>
          <a:ea typeface="+mj-ea"/>
          <a:cs typeface="Poppins" panose="020B060402020202020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sv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1.svg"/><Relationship Id="rId4" Type="http://schemas.openxmlformats.org/officeDocument/2006/relationships/image" Target="../media/image6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9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442CF8D-45C3-FB17-F2B3-07A122A3735A}"/>
              </a:ext>
            </a:extLst>
          </p:cNvPr>
          <p:cNvSpPr txBox="1">
            <a:spLocks/>
          </p:cNvSpPr>
          <p:nvPr/>
        </p:nvSpPr>
        <p:spPr>
          <a:xfrm>
            <a:off x="423630" y="1364016"/>
            <a:ext cx="8214548" cy="121713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i="1" dirty="0" err="1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Sosialisasi</a:t>
            </a:r>
            <a:r>
              <a:rPr lang="en-US" sz="3200" b="1" i="1" dirty="0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Peraturan</a:t>
            </a:r>
            <a:r>
              <a:rPr lang="en-US" sz="3200" b="1" i="1" dirty="0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Presiden</a:t>
            </a:r>
            <a:r>
              <a:rPr lang="en-US" sz="3200" b="1" i="1" dirty="0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 No.80 </a:t>
            </a:r>
            <a:r>
              <a:rPr lang="en-US" sz="3200" b="1" i="1" dirty="0" err="1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Tahun</a:t>
            </a:r>
            <a:r>
              <a:rPr lang="en-US" sz="3200" b="1" i="1" dirty="0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 2025 </a:t>
            </a:r>
            <a:r>
              <a:rPr lang="en-US" sz="3200" b="1" i="1" dirty="0" err="1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tentang</a:t>
            </a:r>
            <a:r>
              <a:rPr lang="en-US" sz="3200" b="1" i="1" dirty="0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Penyusunan</a:t>
            </a:r>
            <a:r>
              <a:rPr lang="en-US" sz="3200" b="1" i="1" dirty="0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Renstra</a:t>
            </a:r>
            <a:r>
              <a:rPr lang="en-US" sz="3200" b="1" i="1" dirty="0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 dan </a:t>
            </a:r>
            <a:r>
              <a:rPr lang="en-US" sz="3200" b="1" i="1" dirty="0" err="1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Renja</a:t>
            </a:r>
            <a:r>
              <a:rPr lang="en-US" sz="3200" b="1" i="1" dirty="0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 K/L</a:t>
            </a:r>
            <a:endParaRPr lang="fi-FI" sz="1800" b="1" dirty="0">
              <a:solidFill>
                <a:schemeClr val="bg1"/>
              </a:solidFill>
              <a:latin typeface="Segoe UI" panose="020B0502040204020203" pitchFamily="34" charset="0"/>
              <a:ea typeface="Quattrocento Sans"/>
              <a:cs typeface="Segoe UI" panose="020B0502040204020203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b="1" dirty="0">
              <a:solidFill>
                <a:schemeClr val="bg1"/>
              </a:solidFill>
              <a:latin typeface="Segoe UI" panose="020B0502040204020203" pitchFamily="34" charset="0"/>
              <a:ea typeface="Quattrocento Sans"/>
              <a:cs typeface="Segoe UI" panose="020B0502040204020203" pitchFamily="34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6B54AF9-1F24-C7E8-3F5F-69FE779E4FD4}"/>
              </a:ext>
            </a:extLst>
          </p:cNvPr>
          <p:cNvSpPr txBox="1">
            <a:spLocks/>
          </p:cNvSpPr>
          <p:nvPr/>
        </p:nvSpPr>
        <p:spPr>
          <a:xfrm>
            <a:off x="525809" y="3828751"/>
            <a:ext cx="5871755" cy="12181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  <a:defRPr/>
            </a:pPr>
            <a:r>
              <a:rPr lang="en-US" sz="1400" b="1" dirty="0" err="1">
                <a:solidFill>
                  <a:schemeClr val="bg1"/>
                </a:solidFill>
                <a:latin typeface="Segoe UI"/>
                <a:cs typeface="Segoe UI"/>
              </a:rPr>
              <a:t>Direktorat</a:t>
            </a:r>
            <a:r>
              <a:rPr lang="en-US" sz="1400" b="1" dirty="0">
                <a:solidFill>
                  <a:schemeClr val="bg1"/>
                </a:solidFill>
                <a:latin typeface="Segoe UI"/>
                <a:cs typeface="Segoe UI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latin typeface="Segoe UI"/>
                <a:cs typeface="Segoe UI"/>
              </a:rPr>
              <a:t>Alokasi</a:t>
            </a:r>
            <a:r>
              <a:rPr lang="en-US" sz="1400" b="1" dirty="0">
                <a:solidFill>
                  <a:schemeClr val="bg1"/>
                </a:solidFill>
                <a:latin typeface="Segoe UI"/>
                <a:cs typeface="Segoe UI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latin typeface="Segoe UI"/>
                <a:cs typeface="Segoe UI"/>
              </a:rPr>
              <a:t>Anggaran</a:t>
            </a:r>
            <a:r>
              <a:rPr lang="en-US" sz="1400" b="1" dirty="0">
                <a:solidFill>
                  <a:schemeClr val="bg1"/>
                </a:solidFill>
                <a:latin typeface="Segoe UI"/>
                <a:cs typeface="Segoe UI"/>
              </a:rPr>
              <a:t> Pembangunan Pusat dan Daerah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  <a:defRPr/>
            </a:pPr>
            <a:r>
              <a:rPr lang="en-US" sz="1400" b="1" dirty="0">
                <a:solidFill>
                  <a:schemeClr val="bg1"/>
                </a:solidFill>
                <a:latin typeface="Segoe UI"/>
                <a:cs typeface="Segoe UI"/>
              </a:rPr>
              <a:t>Kementerian </a:t>
            </a:r>
            <a:r>
              <a:rPr lang="en-US" sz="1400" b="1" dirty="0" err="1">
                <a:solidFill>
                  <a:schemeClr val="bg1"/>
                </a:solidFill>
                <a:latin typeface="Segoe UI"/>
                <a:cs typeface="Segoe UI"/>
              </a:rPr>
              <a:t>Perencanaan</a:t>
            </a:r>
            <a:r>
              <a:rPr lang="en-US" sz="1400" b="1" dirty="0">
                <a:solidFill>
                  <a:schemeClr val="bg1"/>
                </a:solidFill>
                <a:latin typeface="Segoe UI"/>
                <a:cs typeface="Segoe UI"/>
              </a:rPr>
              <a:t> Pembangunan Nasional/ BAPPENAS  </a:t>
            </a:r>
            <a:endParaRPr lang="en-ID" sz="1400" b="1" dirty="0">
              <a:solidFill>
                <a:schemeClr val="bg1"/>
              </a:solidFill>
              <a:latin typeface="Segoe UI"/>
              <a:cs typeface="Segoe UI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06FF818-9A90-679D-B55B-149AD1F1B8E9}"/>
              </a:ext>
            </a:extLst>
          </p:cNvPr>
          <p:cNvGrpSpPr/>
          <p:nvPr/>
        </p:nvGrpSpPr>
        <p:grpSpPr>
          <a:xfrm>
            <a:off x="525809" y="3402799"/>
            <a:ext cx="4005095" cy="287767"/>
            <a:chOff x="536083" y="5445434"/>
            <a:chExt cx="4005095" cy="287767"/>
          </a:xfrm>
        </p:grpSpPr>
        <p:sp>
          <p:nvSpPr>
            <p:cNvPr id="7" name="Google Shape;299;p3">
              <a:extLst>
                <a:ext uri="{FF2B5EF4-FFF2-40B4-BE49-F238E27FC236}">
                  <a16:creationId xmlns:a16="http://schemas.microsoft.com/office/drawing/2014/main" id="{CD2FD176-7BF0-E7AE-1B66-64FBB02D2E78}"/>
                </a:ext>
              </a:extLst>
            </p:cNvPr>
            <p:cNvSpPr/>
            <p:nvPr/>
          </p:nvSpPr>
          <p:spPr>
            <a:xfrm>
              <a:off x="536083" y="5445434"/>
              <a:ext cx="4005095" cy="28776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glow rad="114300">
                <a:srgbClr val="9C0707">
                  <a:alpha val="16000"/>
                </a:srgbClr>
              </a:glow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spcFirstLastPara="1" wrap="square" lIns="91425" tIns="45700" rIns="91425" bIns="45700" anchor="ctr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E4E79"/>
                </a:buClr>
                <a:buSzPts val="1600"/>
                <a:buFont typeface="Arial"/>
                <a:buNone/>
                <a:tabLst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  <a:sym typeface="Arial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40A8065-6C12-DEDE-5C8E-5F91D25B6170}"/>
                </a:ext>
              </a:extLst>
            </p:cNvPr>
            <p:cNvSpPr txBox="1"/>
            <p:nvPr/>
          </p:nvSpPr>
          <p:spPr>
            <a:xfrm>
              <a:off x="613295" y="5445434"/>
              <a:ext cx="3424373" cy="2769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E2841">
                    <a:lumMod val="90000"/>
                    <a:lumOff val="10000"/>
                  </a:srgbClr>
                </a:solidFill>
                <a:effectLst/>
                <a:uLnTx/>
                <a:uFillTx/>
                <a:latin typeface="Aptos" panose="02110004020202020204"/>
                <a:ea typeface="+mn-ea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3969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1F0ACBD7-949C-4B36-9D5F-DFF8C6B30309}"/>
              </a:ext>
            </a:extLst>
          </p:cNvPr>
          <p:cNvSpPr txBox="1">
            <a:spLocks/>
          </p:cNvSpPr>
          <p:nvPr/>
        </p:nvSpPr>
        <p:spPr>
          <a:xfrm>
            <a:off x="750498" y="1920658"/>
            <a:ext cx="10421235" cy="2972844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lvl="0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000" b="1" kern="1200">
                <a:solidFill>
                  <a:srgbClr val="163F5F"/>
                </a:solidFill>
                <a:latin typeface="+mn-lt"/>
                <a:ea typeface="+mj-ea"/>
                <a:cs typeface="+mj-c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 lvl="0" algn="ctr"/>
            <a:r>
              <a:rPr lang="sv-SE" sz="3600" dirty="0">
                <a:latin typeface="Calibri" panose="020F0502020204030204"/>
              </a:rPr>
              <a:t>Pokok-Pokok Muatan Renja-KL Berdasarkan Peraturan Presiden </a:t>
            </a:r>
            <a:br>
              <a:rPr lang="sv-SE" sz="3600" dirty="0">
                <a:latin typeface="Calibri" panose="020F0502020204030204"/>
              </a:rPr>
            </a:br>
            <a:r>
              <a:rPr lang="sv-SE" sz="3600" dirty="0">
                <a:latin typeface="Calibri" panose="020F0502020204030204"/>
              </a:rPr>
              <a:t>Nomor 80 Tahun 2025 tentang Penyusunan Renstra-KL dan Renja-KL</a:t>
            </a:r>
            <a:endParaRPr kumimoji="0" lang="en-ID" sz="3600" b="1" i="0" u="none" strike="noStrike" kern="1200" cap="none" spc="0" normalizeH="0" baseline="0" noProof="0" dirty="0">
              <a:ln>
                <a:noFill/>
              </a:ln>
              <a:solidFill>
                <a:srgbClr val="163F5F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3" name="Google Shape;438;p41">
            <a:extLst>
              <a:ext uri="{FF2B5EF4-FFF2-40B4-BE49-F238E27FC236}">
                <a16:creationId xmlns:a16="http://schemas.microsoft.com/office/drawing/2014/main" id="{4C6B12C8-FF44-4701-9FDB-BA918A36CE9E}"/>
              </a:ext>
            </a:extLst>
          </p:cNvPr>
          <p:cNvSpPr/>
          <p:nvPr/>
        </p:nvSpPr>
        <p:spPr>
          <a:xfrm>
            <a:off x="11861793" y="6424659"/>
            <a:ext cx="283128" cy="409575"/>
          </a:xfrm>
          <a:prstGeom prst="roundRect">
            <a:avLst>
              <a:gd name="adj" fmla="val 16667"/>
            </a:avLst>
          </a:prstGeom>
          <a:solidFill>
            <a:srgbClr val="B3D0F3"/>
          </a:solidFill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491054" indent="-491054" algn="ctr">
              <a:buClr>
                <a:schemeClr val="dk1"/>
              </a:buClr>
              <a:buSzPts val="1800"/>
            </a:pPr>
            <a:fld id="{00000000-1234-1234-1234-123412341234}" type="slidenum">
              <a:rPr lang="en" sz="1067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491054" indent="-491054" algn="ctr">
                <a:buClr>
                  <a:schemeClr val="dk1"/>
                </a:buClr>
                <a:buSzPts val="1800"/>
              </a:pPr>
              <a:t>2</a:t>
            </a:fld>
            <a:endParaRPr sz="1067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58062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vert="horz" wrap="square" lIns="91433" tIns="45700" rIns="91433" bIns="45700" rtlCol="0" anchor="ctr" anchorCtr="0">
            <a:normAutofit/>
          </a:bodyPr>
          <a:lstStyle/>
          <a:p>
            <a:r>
              <a:rPr lang="en-ID" dirty="0" err="1"/>
              <a:t>Urgensi</a:t>
            </a:r>
            <a:r>
              <a:rPr lang="en-ID" dirty="0"/>
              <a:t> </a:t>
            </a:r>
            <a:r>
              <a:rPr lang="en-ID" dirty="0" err="1"/>
              <a:t>Perubahan</a:t>
            </a:r>
            <a:r>
              <a:rPr lang="en-ID" dirty="0"/>
              <a:t> </a:t>
            </a:r>
            <a:r>
              <a:rPr lang="en-ID" dirty="0" err="1"/>
              <a:t>Regulasi</a:t>
            </a:r>
            <a:r>
              <a:rPr lang="en-ID" dirty="0"/>
              <a:t> </a:t>
            </a:r>
            <a:r>
              <a:rPr lang="en-ID" dirty="0" err="1"/>
              <a:t>Renja</a:t>
            </a:r>
            <a:r>
              <a:rPr lang="en-ID" dirty="0"/>
              <a:t>-KL</a:t>
            </a:r>
            <a:endParaRPr i="1" dirty="0"/>
          </a:p>
        </p:txBody>
      </p:sp>
      <p:pic>
        <p:nvPicPr>
          <p:cNvPr id="28" name="Google Shape;296;p33">
            <a:extLst>
              <a:ext uri="{FF2B5EF4-FFF2-40B4-BE49-F238E27FC236}">
                <a16:creationId xmlns:a16="http://schemas.microsoft.com/office/drawing/2014/main" id="{4BA59566-9FFF-4C81-BFA0-D720C50533A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0377" y="1715530"/>
            <a:ext cx="829744" cy="861438"/>
          </a:xfrm>
          <a:prstGeom prst="rect">
            <a:avLst/>
          </a:prstGeom>
          <a:solidFill>
            <a:srgbClr val="4472C4">
              <a:lumMod val="40000"/>
              <a:lumOff val="60000"/>
            </a:srgbClr>
          </a:solidFill>
          <a:ln>
            <a:noFill/>
          </a:ln>
        </p:spPr>
      </p:pic>
      <p:pic>
        <p:nvPicPr>
          <p:cNvPr id="29" name="Google Shape;301;p33">
            <a:extLst>
              <a:ext uri="{FF2B5EF4-FFF2-40B4-BE49-F238E27FC236}">
                <a16:creationId xmlns:a16="http://schemas.microsoft.com/office/drawing/2014/main" id="{2F03D754-BDD7-4817-BDB0-D2980C326669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43400" y="3637586"/>
            <a:ext cx="829744" cy="861438"/>
          </a:xfrm>
          <a:prstGeom prst="rect">
            <a:avLst/>
          </a:prstGeom>
          <a:solidFill>
            <a:srgbClr val="4472C4">
              <a:lumMod val="40000"/>
              <a:lumOff val="60000"/>
            </a:srgbClr>
          </a:solidFill>
          <a:ln>
            <a:noFill/>
          </a:ln>
        </p:spPr>
      </p:pic>
      <p:sp>
        <p:nvSpPr>
          <p:cNvPr id="30" name="Google Shape;298;p33">
            <a:extLst>
              <a:ext uri="{FF2B5EF4-FFF2-40B4-BE49-F238E27FC236}">
                <a16:creationId xmlns:a16="http://schemas.microsoft.com/office/drawing/2014/main" id="{03EC87A2-4BBA-46DC-B937-7D65999F6DAA}"/>
              </a:ext>
            </a:extLst>
          </p:cNvPr>
          <p:cNvSpPr txBox="1"/>
          <p:nvPr/>
        </p:nvSpPr>
        <p:spPr>
          <a:xfrm>
            <a:off x="1740440" y="1600511"/>
            <a:ext cx="7414983" cy="1759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algn="just" defTabSz="1219170">
              <a:spcAft>
                <a:spcPts val="600"/>
              </a:spcAft>
              <a:buClr>
                <a:srgbClr val="000000"/>
              </a:buClr>
            </a:pPr>
            <a:r>
              <a:rPr lang="en-ID" sz="1867" b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AMANAT UU 59/2024</a:t>
            </a:r>
            <a:endParaRPr lang="en" sz="1867" b="1" kern="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 defTabSz="1219170">
              <a:buClr>
                <a:srgbClr val="000000"/>
              </a:buClr>
            </a:pPr>
            <a:r>
              <a:rPr lang="en" sz="1867" b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Pasal 8 </a:t>
            </a:r>
            <a:r>
              <a:rPr lang="en-ID" sz="1867" b="1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ayat</a:t>
            </a:r>
            <a:r>
              <a:rPr lang="en" sz="1867" b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(10)</a:t>
            </a:r>
          </a:p>
          <a:p>
            <a:pPr marL="266700" algn="just" defTabSz="1219170">
              <a:buClr>
                <a:srgbClr val="000000"/>
              </a:buClr>
            </a:pP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Ketentuan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lebih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lanjut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mengenai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penyusunan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Renstra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-KL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sebagaimana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dimaksud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pada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ayat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(6) dan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penyusunan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-KL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sebagaimana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dimaksud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pada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ayat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(9)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diatur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dalam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Peraturan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Presiden</a:t>
            </a:r>
            <a:r>
              <a:rPr lang="en-ID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.</a:t>
            </a:r>
            <a:endParaRPr lang="en" sz="1867" i="1" kern="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298;p33">
            <a:extLst>
              <a:ext uri="{FF2B5EF4-FFF2-40B4-BE49-F238E27FC236}">
                <a16:creationId xmlns:a16="http://schemas.microsoft.com/office/drawing/2014/main" id="{8E82929D-2A06-495B-9B70-474A7E18D92F}"/>
              </a:ext>
            </a:extLst>
          </p:cNvPr>
          <p:cNvSpPr txBox="1"/>
          <p:nvPr/>
        </p:nvSpPr>
        <p:spPr>
          <a:xfrm>
            <a:off x="2734605" y="3595585"/>
            <a:ext cx="7526232" cy="1205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algn="just" defTabSz="1219170">
              <a:spcAft>
                <a:spcPts val="600"/>
              </a:spcAft>
              <a:buClr>
                <a:srgbClr val="000000"/>
              </a:buClr>
            </a:pPr>
            <a:r>
              <a:rPr lang="en-US" sz="1867" b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PEMUTAKHIRAN TERHADAP KEBIJAKAN TERBARU</a:t>
            </a:r>
            <a:endParaRPr lang="en" sz="1867" b="1" kern="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 defTabSz="1219170">
              <a:spcAft>
                <a:spcPts val="200"/>
              </a:spcAft>
              <a:buClr>
                <a:srgbClr val="000000"/>
              </a:buClr>
            </a:pPr>
            <a:r>
              <a:rPr lang="en-US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Adanya</a:t>
            </a:r>
            <a:r>
              <a:rPr lang="en-US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keperluan</a:t>
            </a:r>
            <a:r>
              <a:rPr lang="en-US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pemutakhiran</a:t>
            </a:r>
            <a:r>
              <a:rPr lang="en-US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terhadap</a:t>
            </a:r>
            <a:r>
              <a:rPr lang="en-US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kebijakan</a:t>
            </a:r>
            <a:r>
              <a:rPr lang="en-US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perencanaan</a:t>
            </a:r>
            <a:r>
              <a:rPr lang="en-US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dan </a:t>
            </a:r>
            <a:r>
              <a:rPr lang="en-US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penganggaran</a:t>
            </a:r>
            <a:r>
              <a:rPr lang="en-US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yang </a:t>
            </a:r>
            <a:r>
              <a:rPr lang="en-US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terbit</a:t>
            </a:r>
            <a:r>
              <a:rPr lang="en-US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setelah</a:t>
            </a:r>
            <a:r>
              <a:rPr lang="en-US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tahun</a:t>
            </a:r>
            <a:r>
              <a:rPr lang="en-US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2021, </a:t>
            </a:r>
            <a:r>
              <a:rPr lang="en-US" sz="1867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antara</a:t>
            </a:r>
            <a:r>
              <a:rPr lang="en-US" sz="1867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lain:</a:t>
            </a:r>
          </a:p>
        </p:txBody>
      </p:sp>
      <p:pic>
        <p:nvPicPr>
          <p:cNvPr id="32" name="Picture 31" descr="A cartoon of a person and a light bulb&#10;&#10;Description automatically generated">
            <a:extLst>
              <a:ext uri="{FF2B5EF4-FFF2-40B4-BE49-F238E27FC236}">
                <a16:creationId xmlns:a16="http://schemas.microsoft.com/office/drawing/2014/main" id="{5A8790C6-4C4A-48B4-A310-DF2315A022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870" y="2291923"/>
            <a:ext cx="676383" cy="676383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434A88C4-1B9A-48CB-A3F4-B668594C48AA}"/>
              </a:ext>
            </a:extLst>
          </p:cNvPr>
          <p:cNvSpPr/>
          <p:nvPr/>
        </p:nvSpPr>
        <p:spPr>
          <a:xfrm>
            <a:off x="2994682" y="4843085"/>
            <a:ext cx="336669" cy="322210"/>
          </a:xfrm>
          <a:prstGeom prst="ellipse">
            <a:avLst/>
          </a:prstGeom>
          <a:solidFill>
            <a:srgbClr val="EFDC95"/>
          </a:solidFill>
          <a:ln w="12700" cap="flat" cmpd="sng" algn="ctr">
            <a:solidFill>
              <a:srgbClr val="EFDC95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0F578CA-9802-4181-8190-39245732F3BE}"/>
              </a:ext>
            </a:extLst>
          </p:cNvPr>
          <p:cNvSpPr txBox="1"/>
          <p:nvPr/>
        </p:nvSpPr>
        <p:spPr>
          <a:xfrm>
            <a:off x="1396130" y="5383294"/>
            <a:ext cx="353377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Keputusan Bersama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Deputi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Pendanaan Pembangunan dan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Direktur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Jenderal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Anggaran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tentang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Penyederhanaan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Proses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Bisnis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Pasca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SBPA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antara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Kementerian PPN dan Kementerian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Keuangan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(2022)</a:t>
            </a:r>
            <a:endParaRPr lang="en-US" dirty="0">
              <a:solidFill>
                <a:prstClr val="black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79B570F-DE0B-4EE4-8989-3E72A9FE7ACC}"/>
              </a:ext>
            </a:extLst>
          </p:cNvPr>
          <p:cNvSpPr txBox="1"/>
          <p:nvPr/>
        </p:nvSpPr>
        <p:spPr>
          <a:xfrm>
            <a:off x="5038885" y="5387854"/>
            <a:ext cx="296042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Surat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Edaran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Bersama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Deputi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Bidang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Pembiayaan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dan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Investasi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Pembangunan an. Menteri PPN/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Kepala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Bappenas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dan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Direktur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Jenderal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Anggaran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an. Menteri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Keuangan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tentang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Daftar Program Kementerian/Lembaga (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Juli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2025)</a:t>
            </a: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1BFF18F-D5F0-4E8E-9251-3F8DED3DDC07}"/>
              </a:ext>
            </a:extLst>
          </p:cNvPr>
          <p:cNvSpPr txBox="1"/>
          <p:nvPr/>
        </p:nvSpPr>
        <p:spPr>
          <a:xfrm>
            <a:off x="8060268" y="5338438"/>
            <a:ext cx="361804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Surat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Edaran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Bersama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Deputi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Bidang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Pendanaan Pembangunan an. Menteri PPN/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Kepala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Bappenas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dan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Direktur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Jenderal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Anggaran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an. Menteri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Keuangan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tentang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Pedoman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Penyusunan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dan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Pemanfaatan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KRO dan RO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dalam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Perencanaan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dan </a:t>
            </a:r>
            <a:r>
              <a:rPr lang="en-US" sz="1200" i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Penganggaran</a:t>
            </a:r>
            <a:r>
              <a:rPr lang="en-US" sz="1200" i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(2024)</a:t>
            </a:r>
            <a:endParaRPr lang="en-US" sz="1200" dirty="0">
              <a:solidFill>
                <a:srgbClr val="444444"/>
              </a:solidFill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07EFFEE8-AC91-41F3-AB32-14133E14A96C}"/>
              </a:ext>
            </a:extLst>
          </p:cNvPr>
          <p:cNvSpPr/>
          <p:nvPr/>
        </p:nvSpPr>
        <p:spPr>
          <a:xfrm>
            <a:off x="6350761" y="4843085"/>
            <a:ext cx="336669" cy="322210"/>
          </a:xfrm>
          <a:prstGeom prst="ellipse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rgbClr val="70AD47">
                <a:lumMod val="60000"/>
                <a:lumOff val="4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087EAFA-15AA-4A9B-A544-70E38B72DCFA}"/>
              </a:ext>
            </a:extLst>
          </p:cNvPr>
          <p:cNvSpPr/>
          <p:nvPr/>
        </p:nvSpPr>
        <p:spPr>
          <a:xfrm>
            <a:off x="9700957" y="4833665"/>
            <a:ext cx="336669" cy="322210"/>
          </a:xfrm>
          <a:prstGeom prst="ellipse">
            <a:avLst/>
          </a:prstGeom>
          <a:solidFill>
            <a:srgbClr val="A0B4C2"/>
          </a:solidFill>
          <a:ln w="12700" cap="flat" cmpd="sng" algn="ctr">
            <a:solidFill>
              <a:srgbClr val="A0B4C2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Google Shape;438;p41">
            <a:extLst>
              <a:ext uri="{FF2B5EF4-FFF2-40B4-BE49-F238E27FC236}">
                <a16:creationId xmlns:a16="http://schemas.microsoft.com/office/drawing/2014/main" id="{BC0C1AE9-6722-469C-8A03-D1DCC69DCAAC}"/>
              </a:ext>
            </a:extLst>
          </p:cNvPr>
          <p:cNvSpPr/>
          <p:nvPr/>
        </p:nvSpPr>
        <p:spPr>
          <a:xfrm>
            <a:off x="11861793" y="6424659"/>
            <a:ext cx="283128" cy="409575"/>
          </a:xfrm>
          <a:prstGeom prst="roundRect">
            <a:avLst>
              <a:gd name="adj" fmla="val 16667"/>
            </a:avLst>
          </a:prstGeom>
          <a:solidFill>
            <a:srgbClr val="B3D0F3"/>
          </a:solidFill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491054" indent="-491054" algn="ctr">
              <a:buClr>
                <a:schemeClr val="dk1"/>
              </a:buClr>
              <a:buSzPts val="1800"/>
            </a:pPr>
            <a:fld id="{00000000-1234-1234-1234-123412341234}" type="slidenum">
              <a:rPr lang="en" sz="1067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491054" indent="-491054" algn="ctr">
                <a:buClr>
                  <a:schemeClr val="dk1"/>
                </a:buClr>
                <a:buSzPts val="1800"/>
              </a:pPr>
              <a:t>3</a:t>
            </a:fld>
            <a:endParaRPr sz="1067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00346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vert="horz" wrap="square" lIns="91433" tIns="45700" rIns="91433" bIns="45700" rtlCol="0" anchor="ctr" anchorCtr="0">
            <a:normAutofit/>
          </a:bodyPr>
          <a:lstStyle/>
          <a:p>
            <a:r>
              <a:rPr lang="pt-BR" dirty="0"/>
              <a:t>Muatan Renja-KL dalam Perpres 80/2025</a:t>
            </a:r>
            <a:endParaRPr i="1" dirty="0"/>
          </a:p>
        </p:txBody>
      </p:sp>
      <p:cxnSp>
        <p:nvCxnSpPr>
          <p:cNvPr id="14" name="Google Shape;1058;p32">
            <a:extLst>
              <a:ext uri="{FF2B5EF4-FFF2-40B4-BE49-F238E27FC236}">
                <a16:creationId xmlns:a16="http://schemas.microsoft.com/office/drawing/2014/main" id="{ED2AA383-BD3B-481E-A79D-061D436B3FBA}"/>
              </a:ext>
            </a:extLst>
          </p:cNvPr>
          <p:cNvCxnSpPr>
            <a:cxnSpLocks/>
          </p:cNvCxnSpPr>
          <p:nvPr/>
        </p:nvCxnSpPr>
        <p:spPr>
          <a:xfrm flipH="1">
            <a:off x="10750468" y="3351934"/>
            <a:ext cx="88" cy="576182"/>
          </a:xfrm>
          <a:prstGeom prst="straightConnector1">
            <a:avLst/>
          </a:prstGeom>
          <a:noFill/>
          <a:ln w="28575" cap="flat" cmpd="sng">
            <a:solidFill>
              <a:srgbClr val="E7E6E6">
                <a:lumMod val="25000"/>
              </a:srgbClr>
            </a:solidFill>
            <a:prstDash val="solid"/>
            <a:round/>
            <a:headEnd type="none" w="med" len="med"/>
            <a:tailEnd type="oval" w="med" len="med"/>
          </a:ln>
          <a:effectLst>
            <a:outerShdw blurRad="57150" algn="bl" rotWithShape="0">
              <a:srgbClr val="000000">
                <a:alpha val="34000"/>
              </a:srgbClr>
            </a:outerShdw>
          </a:effectLst>
        </p:spPr>
      </p:cxnSp>
      <p:sp>
        <p:nvSpPr>
          <p:cNvPr id="15" name="Google Shape;1075;p32">
            <a:extLst>
              <a:ext uri="{FF2B5EF4-FFF2-40B4-BE49-F238E27FC236}">
                <a16:creationId xmlns:a16="http://schemas.microsoft.com/office/drawing/2014/main" id="{CA4AB3FE-DF50-4740-84A1-1F5EC8A31367}"/>
              </a:ext>
            </a:extLst>
          </p:cNvPr>
          <p:cNvSpPr/>
          <p:nvPr/>
        </p:nvSpPr>
        <p:spPr>
          <a:xfrm rot="10800000">
            <a:off x="10132926" y="4015918"/>
            <a:ext cx="1251820" cy="1179934"/>
          </a:xfrm>
          <a:prstGeom prst="ellipse">
            <a:avLst/>
          </a:prstGeom>
          <a:solidFill>
            <a:srgbClr val="70AD47">
              <a:lumMod val="60000"/>
              <a:lumOff val="40000"/>
            </a:srgbClr>
          </a:solidFill>
          <a:ln>
            <a:noFill/>
          </a:ln>
          <a:effectLst>
            <a:outerShdw blurRad="85725" dist="9525" algn="bl" rotWithShape="0">
              <a:srgbClr val="000000">
                <a:alpha val="34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6" name="Google Shape;1073;p32">
            <a:extLst>
              <a:ext uri="{FF2B5EF4-FFF2-40B4-BE49-F238E27FC236}">
                <a16:creationId xmlns:a16="http://schemas.microsoft.com/office/drawing/2014/main" id="{EE9ECB5A-5FB0-4931-BEA4-B5E71EEF2F6A}"/>
              </a:ext>
            </a:extLst>
          </p:cNvPr>
          <p:cNvSpPr/>
          <p:nvPr/>
        </p:nvSpPr>
        <p:spPr>
          <a:xfrm rot="10800000">
            <a:off x="10271409" y="4183157"/>
            <a:ext cx="960379" cy="859737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85725" dist="9525" algn="bl" rotWithShape="0">
              <a:srgbClr val="000000">
                <a:alpha val="34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  <a:defRPr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A9C11E0-E155-4244-9BDA-89C69CD4876D}"/>
              </a:ext>
            </a:extLst>
          </p:cNvPr>
          <p:cNvSpPr txBox="1"/>
          <p:nvPr/>
        </p:nvSpPr>
        <p:spPr>
          <a:xfrm>
            <a:off x="10251215" y="4316046"/>
            <a:ext cx="98057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ID" sz="1400" b="1" kern="0" dirty="0">
                <a:solidFill>
                  <a:srgbClr val="000000"/>
                </a:solidFill>
                <a:latin typeface="Arial"/>
                <a:cs typeface="Arial"/>
              </a:rPr>
              <a:t>2 Bab +</a:t>
            </a:r>
          </a:p>
          <a:p>
            <a:pPr algn="ctr">
              <a:buClr>
                <a:srgbClr val="000000"/>
              </a:buClr>
              <a:buFont typeface="Arial"/>
              <a:buNone/>
            </a:pPr>
            <a:r>
              <a:rPr lang="en-ID" sz="1400" b="1" kern="0" dirty="0">
                <a:solidFill>
                  <a:srgbClr val="000000"/>
                </a:solidFill>
                <a:latin typeface="Arial"/>
                <a:cs typeface="Arial"/>
              </a:rPr>
              <a:t>2 Bagian 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577DD21-143E-4352-B161-96359F5582A0}"/>
              </a:ext>
            </a:extLst>
          </p:cNvPr>
          <p:cNvGrpSpPr/>
          <p:nvPr/>
        </p:nvGrpSpPr>
        <p:grpSpPr>
          <a:xfrm>
            <a:off x="9858583" y="1791729"/>
            <a:ext cx="1756301" cy="1727547"/>
            <a:chOff x="9162854" y="1960775"/>
            <a:chExt cx="1440000" cy="1440000"/>
          </a:xfrm>
        </p:grpSpPr>
        <p:sp>
          <p:nvSpPr>
            <p:cNvPr id="19" name="Google Shape;1061;p32">
              <a:extLst>
                <a:ext uri="{FF2B5EF4-FFF2-40B4-BE49-F238E27FC236}">
                  <a16:creationId xmlns:a16="http://schemas.microsoft.com/office/drawing/2014/main" id="{C93147DE-043D-4FFD-8FD4-4476FA33EA4C}"/>
                </a:ext>
              </a:extLst>
            </p:cNvPr>
            <p:cNvSpPr/>
            <p:nvPr/>
          </p:nvSpPr>
          <p:spPr>
            <a:xfrm>
              <a:off x="9162854" y="1960775"/>
              <a:ext cx="1440000" cy="1440000"/>
            </a:xfrm>
            <a:prstGeom prst="ellipse">
              <a:avLst/>
            </a:prstGeom>
            <a:solidFill>
              <a:srgbClr val="E7E6E6">
                <a:lumMod val="50000"/>
              </a:srgbClr>
            </a:solidFill>
            <a:ln>
              <a:noFill/>
            </a:ln>
            <a:effectLst>
              <a:outerShdw blurRad="85725" dist="9525" algn="bl" rotWithShape="0">
                <a:srgbClr val="000000">
                  <a:alpha val="3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0" name="Google Shape;1059;p32">
              <a:extLst>
                <a:ext uri="{FF2B5EF4-FFF2-40B4-BE49-F238E27FC236}">
                  <a16:creationId xmlns:a16="http://schemas.microsoft.com/office/drawing/2014/main" id="{C18C579D-7085-448F-8F2C-6D1FF0707182}"/>
                </a:ext>
              </a:extLst>
            </p:cNvPr>
            <p:cNvSpPr/>
            <p:nvPr/>
          </p:nvSpPr>
          <p:spPr>
            <a:xfrm>
              <a:off x="9330371" y="2128292"/>
              <a:ext cx="1105141" cy="110514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85725" dist="9525" algn="bl" rotWithShape="0">
                <a:srgbClr val="000000">
                  <a:alpha val="34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E317BC7-7C2E-4A88-97F2-DB86ACF9DC49}"/>
                </a:ext>
              </a:extLst>
            </p:cNvPr>
            <p:cNvSpPr txBox="1"/>
            <p:nvPr/>
          </p:nvSpPr>
          <p:spPr>
            <a:xfrm>
              <a:off x="9345722" y="2327231"/>
              <a:ext cx="1074264" cy="69267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26 Pasal</a:t>
              </a:r>
              <a:endParaRPr kumimoji="0" lang="en-ID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endParaRPr>
            </a:p>
          </p:txBody>
        </p:sp>
      </p:grpSp>
      <p:grpSp>
        <p:nvGrpSpPr>
          <p:cNvPr id="22" name="Google Shape;2614;p39">
            <a:extLst>
              <a:ext uri="{FF2B5EF4-FFF2-40B4-BE49-F238E27FC236}">
                <a16:creationId xmlns:a16="http://schemas.microsoft.com/office/drawing/2014/main" id="{48E2A420-C91B-49CC-A67F-80D307C4E77A}"/>
              </a:ext>
            </a:extLst>
          </p:cNvPr>
          <p:cNvGrpSpPr/>
          <p:nvPr/>
        </p:nvGrpSpPr>
        <p:grpSpPr>
          <a:xfrm>
            <a:off x="551042" y="3608051"/>
            <a:ext cx="8717556" cy="2185358"/>
            <a:chOff x="2307477" y="2057560"/>
            <a:chExt cx="5834184" cy="584168"/>
          </a:xfrm>
          <a:solidFill>
            <a:srgbClr val="BDD7EE"/>
          </a:solidFill>
        </p:grpSpPr>
        <p:sp>
          <p:nvSpPr>
            <p:cNvPr id="23" name="Google Shape;2615;p39">
              <a:extLst>
                <a:ext uri="{FF2B5EF4-FFF2-40B4-BE49-F238E27FC236}">
                  <a16:creationId xmlns:a16="http://schemas.microsoft.com/office/drawing/2014/main" id="{5A4D13EC-7C09-440A-AFB3-DA570866A488}"/>
                </a:ext>
              </a:extLst>
            </p:cNvPr>
            <p:cNvSpPr/>
            <p:nvPr/>
          </p:nvSpPr>
          <p:spPr>
            <a:xfrm>
              <a:off x="2307477" y="2057560"/>
              <a:ext cx="5626537" cy="584168"/>
            </a:xfrm>
            <a:custGeom>
              <a:avLst/>
              <a:gdLst/>
              <a:ahLst/>
              <a:cxnLst/>
              <a:rect l="l" t="t" r="r" b="b"/>
              <a:pathLst>
                <a:path w="109487" h="26111" extrusionOk="0">
                  <a:moveTo>
                    <a:pt x="1" y="0"/>
                  </a:moveTo>
                  <a:lnTo>
                    <a:pt x="1" y="26110"/>
                  </a:lnTo>
                  <a:lnTo>
                    <a:pt x="109486" y="26110"/>
                  </a:lnTo>
                  <a:lnTo>
                    <a:pt x="10948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2616;p39">
              <a:extLst>
                <a:ext uri="{FF2B5EF4-FFF2-40B4-BE49-F238E27FC236}">
                  <a16:creationId xmlns:a16="http://schemas.microsoft.com/office/drawing/2014/main" id="{5A8CAA04-FDE1-4E4C-997C-0190D6F90686}"/>
                </a:ext>
              </a:extLst>
            </p:cNvPr>
            <p:cNvSpPr/>
            <p:nvPr/>
          </p:nvSpPr>
          <p:spPr>
            <a:xfrm>
              <a:off x="7976033" y="2057560"/>
              <a:ext cx="79757" cy="584168"/>
            </a:xfrm>
            <a:custGeom>
              <a:avLst/>
              <a:gdLst/>
              <a:ahLst/>
              <a:cxnLst/>
              <a:rect l="l" t="t" r="r" b="b"/>
              <a:pathLst>
                <a:path w="1552" h="26111" extrusionOk="0">
                  <a:moveTo>
                    <a:pt x="1" y="0"/>
                  </a:moveTo>
                  <a:lnTo>
                    <a:pt x="1" y="26110"/>
                  </a:lnTo>
                  <a:lnTo>
                    <a:pt x="1551" y="26110"/>
                  </a:lnTo>
                  <a:lnTo>
                    <a:pt x="155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2617;p39">
              <a:extLst>
                <a:ext uri="{FF2B5EF4-FFF2-40B4-BE49-F238E27FC236}">
                  <a16:creationId xmlns:a16="http://schemas.microsoft.com/office/drawing/2014/main" id="{D2AEE43F-A9CA-4F55-B4F4-D099D09111E6}"/>
                </a:ext>
              </a:extLst>
            </p:cNvPr>
            <p:cNvSpPr/>
            <p:nvPr/>
          </p:nvSpPr>
          <p:spPr>
            <a:xfrm>
              <a:off x="8101012" y="2057560"/>
              <a:ext cx="40649" cy="584168"/>
            </a:xfrm>
            <a:custGeom>
              <a:avLst/>
              <a:gdLst/>
              <a:ahLst/>
              <a:cxnLst/>
              <a:rect l="l" t="t" r="r" b="b"/>
              <a:pathLst>
                <a:path w="791" h="26111" extrusionOk="0">
                  <a:moveTo>
                    <a:pt x="1" y="0"/>
                  </a:moveTo>
                  <a:lnTo>
                    <a:pt x="1" y="26110"/>
                  </a:lnTo>
                  <a:lnTo>
                    <a:pt x="791" y="26110"/>
                  </a:lnTo>
                  <a:lnTo>
                    <a:pt x="79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18;p39">
            <a:extLst>
              <a:ext uri="{FF2B5EF4-FFF2-40B4-BE49-F238E27FC236}">
                <a16:creationId xmlns:a16="http://schemas.microsoft.com/office/drawing/2014/main" id="{0BBBB03E-9715-447B-92E5-7732B6938C21}"/>
              </a:ext>
            </a:extLst>
          </p:cNvPr>
          <p:cNvGrpSpPr/>
          <p:nvPr/>
        </p:nvGrpSpPr>
        <p:grpSpPr>
          <a:xfrm>
            <a:off x="1314321" y="1851366"/>
            <a:ext cx="8318171" cy="1440000"/>
            <a:chOff x="2851074" y="1395907"/>
            <a:chExt cx="5835725" cy="583475"/>
          </a:xfrm>
          <a:solidFill>
            <a:srgbClr val="F1DF9D"/>
          </a:solidFill>
        </p:grpSpPr>
        <p:sp>
          <p:nvSpPr>
            <p:cNvPr id="27" name="Google Shape;2619;p39">
              <a:extLst>
                <a:ext uri="{FF2B5EF4-FFF2-40B4-BE49-F238E27FC236}">
                  <a16:creationId xmlns:a16="http://schemas.microsoft.com/office/drawing/2014/main" id="{2740BA6E-C5CF-48F0-B8AC-6078B54CB371}"/>
                </a:ext>
              </a:extLst>
            </p:cNvPr>
            <p:cNvSpPr/>
            <p:nvPr/>
          </p:nvSpPr>
          <p:spPr>
            <a:xfrm>
              <a:off x="2851074" y="1395907"/>
              <a:ext cx="5624944" cy="583475"/>
            </a:xfrm>
            <a:custGeom>
              <a:avLst/>
              <a:gdLst/>
              <a:ahLst/>
              <a:cxnLst/>
              <a:rect l="l" t="t" r="r" b="b"/>
              <a:pathLst>
                <a:path w="109456" h="26080" extrusionOk="0">
                  <a:moveTo>
                    <a:pt x="1" y="1"/>
                  </a:moveTo>
                  <a:lnTo>
                    <a:pt x="1" y="26080"/>
                  </a:lnTo>
                  <a:lnTo>
                    <a:pt x="109456" y="26080"/>
                  </a:lnTo>
                  <a:lnTo>
                    <a:pt x="109456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2620;p39">
              <a:extLst>
                <a:ext uri="{FF2B5EF4-FFF2-40B4-BE49-F238E27FC236}">
                  <a16:creationId xmlns:a16="http://schemas.microsoft.com/office/drawing/2014/main" id="{90412729-E439-46C8-B3F3-31A6F07011B1}"/>
                </a:ext>
              </a:extLst>
            </p:cNvPr>
            <p:cNvSpPr/>
            <p:nvPr/>
          </p:nvSpPr>
          <p:spPr>
            <a:xfrm>
              <a:off x="8521223" y="1395907"/>
              <a:ext cx="79706" cy="583475"/>
            </a:xfrm>
            <a:custGeom>
              <a:avLst/>
              <a:gdLst/>
              <a:ahLst/>
              <a:cxnLst/>
              <a:rect l="l" t="t" r="r" b="b"/>
              <a:pathLst>
                <a:path w="1551" h="26080" extrusionOk="0">
                  <a:moveTo>
                    <a:pt x="0" y="1"/>
                  </a:moveTo>
                  <a:lnTo>
                    <a:pt x="0" y="26080"/>
                  </a:lnTo>
                  <a:lnTo>
                    <a:pt x="1550" y="26080"/>
                  </a:lnTo>
                  <a:lnTo>
                    <a:pt x="155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2621;p39">
              <a:extLst>
                <a:ext uri="{FF2B5EF4-FFF2-40B4-BE49-F238E27FC236}">
                  <a16:creationId xmlns:a16="http://schemas.microsoft.com/office/drawing/2014/main" id="{32C29C03-5306-453C-B213-862B30B79BFB}"/>
                </a:ext>
              </a:extLst>
            </p:cNvPr>
            <p:cNvSpPr/>
            <p:nvPr/>
          </p:nvSpPr>
          <p:spPr>
            <a:xfrm>
              <a:off x="8646150" y="1395907"/>
              <a:ext cx="40649" cy="583475"/>
            </a:xfrm>
            <a:custGeom>
              <a:avLst/>
              <a:gdLst/>
              <a:ahLst/>
              <a:cxnLst/>
              <a:rect l="l" t="t" r="r" b="b"/>
              <a:pathLst>
                <a:path w="791" h="26080" extrusionOk="0">
                  <a:moveTo>
                    <a:pt x="1" y="1"/>
                  </a:moveTo>
                  <a:lnTo>
                    <a:pt x="1" y="26080"/>
                  </a:lnTo>
                  <a:lnTo>
                    <a:pt x="791" y="26080"/>
                  </a:lnTo>
                  <a:lnTo>
                    <a:pt x="79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41" name="Google Shape;2648;p39">
            <a:extLst>
              <a:ext uri="{FF2B5EF4-FFF2-40B4-BE49-F238E27FC236}">
                <a16:creationId xmlns:a16="http://schemas.microsoft.com/office/drawing/2014/main" id="{099AEDF8-7D8B-469B-9B18-061BADFA8F4F}"/>
              </a:ext>
            </a:extLst>
          </p:cNvPr>
          <p:cNvSpPr txBox="1"/>
          <p:nvPr/>
        </p:nvSpPr>
        <p:spPr>
          <a:xfrm flipH="1">
            <a:off x="967563" y="1778062"/>
            <a:ext cx="3183889" cy="14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18287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ID" sz="2000" b="1" kern="0" err="1">
                <a:solidFill>
                  <a:srgbClr val="00000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Batang</a:t>
            </a:r>
            <a:r>
              <a:rPr lang="en-ID" sz="2000" b="1" kern="0">
                <a:solidFill>
                  <a:srgbClr val="00000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</a:t>
            </a:r>
          </a:p>
          <a:p>
            <a:pPr algn="ctr">
              <a:buClr>
                <a:srgbClr val="000000"/>
              </a:buClr>
              <a:buFont typeface="Arial"/>
              <a:buNone/>
            </a:pPr>
            <a:r>
              <a:rPr lang="en-ID" sz="2000" b="1" kern="0" err="1">
                <a:solidFill>
                  <a:srgbClr val="00000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Tubuh</a:t>
            </a:r>
            <a:endParaRPr lang="en-ID" sz="2000" b="1" kern="0">
              <a:solidFill>
                <a:srgbClr val="000000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42" name="Google Shape;2649;p39">
            <a:extLst>
              <a:ext uri="{FF2B5EF4-FFF2-40B4-BE49-F238E27FC236}">
                <a16:creationId xmlns:a16="http://schemas.microsoft.com/office/drawing/2014/main" id="{2AA01509-1966-418E-89A5-E24167DC5D93}"/>
              </a:ext>
            </a:extLst>
          </p:cNvPr>
          <p:cNvSpPr txBox="1"/>
          <p:nvPr/>
        </p:nvSpPr>
        <p:spPr>
          <a:xfrm flipH="1">
            <a:off x="523275" y="3971971"/>
            <a:ext cx="2805900" cy="14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182875" bIns="91425" anchor="ctr" anchorCtr="0">
            <a:noAutofit/>
          </a:bodyPr>
          <a:lstStyle/>
          <a:p>
            <a:pPr algn="ctr"/>
            <a:r>
              <a:rPr lang="en-US" sz="20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Tidak </a:t>
            </a:r>
            <a:r>
              <a:rPr lang="en-US" sz="2000" b="1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memiliki</a:t>
            </a:r>
            <a:r>
              <a:rPr lang="en-US" sz="20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2000" b="1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lampiran</a:t>
            </a:r>
            <a:endParaRPr lang="en-US" sz="2000" b="1">
              <a:solidFill>
                <a:prstClr val="black"/>
              </a:solidFill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25A4F60-187A-4E5A-81A2-AE6C71B18357}"/>
              </a:ext>
            </a:extLst>
          </p:cNvPr>
          <p:cNvSpPr txBox="1"/>
          <p:nvPr/>
        </p:nvSpPr>
        <p:spPr>
          <a:xfrm>
            <a:off x="3659184" y="3915059"/>
            <a:ext cx="4955978" cy="16619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Ketentuan</a:t>
            </a:r>
            <a:r>
              <a:rPr lang="en-US" sz="17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 detail dan </a:t>
            </a: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teknis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mengenai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  Tata Cara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Penyusunan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,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Penelaahan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, dan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Perubahan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Renja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-KL </a:t>
            </a: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akan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diatur</a:t>
            </a:r>
            <a:r>
              <a:rPr lang="en-US" sz="17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dalam</a:t>
            </a:r>
            <a:r>
              <a:rPr lang="en-US" sz="17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Peraturan</a:t>
            </a:r>
            <a:r>
              <a:rPr lang="en-US" sz="17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Menteri PPN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.</a:t>
            </a:r>
            <a:endParaRPr lang="en-US" sz="1700" dirty="0">
              <a:solidFill>
                <a:prstClr val="black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Hal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tersebut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untuk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memberikan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 </a:t>
            </a: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fleksibilitas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 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akibat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adanya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 </a:t>
            </a: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perubahan</a:t>
            </a:r>
            <a:r>
              <a:rPr lang="en-US" sz="1700" b="1" dirty="0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 </a:t>
            </a: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kebijakan</a:t>
            </a:r>
            <a:r>
              <a:rPr lang="en-US" sz="1700" b="1" dirty="0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 </a:t>
            </a: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perencanaan</a:t>
            </a:r>
            <a:r>
              <a:rPr lang="en-US" sz="1700" b="1" dirty="0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 dan </a:t>
            </a: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penganggaran</a:t>
            </a:r>
            <a:r>
              <a:rPr lang="en-US" sz="1700" b="1" dirty="0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 </a:t>
            </a: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tahunan</a:t>
            </a:r>
            <a:r>
              <a:rPr lang="en-US" sz="1700" b="1" dirty="0">
                <a:solidFill>
                  <a:prstClr val="black"/>
                </a:solidFill>
                <a:latin typeface="Calibri" panose="020F0502020204030204"/>
                <a:ea typeface="+mn-lt"/>
                <a:cs typeface="Calibri" panose="020F0502020204030204"/>
              </a:rPr>
              <a:t>.</a:t>
            </a:r>
            <a:endParaRPr lang="en-US" sz="1700" b="1" dirty="0">
              <a:solidFill>
                <a:prstClr val="black"/>
              </a:solidFill>
              <a:latin typeface="Calibri" panose="020F0502020204030204"/>
              <a:ea typeface="Calibri"/>
              <a:cs typeface="Calibri"/>
            </a:endParaRP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497FFCD-46BE-45F0-ACDE-825F15E1EB6C}"/>
              </a:ext>
            </a:extLst>
          </p:cNvPr>
          <p:cNvGrpSpPr/>
          <p:nvPr/>
        </p:nvGrpSpPr>
        <p:grpSpPr>
          <a:xfrm rot="720000">
            <a:off x="1023033" y="2209108"/>
            <a:ext cx="591562" cy="555183"/>
            <a:chOff x="2758666" y="2825795"/>
            <a:chExt cx="274689" cy="299340"/>
          </a:xfrm>
        </p:grpSpPr>
        <p:sp>
          <p:nvSpPr>
            <p:cNvPr id="45" name="Google Shape;120;p18">
              <a:extLst>
                <a:ext uri="{FF2B5EF4-FFF2-40B4-BE49-F238E27FC236}">
                  <a16:creationId xmlns:a16="http://schemas.microsoft.com/office/drawing/2014/main" id="{E51ACF3D-EC3C-4444-A022-681A10E3B17A}"/>
                </a:ext>
              </a:extLst>
            </p:cNvPr>
            <p:cNvSpPr/>
            <p:nvPr/>
          </p:nvSpPr>
          <p:spPr>
            <a:xfrm>
              <a:off x="2758666" y="2825795"/>
              <a:ext cx="274689" cy="299340"/>
            </a:xfrm>
            <a:custGeom>
              <a:avLst/>
              <a:gdLst/>
              <a:ahLst/>
              <a:cxnLst/>
              <a:rect l="l" t="t" r="r" b="b"/>
              <a:pathLst>
                <a:path w="11065" h="12058" extrusionOk="0">
                  <a:moveTo>
                    <a:pt x="2947" y="389"/>
                  </a:moveTo>
                  <a:cubicBezTo>
                    <a:pt x="3170" y="389"/>
                    <a:pt x="3376" y="508"/>
                    <a:pt x="3465" y="710"/>
                  </a:cubicBezTo>
                  <a:cubicBezTo>
                    <a:pt x="3556" y="862"/>
                    <a:pt x="3556" y="1044"/>
                    <a:pt x="3465" y="1196"/>
                  </a:cubicBezTo>
                  <a:lnTo>
                    <a:pt x="2827" y="1500"/>
                  </a:lnTo>
                  <a:cubicBezTo>
                    <a:pt x="2675" y="1500"/>
                    <a:pt x="2523" y="1379"/>
                    <a:pt x="2432" y="1196"/>
                  </a:cubicBezTo>
                  <a:cubicBezTo>
                    <a:pt x="2341" y="892"/>
                    <a:pt x="2432" y="558"/>
                    <a:pt x="2705" y="436"/>
                  </a:cubicBezTo>
                  <a:cubicBezTo>
                    <a:pt x="2785" y="404"/>
                    <a:pt x="2867" y="389"/>
                    <a:pt x="2947" y="389"/>
                  </a:cubicBezTo>
                  <a:close/>
                  <a:moveTo>
                    <a:pt x="6587" y="1604"/>
                  </a:moveTo>
                  <a:cubicBezTo>
                    <a:pt x="6776" y="1604"/>
                    <a:pt x="6963" y="1717"/>
                    <a:pt x="7052" y="1895"/>
                  </a:cubicBezTo>
                  <a:lnTo>
                    <a:pt x="9939" y="8035"/>
                  </a:lnTo>
                  <a:cubicBezTo>
                    <a:pt x="10031" y="8278"/>
                    <a:pt x="9939" y="8582"/>
                    <a:pt x="9696" y="8674"/>
                  </a:cubicBezTo>
                  <a:lnTo>
                    <a:pt x="4559" y="11044"/>
                  </a:lnTo>
                  <a:cubicBezTo>
                    <a:pt x="4502" y="11077"/>
                    <a:pt x="4439" y="11092"/>
                    <a:pt x="4374" y="11092"/>
                  </a:cubicBezTo>
                  <a:cubicBezTo>
                    <a:pt x="4197" y="11092"/>
                    <a:pt x="4010" y="10979"/>
                    <a:pt x="3921" y="10801"/>
                  </a:cubicBezTo>
                  <a:lnTo>
                    <a:pt x="1064" y="4631"/>
                  </a:lnTo>
                  <a:cubicBezTo>
                    <a:pt x="973" y="4388"/>
                    <a:pt x="1064" y="4084"/>
                    <a:pt x="1307" y="3962"/>
                  </a:cubicBezTo>
                  <a:lnTo>
                    <a:pt x="1915" y="3719"/>
                  </a:lnTo>
                  <a:cubicBezTo>
                    <a:pt x="1961" y="3856"/>
                    <a:pt x="2109" y="3924"/>
                    <a:pt x="2257" y="3924"/>
                  </a:cubicBezTo>
                  <a:cubicBezTo>
                    <a:pt x="2306" y="3924"/>
                    <a:pt x="2356" y="3917"/>
                    <a:pt x="2401" y="3901"/>
                  </a:cubicBezTo>
                  <a:lnTo>
                    <a:pt x="5593" y="2412"/>
                  </a:lnTo>
                  <a:cubicBezTo>
                    <a:pt x="5775" y="2351"/>
                    <a:pt x="5866" y="2108"/>
                    <a:pt x="5775" y="1926"/>
                  </a:cubicBezTo>
                  <a:lnTo>
                    <a:pt x="6383" y="1652"/>
                  </a:lnTo>
                  <a:cubicBezTo>
                    <a:pt x="6448" y="1620"/>
                    <a:pt x="6518" y="1604"/>
                    <a:pt x="6587" y="1604"/>
                  </a:cubicBezTo>
                  <a:close/>
                  <a:moveTo>
                    <a:pt x="3022" y="1"/>
                  </a:moveTo>
                  <a:cubicBezTo>
                    <a:pt x="2878" y="1"/>
                    <a:pt x="2730" y="33"/>
                    <a:pt x="2584" y="102"/>
                  </a:cubicBezTo>
                  <a:cubicBezTo>
                    <a:pt x="2097" y="315"/>
                    <a:pt x="1915" y="892"/>
                    <a:pt x="2128" y="1379"/>
                  </a:cubicBezTo>
                  <a:cubicBezTo>
                    <a:pt x="2219" y="1531"/>
                    <a:pt x="2280" y="1652"/>
                    <a:pt x="2432" y="1774"/>
                  </a:cubicBezTo>
                  <a:lnTo>
                    <a:pt x="1793" y="2078"/>
                  </a:lnTo>
                  <a:cubicBezTo>
                    <a:pt x="1520" y="2199"/>
                    <a:pt x="1429" y="2503"/>
                    <a:pt x="1520" y="2746"/>
                  </a:cubicBezTo>
                  <a:lnTo>
                    <a:pt x="1641" y="2990"/>
                  </a:lnTo>
                  <a:lnTo>
                    <a:pt x="578" y="3476"/>
                  </a:lnTo>
                  <a:cubicBezTo>
                    <a:pt x="182" y="3658"/>
                    <a:pt x="0" y="4114"/>
                    <a:pt x="182" y="4540"/>
                  </a:cubicBezTo>
                  <a:lnTo>
                    <a:pt x="3435" y="11591"/>
                  </a:lnTo>
                  <a:cubicBezTo>
                    <a:pt x="3569" y="11882"/>
                    <a:pt x="3851" y="12058"/>
                    <a:pt x="4160" y="12058"/>
                  </a:cubicBezTo>
                  <a:cubicBezTo>
                    <a:pt x="4271" y="12058"/>
                    <a:pt x="4386" y="12035"/>
                    <a:pt x="4499" y="11987"/>
                  </a:cubicBezTo>
                  <a:lnTo>
                    <a:pt x="10487" y="9221"/>
                  </a:lnTo>
                  <a:cubicBezTo>
                    <a:pt x="10882" y="9038"/>
                    <a:pt x="11064" y="8552"/>
                    <a:pt x="10882" y="8157"/>
                  </a:cubicBezTo>
                  <a:lnTo>
                    <a:pt x="7629" y="1075"/>
                  </a:lnTo>
                  <a:cubicBezTo>
                    <a:pt x="7496" y="808"/>
                    <a:pt x="7216" y="638"/>
                    <a:pt x="6908" y="638"/>
                  </a:cubicBezTo>
                  <a:cubicBezTo>
                    <a:pt x="6796" y="638"/>
                    <a:pt x="6680" y="661"/>
                    <a:pt x="6566" y="710"/>
                  </a:cubicBezTo>
                  <a:lnTo>
                    <a:pt x="5532" y="1166"/>
                  </a:lnTo>
                  <a:lnTo>
                    <a:pt x="5410" y="923"/>
                  </a:lnTo>
                  <a:cubicBezTo>
                    <a:pt x="5321" y="745"/>
                    <a:pt x="5135" y="632"/>
                    <a:pt x="4934" y="632"/>
                  </a:cubicBezTo>
                  <a:cubicBezTo>
                    <a:pt x="4860" y="632"/>
                    <a:pt x="4785" y="647"/>
                    <a:pt x="4711" y="679"/>
                  </a:cubicBezTo>
                  <a:lnTo>
                    <a:pt x="3951" y="1014"/>
                  </a:lnTo>
                  <a:cubicBezTo>
                    <a:pt x="3951" y="862"/>
                    <a:pt x="3951" y="710"/>
                    <a:pt x="3891" y="558"/>
                  </a:cubicBezTo>
                  <a:cubicBezTo>
                    <a:pt x="3716" y="209"/>
                    <a:pt x="3385" y="1"/>
                    <a:pt x="30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solidFill>
                <a:sysClr val="windowText" lastClr="000000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6" name="Google Shape;121;p18">
              <a:extLst>
                <a:ext uri="{FF2B5EF4-FFF2-40B4-BE49-F238E27FC236}">
                  <a16:creationId xmlns:a16="http://schemas.microsoft.com/office/drawing/2014/main" id="{2289FA14-24E6-4612-8377-472BE5FD9D9D}"/>
                </a:ext>
              </a:extLst>
            </p:cNvPr>
            <p:cNvSpPr/>
            <p:nvPr/>
          </p:nvSpPr>
          <p:spPr>
            <a:xfrm>
              <a:off x="2811470" y="2936268"/>
              <a:ext cx="39273" cy="33886"/>
            </a:xfrm>
            <a:custGeom>
              <a:avLst/>
              <a:gdLst/>
              <a:ahLst/>
              <a:cxnLst/>
              <a:rect l="l" t="t" r="r" b="b"/>
              <a:pathLst>
                <a:path w="1582" h="1365" extrusionOk="0">
                  <a:moveTo>
                    <a:pt x="795" y="0"/>
                  </a:moveTo>
                  <a:cubicBezTo>
                    <a:pt x="700" y="0"/>
                    <a:pt x="606" y="19"/>
                    <a:pt x="517" y="59"/>
                  </a:cubicBezTo>
                  <a:cubicBezTo>
                    <a:pt x="153" y="211"/>
                    <a:pt x="1" y="637"/>
                    <a:pt x="153" y="971"/>
                  </a:cubicBezTo>
                  <a:cubicBezTo>
                    <a:pt x="265" y="1217"/>
                    <a:pt x="525" y="1365"/>
                    <a:pt x="787" y="1365"/>
                  </a:cubicBezTo>
                  <a:cubicBezTo>
                    <a:pt x="882" y="1365"/>
                    <a:pt x="976" y="1346"/>
                    <a:pt x="1065" y="1306"/>
                  </a:cubicBezTo>
                  <a:cubicBezTo>
                    <a:pt x="1429" y="1154"/>
                    <a:pt x="1581" y="728"/>
                    <a:pt x="1429" y="394"/>
                  </a:cubicBezTo>
                  <a:cubicBezTo>
                    <a:pt x="1317" y="148"/>
                    <a:pt x="1057" y="0"/>
                    <a:pt x="79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solidFill>
                <a:sysClr val="windowText" lastClr="000000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7" name="Google Shape;122;p18">
              <a:extLst>
                <a:ext uri="{FF2B5EF4-FFF2-40B4-BE49-F238E27FC236}">
                  <a16:creationId xmlns:a16="http://schemas.microsoft.com/office/drawing/2014/main" id="{035D0496-B932-4172-AADC-A5F74D9D48B8}"/>
                </a:ext>
              </a:extLst>
            </p:cNvPr>
            <p:cNvSpPr/>
            <p:nvPr/>
          </p:nvSpPr>
          <p:spPr>
            <a:xfrm>
              <a:off x="2856006" y="2903300"/>
              <a:ext cx="74723" cy="44387"/>
            </a:xfrm>
            <a:custGeom>
              <a:avLst/>
              <a:gdLst/>
              <a:ahLst/>
              <a:cxnLst/>
              <a:rect l="l" t="t" r="r" b="b"/>
              <a:pathLst>
                <a:path w="3010" h="1788" extrusionOk="0">
                  <a:moveTo>
                    <a:pt x="2564" y="1"/>
                  </a:moveTo>
                  <a:cubicBezTo>
                    <a:pt x="2508" y="1"/>
                    <a:pt x="2452" y="16"/>
                    <a:pt x="2401" y="50"/>
                  </a:cubicBezTo>
                  <a:lnTo>
                    <a:pt x="274" y="1053"/>
                  </a:lnTo>
                  <a:cubicBezTo>
                    <a:pt x="91" y="1114"/>
                    <a:pt x="0" y="1357"/>
                    <a:pt x="91" y="1570"/>
                  </a:cubicBezTo>
                  <a:cubicBezTo>
                    <a:pt x="136" y="1703"/>
                    <a:pt x="278" y="1788"/>
                    <a:pt x="435" y="1788"/>
                  </a:cubicBezTo>
                  <a:cubicBezTo>
                    <a:pt x="492" y="1788"/>
                    <a:pt x="551" y="1776"/>
                    <a:pt x="608" y="1752"/>
                  </a:cubicBezTo>
                  <a:lnTo>
                    <a:pt x="2736" y="779"/>
                  </a:lnTo>
                  <a:cubicBezTo>
                    <a:pt x="2918" y="688"/>
                    <a:pt x="3009" y="475"/>
                    <a:pt x="2918" y="232"/>
                  </a:cubicBezTo>
                  <a:cubicBezTo>
                    <a:pt x="2852" y="101"/>
                    <a:pt x="2708" y="1"/>
                    <a:pt x="25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solidFill>
                <a:sysClr val="windowText" lastClr="000000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8" name="Google Shape;123;p18">
              <a:extLst>
                <a:ext uri="{FF2B5EF4-FFF2-40B4-BE49-F238E27FC236}">
                  <a16:creationId xmlns:a16="http://schemas.microsoft.com/office/drawing/2014/main" id="{89FE44C3-3F64-43CC-BA2D-E9390F7CBA09}"/>
                </a:ext>
              </a:extLst>
            </p:cNvPr>
            <p:cNvSpPr/>
            <p:nvPr/>
          </p:nvSpPr>
          <p:spPr>
            <a:xfrm>
              <a:off x="2831851" y="2980457"/>
              <a:ext cx="38504" cy="34209"/>
            </a:xfrm>
            <a:custGeom>
              <a:avLst/>
              <a:gdLst/>
              <a:ahLst/>
              <a:cxnLst/>
              <a:rect l="l" t="t" r="r" b="b"/>
              <a:pathLst>
                <a:path w="1551" h="1378" extrusionOk="0">
                  <a:moveTo>
                    <a:pt x="741" y="1"/>
                  </a:moveTo>
                  <a:cubicBezTo>
                    <a:pt x="657" y="1"/>
                    <a:pt x="571" y="14"/>
                    <a:pt x="487" y="42"/>
                  </a:cubicBezTo>
                  <a:cubicBezTo>
                    <a:pt x="152" y="225"/>
                    <a:pt x="0" y="620"/>
                    <a:pt x="152" y="985"/>
                  </a:cubicBezTo>
                  <a:cubicBezTo>
                    <a:pt x="264" y="1231"/>
                    <a:pt x="508" y="1378"/>
                    <a:pt x="774" y="1378"/>
                  </a:cubicBezTo>
                  <a:cubicBezTo>
                    <a:pt x="870" y="1378"/>
                    <a:pt x="968" y="1359"/>
                    <a:pt x="1064" y="1319"/>
                  </a:cubicBezTo>
                  <a:cubicBezTo>
                    <a:pt x="1399" y="1167"/>
                    <a:pt x="1551" y="741"/>
                    <a:pt x="1399" y="407"/>
                  </a:cubicBezTo>
                  <a:cubicBezTo>
                    <a:pt x="1282" y="150"/>
                    <a:pt x="1021" y="1"/>
                    <a:pt x="74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solidFill>
                <a:sysClr val="windowText" lastClr="000000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9" name="Google Shape;124;p18">
              <a:extLst>
                <a:ext uri="{FF2B5EF4-FFF2-40B4-BE49-F238E27FC236}">
                  <a16:creationId xmlns:a16="http://schemas.microsoft.com/office/drawing/2014/main" id="{8C160829-B072-46E2-BB6B-3E41B8173CF8}"/>
                </a:ext>
              </a:extLst>
            </p:cNvPr>
            <p:cNvSpPr/>
            <p:nvPr/>
          </p:nvSpPr>
          <p:spPr>
            <a:xfrm>
              <a:off x="2875619" y="2947414"/>
              <a:ext cx="74723" cy="43717"/>
            </a:xfrm>
            <a:custGeom>
              <a:avLst/>
              <a:gdLst/>
              <a:ahLst/>
              <a:cxnLst/>
              <a:rect l="l" t="t" r="r" b="b"/>
              <a:pathLst>
                <a:path w="3010" h="1761" extrusionOk="0">
                  <a:moveTo>
                    <a:pt x="2558" y="0"/>
                  </a:moveTo>
                  <a:cubicBezTo>
                    <a:pt x="2504" y="0"/>
                    <a:pt x="2450" y="11"/>
                    <a:pt x="2402" y="36"/>
                  </a:cubicBezTo>
                  <a:lnTo>
                    <a:pt x="274" y="1008"/>
                  </a:lnTo>
                  <a:cubicBezTo>
                    <a:pt x="92" y="1100"/>
                    <a:pt x="0" y="1343"/>
                    <a:pt x="92" y="1556"/>
                  </a:cubicBezTo>
                  <a:cubicBezTo>
                    <a:pt x="137" y="1692"/>
                    <a:pt x="285" y="1761"/>
                    <a:pt x="446" y="1761"/>
                  </a:cubicBezTo>
                  <a:cubicBezTo>
                    <a:pt x="500" y="1761"/>
                    <a:pt x="555" y="1753"/>
                    <a:pt x="608" y="1738"/>
                  </a:cubicBezTo>
                  <a:lnTo>
                    <a:pt x="2736" y="735"/>
                  </a:lnTo>
                  <a:cubicBezTo>
                    <a:pt x="2949" y="674"/>
                    <a:pt x="3010" y="401"/>
                    <a:pt x="2949" y="218"/>
                  </a:cubicBezTo>
                  <a:cubicBezTo>
                    <a:pt x="2860" y="85"/>
                    <a:pt x="2706" y="0"/>
                    <a:pt x="25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solidFill>
                <a:sysClr val="windowText" lastClr="000000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0" name="Google Shape;125;p18">
              <a:extLst>
                <a:ext uri="{FF2B5EF4-FFF2-40B4-BE49-F238E27FC236}">
                  <a16:creationId xmlns:a16="http://schemas.microsoft.com/office/drawing/2014/main" id="{50A2CDE8-6EB0-4104-8545-477E1E9C68D9}"/>
                </a:ext>
              </a:extLst>
            </p:cNvPr>
            <p:cNvSpPr/>
            <p:nvPr/>
          </p:nvSpPr>
          <p:spPr>
            <a:xfrm>
              <a:off x="2852978" y="3026806"/>
              <a:ext cx="39273" cy="33886"/>
            </a:xfrm>
            <a:custGeom>
              <a:avLst/>
              <a:gdLst/>
              <a:ahLst/>
              <a:cxnLst/>
              <a:rect l="l" t="t" r="r" b="b"/>
              <a:pathLst>
                <a:path w="1582" h="1365" extrusionOk="0">
                  <a:moveTo>
                    <a:pt x="794" y="1"/>
                  </a:moveTo>
                  <a:cubicBezTo>
                    <a:pt x="700" y="1"/>
                    <a:pt x="605" y="20"/>
                    <a:pt x="517" y="60"/>
                  </a:cubicBezTo>
                  <a:cubicBezTo>
                    <a:pt x="152" y="212"/>
                    <a:pt x="0" y="637"/>
                    <a:pt x="152" y="972"/>
                  </a:cubicBezTo>
                  <a:cubicBezTo>
                    <a:pt x="264" y="1218"/>
                    <a:pt x="524" y="1365"/>
                    <a:pt x="787" y="1365"/>
                  </a:cubicBezTo>
                  <a:cubicBezTo>
                    <a:pt x="882" y="1365"/>
                    <a:pt x="976" y="1346"/>
                    <a:pt x="1064" y="1306"/>
                  </a:cubicBezTo>
                  <a:cubicBezTo>
                    <a:pt x="1429" y="1154"/>
                    <a:pt x="1581" y="728"/>
                    <a:pt x="1429" y="394"/>
                  </a:cubicBezTo>
                  <a:cubicBezTo>
                    <a:pt x="1317" y="148"/>
                    <a:pt x="1057" y="1"/>
                    <a:pt x="7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solidFill>
                <a:sysClr val="windowText" lastClr="000000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1" name="Google Shape;126;p18">
              <a:extLst>
                <a:ext uri="{FF2B5EF4-FFF2-40B4-BE49-F238E27FC236}">
                  <a16:creationId xmlns:a16="http://schemas.microsoft.com/office/drawing/2014/main" id="{AA4A0E29-34A7-4019-99D3-425056262784}"/>
                </a:ext>
              </a:extLst>
            </p:cNvPr>
            <p:cNvSpPr/>
            <p:nvPr/>
          </p:nvSpPr>
          <p:spPr>
            <a:xfrm>
              <a:off x="2897490" y="2993863"/>
              <a:ext cx="74723" cy="44710"/>
            </a:xfrm>
            <a:custGeom>
              <a:avLst/>
              <a:gdLst/>
              <a:ahLst/>
              <a:cxnLst/>
              <a:rect l="l" t="t" r="r" b="b"/>
              <a:pathLst>
                <a:path w="3010" h="1801" extrusionOk="0">
                  <a:moveTo>
                    <a:pt x="2564" y="0"/>
                  </a:moveTo>
                  <a:cubicBezTo>
                    <a:pt x="2509" y="0"/>
                    <a:pt x="2453" y="15"/>
                    <a:pt x="2402" y="49"/>
                  </a:cubicBezTo>
                  <a:lnTo>
                    <a:pt x="274" y="1022"/>
                  </a:lnTo>
                  <a:cubicBezTo>
                    <a:pt x="92" y="1113"/>
                    <a:pt x="1" y="1387"/>
                    <a:pt x="92" y="1569"/>
                  </a:cubicBezTo>
                  <a:cubicBezTo>
                    <a:pt x="136" y="1701"/>
                    <a:pt x="290" y="1800"/>
                    <a:pt x="441" y="1800"/>
                  </a:cubicBezTo>
                  <a:cubicBezTo>
                    <a:pt x="500" y="1800"/>
                    <a:pt x="558" y="1785"/>
                    <a:pt x="609" y="1752"/>
                  </a:cubicBezTo>
                  <a:lnTo>
                    <a:pt x="2736" y="779"/>
                  </a:lnTo>
                  <a:cubicBezTo>
                    <a:pt x="2919" y="688"/>
                    <a:pt x="3010" y="445"/>
                    <a:pt x="2919" y="232"/>
                  </a:cubicBezTo>
                  <a:cubicBezTo>
                    <a:pt x="2853" y="100"/>
                    <a:pt x="2708" y="0"/>
                    <a:pt x="25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solidFill>
                <a:sysClr val="windowText" lastClr="000000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pic>
        <p:nvPicPr>
          <p:cNvPr id="52" name="Picture 51">
            <a:extLst>
              <a:ext uri="{FF2B5EF4-FFF2-40B4-BE49-F238E27FC236}">
                <a16:creationId xmlns:a16="http://schemas.microsoft.com/office/drawing/2014/main" id="{D4312D3C-CF2C-4C2F-B65A-CF78737FF6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00000">
            <a:off x="171214" y="4221460"/>
            <a:ext cx="761273" cy="782437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4657680E-7C70-4067-ADD2-4167DD1EE6C8}"/>
              </a:ext>
            </a:extLst>
          </p:cNvPr>
          <p:cNvSpPr txBox="1"/>
          <p:nvPr/>
        </p:nvSpPr>
        <p:spPr>
          <a:xfrm>
            <a:off x="4964745" y="2008636"/>
            <a:ext cx="4056368" cy="11387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Pokok-pokok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kaidah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dan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mekanisme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terkait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Renja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-KL</a:t>
            </a:r>
          </a:p>
          <a:p>
            <a:pPr marL="285750" indent="-285750" algn="just">
              <a:buFont typeface="Arial"/>
              <a:buChar char="•"/>
            </a:pP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Mengakomodasi</a:t>
            </a:r>
            <a:r>
              <a:rPr lang="en-US" sz="17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700" b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aspirasi</a:t>
            </a:r>
            <a:r>
              <a:rPr lang="en-US" sz="17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dan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kebutuhan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pemangku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7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kepentingan</a:t>
            </a:r>
            <a:r>
              <a:rPr lang="en-US" sz="17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</a:p>
        </p:txBody>
      </p:sp>
      <p:sp>
        <p:nvSpPr>
          <p:cNvPr id="54" name="Google Shape;438;p41">
            <a:extLst>
              <a:ext uri="{FF2B5EF4-FFF2-40B4-BE49-F238E27FC236}">
                <a16:creationId xmlns:a16="http://schemas.microsoft.com/office/drawing/2014/main" id="{5C9CA827-B055-4ACE-AD93-2520C2649F27}"/>
              </a:ext>
            </a:extLst>
          </p:cNvPr>
          <p:cNvSpPr/>
          <p:nvPr/>
        </p:nvSpPr>
        <p:spPr>
          <a:xfrm>
            <a:off x="11861793" y="6424659"/>
            <a:ext cx="283128" cy="409575"/>
          </a:xfrm>
          <a:prstGeom prst="roundRect">
            <a:avLst>
              <a:gd name="adj" fmla="val 16667"/>
            </a:avLst>
          </a:prstGeom>
          <a:solidFill>
            <a:srgbClr val="B3D0F3"/>
          </a:solidFill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491054" indent="-491054" algn="ctr">
              <a:buClr>
                <a:schemeClr val="dk1"/>
              </a:buClr>
              <a:buSzPts val="1800"/>
            </a:pPr>
            <a:fld id="{00000000-1234-1234-1234-123412341234}" type="slidenum">
              <a:rPr lang="en" sz="1067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491054" indent="-491054" algn="ctr">
                <a:buClr>
                  <a:schemeClr val="dk1"/>
                </a:buClr>
                <a:buSzPts val="1800"/>
              </a:pPr>
              <a:t>4</a:t>
            </a:fld>
            <a:endParaRPr sz="1067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03471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0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768938" cy="763600"/>
          </a:xfrm>
          <a:prstGeom prst="rect">
            <a:avLst/>
          </a:prstGeom>
        </p:spPr>
        <p:txBody>
          <a:bodyPr spcFirstLastPara="1" vert="horz" wrap="square" lIns="91433" tIns="45700" rIns="91433" bIns="45700" rtlCol="0" anchor="ctr" anchorCtr="0">
            <a:normAutofit/>
          </a:bodyPr>
          <a:lstStyle/>
          <a:p>
            <a:r>
              <a:rPr lang="pt-BR" sz="3200" dirty="0"/>
              <a:t>Hal Baru terkait Muatan Renja-KL dalam Perpres 80/2025</a:t>
            </a:r>
            <a:endParaRPr sz="3200" i="1" dirty="0"/>
          </a:p>
        </p:txBody>
      </p:sp>
      <p:sp>
        <p:nvSpPr>
          <p:cNvPr id="106" name="Google Shape;438;p41">
            <a:extLst>
              <a:ext uri="{FF2B5EF4-FFF2-40B4-BE49-F238E27FC236}">
                <a16:creationId xmlns:a16="http://schemas.microsoft.com/office/drawing/2014/main" id="{F9F93B9D-5436-4812-B11C-6FDB1BB63FC9}"/>
              </a:ext>
            </a:extLst>
          </p:cNvPr>
          <p:cNvSpPr/>
          <p:nvPr/>
        </p:nvSpPr>
        <p:spPr>
          <a:xfrm>
            <a:off x="11861793" y="6424659"/>
            <a:ext cx="283128" cy="409575"/>
          </a:xfrm>
          <a:prstGeom prst="roundRect">
            <a:avLst>
              <a:gd name="adj" fmla="val 16667"/>
            </a:avLst>
          </a:prstGeom>
          <a:solidFill>
            <a:srgbClr val="B3D0F3"/>
          </a:solidFill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491054" indent="-491054" algn="ctr">
              <a:buClr>
                <a:schemeClr val="dk1"/>
              </a:buClr>
              <a:buSzPts val="1800"/>
            </a:pPr>
            <a:fld id="{00000000-1234-1234-1234-123412341234}" type="slidenum">
              <a:rPr lang="en" sz="1067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491054" indent="-491054" algn="ctr">
                <a:buClr>
                  <a:schemeClr val="dk1"/>
                </a:buClr>
                <a:buSzPts val="1800"/>
              </a:pPr>
              <a:t>5</a:t>
            </a:fld>
            <a:endParaRPr sz="1067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336;p30">
            <a:extLst>
              <a:ext uri="{FF2B5EF4-FFF2-40B4-BE49-F238E27FC236}">
                <a16:creationId xmlns:a16="http://schemas.microsoft.com/office/drawing/2014/main" id="{14B952D1-CB40-4A75-A4DF-CC0784085880}"/>
              </a:ext>
            </a:extLst>
          </p:cNvPr>
          <p:cNvSpPr txBox="1">
            <a:spLocks/>
          </p:cNvSpPr>
          <p:nvPr/>
        </p:nvSpPr>
        <p:spPr>
          <a:xfrm>
            <a:off x="6893513" y="3589677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68575" tIns="34275" rIns="68575" bIns="34275" rtlCol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en-US"/>
            </a:defPPr>
            <a:lvl1pPr marL="0" marR="0" lvl="0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100" b="1" i="0" u="none" strike="noStrike" kern="1200" cap="none">
                <a:solidFill>
                  <a:srgbClr val="4978A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100" b="1" i="0" u="none" strike="noStrike" kern="1200" cap="none">
                <a:solidFill>
                  <a:srgbClr val="4978A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100" b="1" i="0" u="none" strike="noStrike" kern="1200" cap="none">
                <a:solidFill>
                  <a:srgbClr val="4978A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100" b="1" i="0" u="none" strike="noStrike" kern="1200" cap="none">
                <a:solidFill>
                  <a:srgbClr val="4978A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100" b="1" i="0" u="none" strike="noStrike" kern="1200" cap="none">
                <a:solidFill>
                  <a:srgbClr val="4978A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100" b="1" i="0" u="none" strike="noStrike" kern="1200" cap="none">
                <a:solidFill>
                  <a:srgbClr val="4978A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100" b="1" i="0" u="none" strike="noStrike" kern="1200" cap="none">
                <a:solidFill>
                  <a:srgbClr val="4978A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100" b="1" i="0" u="none" strike="noStrike" kern="1200" cap="none">
                <a:solidFill>
                  <a:srgbClr val="4978A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100" b="1" i="0" u="none" strike="noStrike" kern="1200" cap="none">
                <a:solidFill>
                  <a:srgbClr val="4978A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" sz="1200" b="1" i="0" u="none" strike="noStrike" kern="1200" cap="none" spc="0" normalizeH="0" baseline="0" noProof="0" smtClean="0">
                <a:ln>
                  <a:noFill/>
                </a:ln>
                <a:solidFill>
                  <a:srgbClr val="4978A8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5</a:t>
            </a:fld>
            <a:endParaRPr kumimoji="0" lang="en" sz="1200" b="1" i="0" u="none" strike="noStrike" kern="1200" cap="none" spc="0" normalizeH="0" baseline="0" noProof="0">
              <a:ln>
                <a:noFill/>
              </a:ln>
              <a:solidFill>
                <a:srgbClr val="4978A8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  <p:grpSp>
        <p:nvGrpSpPr>
          <p:cNvPr id="108" name="Google Shape;338;p30">
            <a:extLst>
              <a:ext uri="{FF2B5EF4-FFF2-40B4-BE49-F238E27FC236}">
                <a16:creationId xmlns:a16="http://schemas.microsoft.com/office/drawing/2014/main" id="{2A033D66-E9E0-476B-8CC1-04DA0CE7FB08}"/>
              </a:ext>
            </a:extLst>
          </p:cNvPr>
          <p:cNvGrpSpPr/>
          <p:nvPr/>
        </p:nvGrpSpPr>
        <p:grpSpPr>
          <a:xfrm>
            <a:off x="8217698" y="2433036"/>
            <a:ext cx="3410258" cy="595996"/>
            <a:chOff x="8308407" y="2795046"/>
            <a:chExt cx="3219061" cy="595996"/>
          </a:xfrm>
        </p:grpSpPr>
        <p:sp>
          <p:nvSpPr>
            <p:cNvPr id="109" name="Google Shape;339;p30">
              <a:extLst>
                <a:ext uri="{FF2B5EF4-FFF2-40B4-BE49-F238E27FC236}">
                  <a16:creationId xmlns:a16="http://schemas.microsoft.com/office/drawing/2014/main" id="{5DB6818A-0379-447B-84BA-BF01B2408D08}"/>
                </a:ext>
              </a:extLst>
            </p:cNvPr>
            <p:cNvSpPr/>
            <p:nvPr/>
          </p:nvSpPr>
          <p:spPr>
            <a:xfrm flipH="1">
              <a:off x="8308407" y="2795046"/>
              <a:ext cx="3219061" cy="595996"/>
            </a:xfrm>
            <a:custGeom>
              <a:avLst/>
              <a:gdLst/>
              <a:ahLst/>
              <a:cxnLst/>
              <a:rect l="l" t="t" r="r" b="b"/>
              <a:pathLst>
                <a:path w="370646" h="68782" extrusionOk="0">
                  <a:moveTo>
                    <a:pt x="364581" y="0"/>
                  </a:moveTo>
                  <a:lnTo>
                    <a:pt x="41748" y="0"/>
                  </a:lnTo>
                  <a:cubicBezTo>
                    <a:pt x="39052" y="0"/>
                    <a:pt x="36356" y="1349"/>
                    <a:pt x="34334" y="4046"/>
                  </a:cubicBezTo>
                  <a:lnTo>
                    <a:pt x="1309" y="55296"/>
                  </a:lnTo>
                  <a:cubicBezTo>
                    <a:pt x="-2061" y="60690"/>
                    <a:pt x="1309" y="68782"/>
                    <a:pt x="8723" y="68782"/>
                  </a:cubicBezTo>
                  <a:lnTo>
                    <a:pt x="363907" y="68782"/>
                  </a:lnTo>
                  <a:cubicBezTo>
                    <a:pt x="367951" y="68782"/>
                    <a:pt x="370646" y="65411"/>
                    <a:pt x="370646" y="62039"/>
                  </a:cubicBezTo>
                  <a:lnTo>
                    <a:pt x="370646" y="7418"/>
                  </a:lnTo>
                  <a:cubicBezTo>
                    <a:pt x="370646" y="3372"/>
                    <a:pt x="367276" y="674"/>
                    <a:pt x="363907" y="674"/>
                  </a:cubicBezTo>
                  <a:close/>
                  <a:moveTo>
                    <a:pt x="73424" y="57993"/>
                  </a:moveTo>
                  <a:cubicBezTo>
                    <a:pt x="73424" y="59342"/>
                    <a:pt x="72750" y="60016"/>
                    <a:pt x="71403" y="60016"/>
                  </a:cubicBezTo>
                  <a:lnTo>
                    <a:pt x="12093" y="60016"/>
                  </a:lnTo>
                  <a:cubicBezTo>
                    <a:pt x="9397" y="60016"/>
                    <a:pt x="8049" y="57319"/>
                    <a:pt x="9397" y="55296"/>
                  </a:cubicBezTo>
                  <a:lnTo>
                    <a:pt x="39726" y="8092"/>
                  </a:lnTo>
                  <a:cubicBezTo>
                    <a:pt x="39726" y="7418"/>
                    <a:pt x="41074" y="6743"/>
                    <a:pt x="42422" y="6743"/>
                  </a:cubicBezTo>
                  <a:lnTo>
                    <a:pt x="71403" y="6743"/>
                  </a:lnTo>
                  <a:cubicBezTo>
                    <a:pt x="72750" y="6743"/>
                    <a:pt x="73424" y="7418"/>
                    <a:pt x="73424" y="8766"/>
                  </a:cubicBezTo>
                  <a:lnTo>
                    <a:pt x="73424" y="58667"/>
                  </a:lnTo>
                  <a:close/>
                </a:path>
              </a:pathLst>
            </a:custGeom>
            <a:solidFill>
              <a:srgbClr val="F1DF9D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algn="r">
                <a:defRPr/>
              </a:pP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" name="Google Shape;340;p30">
              <a:extLst>
                <a:ext uri="{FF2B5EF4-FFF2-40B4-BE49-F238E27FC236}">
                  <a16:creationId xmlns:a16="http://schemas.microsoft.com/office/drawing/2014/main" id="{53979C45-1E22-4835-AC3D-35DFC9A163FC}"/>
                </a:ext>
              </a:extLst>
            </p:cNvPr>
            <p:cNvSpPr txBox="1"/>
            <p:nvPr/>
          </p:nvSpPr>
          <p:spPr>
            <a:xfrm>
              <a:off x="10877142" y="2954631"/>
              <a:ext cx="444300" cy="2769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ctr" anchorCtr="0">
              <a:spAutoFit/>
            </a:bodyPr>
            <a:lstStyle/>
            <a:p>
              <a:pPr algn="r">
                <a:defRPr/>
              </a:pPr>
              <a:r>
                <a:rPr lang="en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08</a:t>
              </a:r>
              <a:endParaRPr sz="12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" name="Google Shape;341;p30">
              <a:extLst>
                <a:ext uri="{FF2B5EF4-FFF2-40B4-BE49-F238E27FC236}">
                  <a16:creationId xmlns:a16="http://schemas.microsoft.com/office/drawing/2014/main" id="{969BB1CD-97C1-4408-AED2-AA2A2786889E}"/>
                </a:ext>
              </a:extLst>
            </p:cNvPr>
            <p:cNvSpPr txBox="1"/>
            <p:nvPr/>
          </p:nvSpPr>
          <p:spPr>
            <a:xfrm>
              <a:off x="8345087" y="2885955"/>
              <a:ext cx="2476499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5700" rIns="0" bIns="45700" anchor="ctr" anchorCtr="0">
              <a:spAutoFit/>
            </a:bodyPr>
            <a:lstStyle/>
            <a:p>
              <a:pPr algn="r">
                <a:buClr>
                  <a:prstClr val="black"/>
                </a:buClr>
                <a:defRPr/>
              </a:pP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Pemberlakuan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Ketentuan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Perubahan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Renja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-KL 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dalam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Proses 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Sinkronisasi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</a:p>
          </p:txBody>
        </p:sp>
      </p:grpSp>
      <p:grpSp>
        <p:nvGrpSpPr>
          <p:cNvPr id="112" name="Google Shape;342;p30">
            <a:extLst>
              <a:ext uri="{FF2B5EF4-FFF2-40B4-BE49-F238E27FC236}">
                <a16:creationId xmlns:a16="http://schemas.microsoft.com/office/drawing/2014/main" id="{1D7A850E-FA4C-4DD9-A867-3C66EC173836}"/>
              </a:ext>
            </a:extLst>
          </p:cNvPr>
          <p:cNvGrpSpPr/>
          <p:nvPr/>
        </p:nvGrpSpPr>
        <p:grpSpPr>
          <a:xfrm>
            <a:off x="8218070" y="3150621"/>
            <a:ext cx="3409886" cy="595995"/>
            <a:chOff x="8308780" y="3512635"/>
            <a:chExt cx="3219061" cy="595996"/>
          </a:xfrm>
        </p:grpSpPr>
        <p:sp>
          <p:nvSpPr>
            <p:cNvPr id="113" name="Google Shape;343;p30">
              <a:extLst>
                <a:ext uri="{FF2B5EF4-FFF2-40B4-BE49-F238E27FC236}">
                  <a16:creationId xmlns:a16="http://schemas.microsoft.com/office/drawing/2014/main" id="{7CD8409D-A8CA-462E-B49F-EDDB26B153BE}"/>
                </a:ext>
              </a:extLst>
            </p:cNvPr>
            <p:cNvSpPr/>
            <p:nvPr/>
          </p:nvSpPr>
          <p:spPr>
            <a:xfrm>
              <a:off x="8308780" y="3512635"/>
              <a:ext cx="3219061" cy="595996"/>
            </a:xfrm>
            <a:custGeom>
              <a:avLst/>
              <a:gdLst/>
              <a:ahLst/>
              <a:cxnLst/>
              <a:rect l="l" t="t" r="r" b="b"/>
              <a:pathLst>
                <a:path w="370646" h="68782" extrusionOk="0">
                  <a:moveTo>
                    <a:pt x="6066" y="68782"/>
                  </a:moveTo>
                  <a:lnTo>
                    <a:pt x="328899" y="68782"/>
                  </a:lnTo>
                  <a:cubicBezTo>
                    <a:pt x="331594" y="68782"/>
                    <a:pt x="334290" y="67434"/>
                    <a:pt x="336312" y="64736"/>
                  </a:cubicBezTo>
                  <a:lnTo>
                    <a:pt x="369337" y="13487"/>
                  </a:lnTo>
                  <a:cubicBezTo>
                    <a:pt x="372707" y="8092"/>
                    <a:pt x="369337" y="0"/>
                    <a:pt x="361923" y="0"/>
                  </a:cubicBezTo>
                  <a:lnTo>
                    <a:pt x="6740" y="0"/>
                  </a:lnTo>
                  <a:cubicBezTo>
                    <a:pt x="2696" y="0"/>
                    <a:pt x="0" y="3372"/>
                    <a:pt x="0" y="6743"/>
                  </a:cubicBezTo>
                  <a:lnTo>
                    <a:pt x="0" y="61365"/>
                  </a:lnTo>
                  <a:cubicBezTo>
                    <a:pt x="0" y="65411"/>
                    <a:pt x="3370" y="68108"/>
                    <a:pt x="6740" y="68108"/>
                  </a:cubicBezTo>
                  <a:close/>
                  <a:moveTo>
                    <a:pt x="297222" y="10115"/>
                  </a:moveTo>
                  <a:cubicBezTo>
                    <a:pt x="297222" y="8766"/>
                    <a:pt x="297896" y="8092"/>
                    <a:pt x="299244" y="8092"/>
                  </a:cubicBezTo>
                  <a:lnTo>
                    <a:pt x="358553" y="8092"/>
                  </a:lnTo>
                  <a:cubicBezTo>
                    <a:pt x="361249" y="8092"/>
                    <a:pt x="362597" y="10789"/>
                    <a:pt x="361249" y="12812"/>
                  </a:cubicBezTo>
                  <a:lnTo>
                    <a:pt x="330920" y="60016"/>
                  </a:lnTo>
                  <a:cubicBezTo>
                    <a:pt x="330920" y="60690"/>
                    <a:pt x="329573" y="61365"/>
                    <a:pt x="328225" y="61365"/>
                  </a:cubicBezTo>
                  <a:lnTo>
                    <a:pt x="299244" y="61365"/>
                  </a:lnTo>
                  <a:cubicBezTo>
                    <a:pt x="297896" y="61365"/>
                    <a:pt x="297222" y="60690"/>
                    <a:pt x="297222" y="59342"/>
                  </a:cubicBezTo>
                  <a:lnTo>
                    <a:pt x="297222" y="9441"/>
                  </a:lnTo>
                  <a:close/>
                </a:path>
              </a:pathLst>
            </a:custGeom>
            <a:solidFill>
              <a:srgbClr val="BDD7EE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algn="r">
                <a:defRPr/>
              </a:pP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344;p30">
              <a:extLst>
                <a:ext uri="{FF2B5EF4-FFF2-40B4-BE49-F238E27FC236}">
                  <a16:creationId xmlns:a16="http://schemas.microsoft.com/office/drawing/2014/main" id="{A3113708-E05E-448D-9B9A-84D21FFF5ABE}"/>
                </a:ext>
              </a:extLst>
            </p:cNvPr>
            <p:cNvSpPr txBox="1"/>
            <p:nvPr/>
          </p:nvSpPr>
          <p:spPr>
            <a:xfrm>
              <a:off x="10887445" y="3655890"/>
              <a:ext cx="444300" cy="2769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ctr" anchorCtr="0">
              <a:spAutoFit/>
            </a:bodyPr>
            <a:lstStyle/>
            <a:p>
              <a:pPr algn="ctr">
                <a:defRPr/>
              </a:pPr>
              <a:r>
                <a:rPr lang="en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09</a:t>
              </a:r>
              <a:endParaRPr sz="120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15" name="Google Shape;345;p30">
              <a:extLst>
                <a:ext uri="{FF2B5EF4-FFF2-40B4-BE49-F238E27FC236}">
                  <a16:creationId xmlns:a16="http://schemas.microsoft.com/office/drawing/2014/main" id="{EC9A8C09-2E20-465E-A25F-A2768F41FB3B}"/>
                </a:ext>
              </a:extLst>
            </p:cNvPr>
            <p:cNvSpPr txBox="1"/>
            <p:nvPr/>
          </p:nvSpPr>
          <p:spPr>
            <a:xfrm>
              <a:off x="8345113" y="3664207"/>
              <a:ext cx="2475366" cy="2769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5700" rIns="0" bIns="45700" anchor="ctr" anchorCtr="0">
              <a:spAutoFit/>
            </a:bodyPr>
            <a:lstStyle/>
            <a:p>
              <a:pPr algn="r">
                <a:buClr>
                  <a:prstClr val="black"/>
                </a:buClr>
                <a:defRPr/>
              </a:pP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Pengendalian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dan 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Evaluasi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Renja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-KL</a:t>
              </a:r>
            </a:p>
          </p:txBody>
        </p:sp>
      </p:grpSp>
      <p:grpSp>
        <p:nvGrpSpPr>
          <p:cNvPr id="116" name="Google Shape;346;p30">
            <a:extLst>
              <a:ext uri="{FF2B5EF4-FFF2-40B4-BE49-F238E27FC236}">
                <a16:creationId xmlns:a16="http://schemas.microsoft.com/office/drawing/2014/main" id="{8A5467B0-DF6C-4123-A541-781483ADA1F2}"/>
              </a:ext>
            </a:extLst>
          </p:cNvPr>
          <p:cNvGrpSpPr/>
          <p:nvPr/>
        </p:nvGrpSpPr>
        <p:grpSpPr>
          <a:xfrm>
            <a:off x="8225563" y="3866390"/>
            <a:ext cx="3172872" cy="595996"/>
            <a:chOff x="8308780" y="4230224"/>
            <a:chExt cx="2862069" cy="595996"/>
          </a:xfrm>
        </p:grpSpPr>
        <p:sp>
          <p:nvSpPr>
            <p:cNvPr id="117" name="Google Shape;347;p30">
              <a:extLst>
                <a:ext uri="{FF2B5EF4-FFF2-40B4-BE49-F238E27FC236}">
                  <a16:creationId xmlns:a16="http://schemas.microsoft.com/office/drawing/2014/main" id="{43A4C269-5C84-4F17-A2A3-B8650C6CFAE9}"/>
                </a:ext>
              </a:extLst>
            </p:cNvPr>
            <p:cNvSpPr/>
            <p:nvPr/>
          </p:nvSpPr>
          <p:spPr>
            <a:xfrm>
              <a:off x="8308780" y="4230224"/>
              <a:ext cx="2862069" cy="595996"/>
            </a:xfrm>
            <a:custGeom>
              <a:avLst/>
              <a:gdLst/>
              <a:ahLst/>
              <a:cxnLst/>
              <a:rect l="l" t="t" r="r" b="b"/>
              <a:pathLst>
                <a:path w="330207" h="68782" extrusionOk="0">
                  <a:moveTo>
                    <a:pt x="6740" y="68782"/>
                  </a:moveTo>
                  <a:lnTo>
                    <a:pt x="288460" y="68782"/>
                  </a:lnTo>
                  <a:cubicBezTo>
                    <a:pt x="291156" y="68782"/>
                    <a:pt x="293852" y="67434"/>
                    <a:pt x="295874" y="64736"/>
                  </a:cubicBezTo>
                  <a:lnTo>
                    <a:pt x="328899" y="13487"/>
                  </a:lnTo>
                  <a:cubicBezTo>
                    <a:pt x="332268" y="8092"/>
                    <a:pt x="328899" y="0"/>
                    <a:pt x="321485" y="0"/>
                  </a:cubicBezTo>
                  <a:lnTo>
                    <a:pt x="6740" y="0"/>
                  </a:lnTo>
                  <a:cubicBezTo>
                    <a:pt x="2696" y="0"/>
                    <a:pt x="0" y="3372"/>
                    <a:pt x="0" y="6743"/>
                  </a:cubicBezTo>
                  <a:lnTo>
                    <a:pt x="0" y="61365"/>
                  </a:lnTo>
                  <a:cubicBezTo>
                    <a:pt x="0" y="65411"/>
                    <a:pt x="3370" y="68108"/>
                    <a:pt x="6740" y="68108"/>
                  </a:cubicBezTo>
                  <a:close/>
                  <a:moveTo>
                    <a:pt x="257457" y="10115"/>
                  </a:moveTo>
                  <a:cubicBezTo>
                    <a:pt x="257457" y="8766"/>
                    <a:pt x="258131" y="8092"/>
                    <a:pt x="259479" y="8092"/>
                  </a:cubicBezTo>
                  <a:lnTo>
                    <a:pt x="318789" y="8092"/>
                  </a:lnTo>
                  <a:cubicBezTo>
                    <a:pt x="321485" y="8092"/>
                    <a:pt x="322833" y="10789"/>
                    <a:pt x="321485" y="12813"/>
                  </a:cubicBezTo>
                  <a:lnTo>
                    <a:pt x="291156" y="60016"/>
                  </a:lnTo>
                  <a:cubicBezTo>
                    <a:pt x="291156" y="60690"/>
                    <a:pt x="289808" y="61365"/>
                    <a:pt x="288460" y="61365"/>
                  </a:cubicBezTo>
                  <a:lnTo>
                    <a:pt x="259479" y="61365"/>
                  </a:lnTo>
                  <a:cubicBezTo>
                    <a:pt x="258131" y="61365"/>
                    <a:pt x="257457" y="60690"/>
                    <a:pt x="257457" y="59342"/>
                  </a:cubicBezTo>
                  <a:lnTo>
                    <a:pt x="257457" y="9441"/>
                  </a:lnTo>
                  <a:close/>
                </a:path>
              </a:pathLst>
            </a:custGeom>
            <a:solidFill>
              <a:srgbClr val="E2F0D9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algn="r">
                <a:defRPr/>
              </a:pP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" name="Google Shape;348;p30">
              <a:extLst>
                <a:ext uri="{FF2B5EF4-FFF2-40B4-BE49-F238E27FC236}">
                  <a16:creationId xmlns:a16="http://schemas.microsoft.com/office/drawing/2014/main" id="{3FA27354-5650-41B4-98A3-4977B5E7E797}"/>
                </a:ext>
              </a:extLst>
            </p:cNvPr>
            <p:cNvSpPr txBox="1"/>
            <p:nvPr/>
          </p:nvSpPr>
          <p:spPr>
            <a:xfrm>
              <a:off x="10500078" y="4373480"/>
              <a:ext cx="444300" cy="2769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ctr" anchorCtr="0">
              <a:spAutoFit/>
            </a:bodyPr>
            <a:lstStyle/>
            <a:p>
              <a:pPr algn="r">
                <a:defRPr/>
              </a:pPr>
              <a:r>
                <a:rPr lang="en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10</a:t>
              </a:r>
              <a:endParaRPr sz="12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" name="Google Shape;349;p30">
              <a:extLst>
                <a:ext uri="{FF2B5EF4-FFF2-40B4-BE49-F238E27FC236}">
                  <a16:creationId xmlns:a16="http://schemas.microsoft.com/office/drawing/2014/main" id="{3F681D96-0AE9-47D0-9700-50C46D5A4899}"/>
                </a:ext>
              </a:extLst>
            </p:cNvPr>
            <p:cNvSpPr txBox="1"/>
            <p:nvPr/>
          </p:nvSpPr>
          <p:spPr>
            <a:xfrm>
              <a:off x="8369160" y="4303653"/>
              <a:ext cx="2044367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5700" rIns="0" bIns="45700" anchor="ctr" anchorCtr="0">
              <a:spAutoFit/>
            </a:bodyPr>
            <a:lstStyle/>
            <a:p>
              <a:pPr algn="r">
                <a:buClr>
                  <a:prstClr val="black"/>
                </a:buClr>
                <a:defRPr/>
              </a:pP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Interoperabilitas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D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ata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P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erencanaan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dan P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enganggaran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 </a:t>
              </a:r>
            </a:p>
          </p:txBody>
        </p:sp>
      </p:grpSp>
      <p:grpSp>
        <p:nvGrpSpPr>
          <p:cNvPr id="120" name="Google Shape;350;p30">
            <a:extLst>
              <a:ext uri="{FF2B5EF4-FFF2-40B4-BE49-F238E27FC236}">
                <a16:creationId xmlns:a16="http://schemas.microsoft.com/office/drawing/2014/main" id="{3F9B3867-E47F-4386-A6FC-2E15CC6E53DA}"/>
              </a:ext>
            </a:extLst>
          </p:cNvPr>
          <p:cNvGrpSpPr/>
          <p:nvPr/>
        </p:nvGrpSpPr>
        <p:grpSpPr>
          <a:xfrm>
            <a:off x="8211902" y="1703959"/>
            <a:ext cx="2868214" cy="607484"/>
            <a:chOff x="8302611" y="2065970"/>
            <a:chExt cx="2868214" cy="607483"/>
          </a:xfrm>
        </p:grpSpPr>
        <p:sp>
          <p:nvSpPr>
            <p:cNvPr id="121" name="Google Shape;351;p30">
              <a:extLst>
                <a:ext uri="{FF2B5EF4-FFF2-40B4-BE49-F238E27FC236}">
                  <a16:creationId xmlns:a16="http://schemas.microsoft.com/office/drawing/2014/main" id="{2B786038-6DD8-4469-A697-203832597842}"/>
                </a:ext>
              </a:extLst>
            </p:cNvPr>
            <p:cNvSpPr/>
            <p:nvPr/>
          </p:nvSpPr>
          <p:spPr>
            <a:xfrm>
              <a:off x="8308780" y="2077457"/>
              <a:ext cx="2862045" cy="595996"/>
            </a:xfrm>
            <a:custGeom>
              <a:avLst/>
              <a:gdLst/>
              <a:ahLst/>
              <a:cxnLst/>
              <a:rect l="l" t="t" r="r" b="b"/>
              <a:pathLst>
                <a:path w="330109" h="68782" extrusionOk="0">
                  <a:moveTo>
                    <a:pt x="0" y="7418"/>
                  </a:moveTo>
                  <a:lnTo>
                    <a:pt x="0" y="62039"/>
                  </a:lnTo>
                  <a:cubicBezTo>
                    <a:pt x="0" y="66085"/>
                    <a:pt x="3370" y="68782"/>
                    <a:pt x="6740" y="68782"/>
                  </a:cubicBezTo>
                  <a:lnTo>
                    <a:pt x="321485" y="68782"/>
                  </a:lnTo>
                  <a:cubicBezTo>
                    <a:pt x="328225" y="68782"/>
                    <a:pt x="332268" y="61365"/>
                    <a:pt x="328899" y="55296"/>
                  </a:cubicBezTo>
                  <a:lnTo>
                    <a:pt x="295874" y="4046"/>
                  </a:lnTo>
                  <a:cubicBezTo>
                    <a:pt x="294526" y="1349"/>
                    <a:pt x="291830" y="0"/>
                    <a:pt x="288460" y="0"/>
                  </a:cubicBezTo>
                  <a:lnTo>
                    <a:pt x="6740" y="0"/>
                  </a:lnTo>
                  <a:cubicBezTo>
                    <a:pt x="2696" y="0"/>
                    <a:pt x="0" y="3372"/>
                    <a:pt x="0" y="6743"/>
                  </a:cubicBezTo>
                  <a:close/>
                  <a:moveTo>
                    <a:pt x="257457" y="8766"/>
                  </a:moveTo>
                  <a:cubicBezTo>
                    <a:pt x="257457" y="7418"/>
                    <a:pt x="258131" y="6743"/>
                    <a:pt x="259479" y="6743"/>
                  </a:cubicBezTo>
                  <a:lnTo>
                    <a:pt x="288460" y="6743"/>
                  </a:lnTo>
                  <a:cubicBezTo>
                    <a:pt x="289808" y="6743"/>
                    <a:pt x="290482" y="6743"/>
                    <a:pt x="291156" y="8092"/>
                  </a:cubicBezTo>
                  <a:lnTo>
                    <a:pt x="321485" y="55296"/>
                  </a:lnTo>
                  <a:cubicBezTo>
                    <a:pt x="322833" y="57319"/>
                    <a:pt x="321485" y="60016"/>
                    <a:pt x="318789" y="60016"/>
                  </a:cubicBezTo>
                  <a:lnTo>
                    <a:pt x="259479" y="60016"/>
                  </a:lnTo>
                  <a:cubicBezTo>
                    <a:pt x="258131" y="60016"/>
                    <a:pt x="257457" y="59342"/>
                    <a:pt x="257457" y="57993"/>
                  </a:cubicBezTo>
                  <a:lnTo>
                    <a:pt x="257457" y="8092"/>
                  </a:lnTo>
                  <a:close/>
                </a:path>
              </a:pathLst>
            </a:custGeom>
            <a:solidFill>
              <a:srgbClr val="E2F0D9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algn="r">
                <a:defRPr/>
              </a:pP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352;p30">
              <a:extLst>
                <a:ext uri="{FF2B5EF4-FFF2-40B4-BE49-F238E27FC236}">
                  <a16:creationId xmlns:a16="http://schemas.microsoft.com/office/drawing/2014/main" id="{5F91792B-73F3-4484-80A1-CEC32615D8E9}"/>
                </a:ext>
              </a:extLst>
            </p:cNvPr>
            <p:cNvSpPr txBox="1"/>
            <p:nvPr/>
          </p:nvSpPr>
          <p:spPr>
            <a:xfrm>
              <a:off x="10565398" y="2253372"/>
              <a:ext cx="444300" cy="2769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ctr" anchorCtr="0">
              <a:spAutoFit/>
            </a:bodyPr>
            <a:lstStyle/>
            <a:p>
              <a:pPr algn="r">
                <a:defRPr/>
              </a:pPr>
              <a:r>
                <a:rPr lang="en" sz="1200" b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07</a:t>
              </a: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353;p30">
              <a:extLst>
                <a:ext uri="{FF2B5EF4-FFF2-40B4-BE49-F238E27FC236}">
                  <a16:creationId xmlns:a16="http://schemas.microsoft.com/office/drawing/2014/main" id="{AD065003-3800-47A2-87E9-87DF90182538}"/>
                </a:ext>
              </a:extLst>
            </p:cNvPr>
            <p:cNvSpPr txBox="1"/>
            <p:nvPr/>
          </p:nvSpPr>
          <p:spPr>
            <a:xfrm>
              <a:off x="8302611" y="2065970"/>
              <a:ext cx="2210570" cy="57934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5700" rIns="0" bIns="45700" anchor="ctr" anchorCtr="0">
              <a:spAutoFit/>
            </a:bodyPr>
            <a:lstStyle/>
            <a:p>
              <a:pPr algn="r">
                <a:buClr>
                  <a:prstClr val="black"/>
                </a:buClr>
                <a:defRPr/>
              </a:pPr>
              <a:r>
                <a:rPr lang="en-US" sz="1055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Penambahan</a:t>
              </a:r>
              <a:r>
                <a:rPr lang="en-US" sz="1055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US" sz="1055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Klausul</a:t>
              </a:r>
              <a:r>
                <a:rPr lang="en-US" sz="1055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“</a:t>
              </a:r>
              <a:r>
                <a:rPr lang="en-US" sz="1055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Pemutakhiran</a:t>
              </a:r>
              <a:r>
                <a:rPr lang="en-US" sz="1055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RKP “ </a:t>
              </a:r>
              <a:r>
                <a:rPr lang="en-US" sz="1055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sebagai</a:t>
              </a:r>
              <a:r>
                <a:rPr lang="en-US" sz="1055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S</a:t>
              </a:r>
              <a:r>
                <a:rPr lang="en-US" sz="1055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ebab</a:t>
              </a:r>
              <a:r>
                <a:rPr lang="en-US" sz="1055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US" sz="1055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Perubahan</a:t>
              </a:r>
              <a:r>
                <a:rPr lang="en-US" sz="1055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US" sz="1055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Renja</a:t>
              </a:r>
              <a:r>
                <a:rPr lang="en-US" sz="1055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-KL </a:t>
              </a:r>
              <a:r>
                <a:rPr lang="en-US" sz="1055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Tahun</a:t>
              </a:r>
              <a:r>
                <a:rPr lang="en-US" sz="1055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US" sz="1055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Pelaksanaan</a:t>
              </a:r>
              <a:endParaRPr lang="en-US" sz="1055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4" name="Google Shape;361;p30">
            <a:extLst>
              <a:ext uri="{FF2B5EF4-FFF2-40B4-BE49-F238E27FC236}">
                <a16:creationId xmlns:a16="http://schemas.microsoft.com/office/drawing/2014/main" id="{59AC03CA-5E9F-4481-A8AA-FEB220F0A7D7}"/>
              </a:ext>
            </a:extLst>
          </p:cNvPr>
          <p:cNvSpPr/>
          <p:nvPr/>
        </p:nvSpPr>
        <p:spPr>
          <a:xfrm>
            <a:off x="6434900" y="1948748"/>
            <a:ext cx="1763674" cy="987489"/>
          </a:xfrm>
          <a:custGeom>
            <a:avLst/>
            <a:gdLst/>
            <a:ahLst/>
            <a:cxnLst/>
            <a:rect l="l" t="t" r="r" b="b"/>
            <a:pathLst>
              <a:path w="203540" h="113963" extrusionOk="0">
                <a:moveTo>
                  <a:pt x="111879" y="20904"/>
                </a:moveTo>
                <a:lnTo>
                  <a:pt x="3370" y="113963"/>
                </a:lnTo>
                <a:lnTo>
                  <a:pt x="0" y="110591"/>
                </a:lnTo>
                <a:lnTo>
                  <a:pt x="108509" y="16858"/>
                </a:lnTo>
                <a:cubicBezTo>
                  <a:pt x="120641" y="6069"/>
                  <a:pt x="136816" y="0"/>
                  <a:pt x="152992" y="0"/>
                </a:cubicBezTo>
                <a:lnTo>
                  <a:pt x="200844" y="0"/>
                </a:lnTo>
                <a:cubicBezTo>
                  <a:pt x="202192" y="0"/>
                  <a:pt x="203540" y="1349"/>
                  <a:pt x="203540" y="2697"/>
                </a:cubicBezTo>
                <a:lnTo>
                  <a:pt x="203540" y="2697"/>
                </a:lnTo>
                <a:cubicBezTo>
                  <a:pt x="203540" y="4046"/>
                  <a:pt x="202192" y="5395"/>
                  <a:pt x="200844" y="5395"/>
                </a:cubicBezTo>
                <a:lnTo>
                  <a:pt x="152992" y="5395"/>
                </a:lnTo>
                <a:cubicBezTo>
                  <a:pt x="138164" y="5395"/>
                  <a:pt x="123337" y="10789"/>
                  <a:pt x="111879" y="20904"/>
                </a:cubicBezTo>
                <a:close/>
              </a:path>
            </a:pathLst>
          </a:custGeom>
          <a:solidFill>
            <a:srgbClr val="44546A"/>
          </a:solidFill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362;p30">
            <a:extLst>
              <a:ext uri="{FF2B5EF4-FFF2-40B4-BE49-F238E27FC236}">
                <a16:creationId xmlns:a16="http://schemas.microsoft.com/office/drawing/2014/main" id="{42D95E8F-348A-4626-8C2C-E4D6AB0FF6AA}"/>
              </a:ext>
            </a:extLst>
          </p:cNvPr>
          <p:cNvSpPr/>
          <p:nvPr/>
        </p:nvSpPr>
        <p:spPr>
          <a:xfrm>
            <a:off x="6434900" y="3170047"/>
            <a:ext cx="1763674" cy="993330"/>
          </a:xfrm>
          <a:custGeom>
            <a:avLst/>
            <a:gdLst/>
            <a:ahLst/>
            <a:cxnLst/>
            <a:rect l="l" t="t" r="r" b="b"/>
            <a:pathLst>
              <a:path w="203540" h="114637" extrusionOk="0">
                <a:moveTo>
                  <a:pt x="108509" y="97779"/>
                </a:moveTo>
                <a:lnTo>
                  <a:pt x="0" y="3372"/>
                </a:lnTo>
                <a:lnTo>
                  <a:pt x="3370" y="0"/>
                </a:lnTo>
                <a:lnTo>
                  <a:pt x="111879" y="93733"/>
                </a:lnTo>
                <a:cubicBezTo>
                  <a:pt x="123337" y="103848"/>
                  <a:pt x="138164" y="109243"/>
                  <a:pt x="152992" y="109243"/>
                </a:cubicBezTo>
                <a:lnTo>
                  <a:pt x="200844" y="109243"/>
                </a:lnTo>
                <a:cubicBezTo>
                  <a:pt x="202192" y="109243"/>
                  <a:pt x="203540" y="110591"/>
                  <a:pt x="203540" y="111940"/>
                </a:cubicBezTo>
                <a:lnTo>
                  <a:pt x="203540" y="111940"/>
                </a:lnTo>
                <a:cubicBezTo>
                  <a:pt x="203540" y="113288"/>
                  <a:pt x="202192" y="114637"/>
                  <a:pt x="200844" y="114637"/>
                </a:cubicBezTo>
                <a:lnTo>
                  <a:pt x="152992" y="114637"/>
                </a:lnTo>
                <a:cubicBezTo>
                  <a:pt x="136816" y="114637"/>
                  <a:pt x="120641" y="108568"/>
                  <a:pt x="108509" y="97779"/>
                </a:cubicBezTo>
                <a:close/>
              </a:path>
            </a:pathLst>
          </a:custGeom>
          <a:solidFill>
            <a:srgbClr val="44546A"/>
          </a:solidFill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363;p30">
            <a:extLst>
              <a:ext uri="{FF2B5EF4-FFF2-40B4-BE49-F238E27FC236}">
                <a16:creationId xmlns:a16="http://schemas.microsoft.com/office/drawing/2014/main" id="{6FB8A061-2BC5-489B-9760-04C34B2F9CDE}"/>
              </a:ext>
            </a:extLst>
          </p:cNvPr>
          <p:cNvSpPr/>
          <p:nvPr/>
        </p:nvSpPr>
        <p:spPr>
          <a:xfrm>
            <a:off x="6446582" y="2673350"/>
            <a:ext cx="1751994" cy="771289"/>
          </a:xfrm>
          <a:custGeom>
            <a:avLst/>
            <a:gdLst/>
            <a:ahLst/>
            <a:cxnLst/>
            <a:rect l="l" t="t" r="r" b="b"/>
            <a:pathLst>
              <a:path w="202192" h="89012" extrusionOk="0">
                <a:moveTo>
                  <a:pt x="117271" y="85641"/>
                </a:moveTo>
                <a:lnTo>
                  <a:pt x="0" y="47204"/>
                </a:lnTo>
                <a:lnTo>
                  <a:pt x="1348" y="43832"/>
                </a:lnTo>
                <a:lnTo>
                  <a:pt x="0" y="40460"/>
                </a:lnTo>
                <a:lnTo>
                  <a:pt x="117271" y="3372"/>
                </a:lnTo>
                <a:cubicBezTo>
                  <a:pt x="124011" y="1349"/>
                  <a:pt x="130751" y="0"/>
                  <a:pt x="137490" y="0"/>
                </a:cubicBezTo>
                <a:lnTo>
                  <a:pt x="199496" y="0"/>
                </a:lnTo>
                <a:cubicBezTo>
                  <a:pt x="200844" y="0"/>
                  <a:pt x="202192" y="1349"/>
                  <a:pt x="202192" y="2697"/>
                </a:cubicBezTo>
                <a:lnTo>
                  <a:pt x="202192" y="2697"/>
                </a:lnTo>
                <a:cubicBezTo>
                  <a:pt x="202192" y="4046"/>
                  <a:pt x="200844" y="5395"/>
                  <a:pt x="199496" y="5395"/>
                </a:cubicBezTo>
                <a:lnTo>
                  <a:pt x="137490" y="5395"/>
                </a:lnTo>
                <a:cubicBezTo>
                  <a:pt x="130751" y="5395"/>
                  <a:pt x="124685" y="6069"/>
                  <a:pt x="118619" y="8092"/>
                </a:cubicBezTo>
                <a:lnTo>
                  <a:pt x="4718" y="44506"/>
                </a:lnTo>
                <a:lnTo>
                  <a:pt x="118619" y="80920"/>
                </a:lnTo>
                <a:cubicBezTo>
                  <a:pt x="124685" y="82943"/>
                  <a:pt x="131425" y="83618"/>
                  <a:pt x="137490" y="83618"/>
                </a:cubicBezTo>
                <a:lnTo>
                  <a:pt x="199496" y="83618"/>
                </a:lnTo>
                <a:cubicBezTo>
                  <a:pt x="200844" y="83618"/>
                  <a:pt x="202192" y="84966"/>
                  <a:pt x="202192" y="86315"/>
                </a:cubicBezTo>
                <a:lnTo>
                  <a:pt x="202192" y="86315"/>
                </a:lnTo>
                <a:cubicBezTo>
                  <a:pt x="202192" y="87664"/>
                  <a:pt x="200844" y="89012"/>
                  <a:pt x="199496" y="89012"/>
                </a:cubicBezTo>
                <a:lnTo>
                  <a:pt x="137490" y="89012"/>
                </a:lnTo>
                <a:cubicBezTo>
                  <a:pt x="130751" y="89012"/>
                  <a:pt x="123337" y="87664"/>
                  <a:pt x="117271" y="85641"/>
                </a:cubicBezTo>
                <a:close/>
              </a:path>
            </a:pathLst>
          </a:custGeom>
          <a:solidFill>
            <a:srgbClr val="44546A"/>
          </a:solidFill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364;p30">
            <a:extLst>
              <a:ext uri="{FF2B5EF4-FFF2-40B4-BE49-F238E27FC236}">
                <a16:creationId xmlns:a16="http://schemas.microsoft.com/office/drawing/2014/main" id="{9E6B901C-2223-49CD-9FB6-5E2BBC7948B2}"/>
              </a:ext>
            </a:extLst>
          </p:cNvPr>
          <p:cNvSpPr/>
          <p:nvPr/>
        </p:nvSpPr>
        <p:spPr>
          <a:xfrm>
            <a:off x="5106580" y="2390171"/>
            <a:ext cx="1898100" cy="2651700"/>
          </a:xfrm>
          <a:prstGeom prst="roundRect">
            <a:avLst>
              <a:gd name="adj" fmla="val 4289"/>
            </a:avLst>
          </a:prstGeom>
          <a:solidFill>
            <a:srgbClr val="44546A"/>
          </a:solidFill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grpSp>
        <p:nvGrpSpPr>
          <p:cNvPr id="128" name="Google Shape;365;p30">
            <a:extLst>
              <a:ext uri="{FF2B5EF4-FFF2-40B4-BE49-F238E27FC236}">
                <a16:creationId xmlns:a16="http://schemas.microsoft.com/office/drawing/2014/main" id="{E3A4A488-C97E-4995-B970-80FF49239E90}"/>
              </a:ext>
            </a:extLst>
          </p:cNvPr>
          <p:cNvGrpSpPr/>
          <p:nvPr/>
        </p:nvGrpSpPr>
        <p:grpSpPr>
          <a:xfrm flipH="1">
            <a:off x="632173" y="3070380"/>
            <a:ext cx="3219060" cy="595996"/>
            <a:chOff x="8308407" y="2795046"/>
            <a:chExt cx="3219061" cy="595996"/>
          </a:xfrm>
        </p:grpSpPr>
        <p:sp>
          <p:nvSpPr>
            <p:cNvPr id="129" name="Google Shape;366;p30">
              <a:extLst>
                <a:ext uri="{FF2B5EF4-FFF2-40B4-BE49-F238E27FC236}">
                  <a16:creationId xmlns:a16="http://schemas.microsoft.com/office/drawing/2014/main" id="{740E91C8-BDE6-481B-9456-883E8633040A}"/>
                </a:ext>
              </a:extLst>
            </p:cNvPr>
            <p:cNvSpPr/>
            <p:nvPr/>
          </p:nvSpPr>
          <p:spPr>
            <a:xfrm flipH="1">
              <a:off x="8308407" y="2795046"/>
              <a:ext cx="3219061" cy="595996"/>
            </a:xfrm>
            <a:custGeom>
              <a:avLst/>
              <a:gdLst/>
              <a:ahLst/>
              <a:cxnLst/>
              <a:rect l="l" t="t" r="r" b="b"/>
              <a:pathLst>
                <a:path w="370646" h="68782" extrusionOk="0">
                  <a:moveTo>
                    <a:pt x="364581" y="0"/>
                  </a:moveTo>
                  <a:lnTo>
                    <a:pt x="41748" y="0"/>
                  </a:lnTo>
                  <a:cubicBezTo>
                    <a:pt x="39052" y="0"/>
                    <a:pt x="36356" y="1349"/>
                    <a:pt x="34334" y="4046"/>
                  </a:cubicBezTo>
                  <a:lnTo>
                    <a:pt x="1309" y="55296"/>
                  </a:lnTo>
                  <a:cubicBezTo>
                    <a:pt x="-2061" y="60690"/>
                    <a:pt x="1309" y="68782"/>
                    <a:pt x="8723" y="68782"/>
                  </a:cubicBezTo>
                  <a:lnTo>
                    <a:pt x="363907" y="68782"/>
                  </a:lnTo>
                  <a:cubicBezTo>
                    <a:pt x="367951" y="68782"/>
                    <a:pt x="370646" y="65411"/>
                    <a:pt x="370646" y="62039"/>
                  </a:cubicBezTo>
                  <a:lnTo>
                    <a:pt x="370646" y="7418"/>
                  </a:lnTo>
                  <a:cubicBezTo>
                    <a:pt x="370646" y="3372"/>
                    <a:pt x="367276" y="674"/>
                    <a:pt x="363907" y="674"/>
                  </a:cubicBezTo>
                  <a:close/>
                  <a:moveTo>
                    <a:pt x="73424" y="57993"/>
                  </a:moveTo>
                  <a:cubicBezTo>
                    <a:pt x="73424" y="59342"/>
                    <a:pt x="72750" y="60016"/>
                    <a:pt x="71403" y="60016"/>
                  </a:cubicBezTo>
                  <a:lnTo>
                    <a:pt x="12093" y="60016"/>
                  </a:lnTo>
                  <a:cubicBezTo>
                    <a:pt x="9397" y="60016"/>
                    <a:pt x="8049" y="57319"/>
                    <a:pt x="9397" y="55296"/>
                  </a:cubicBezTo>
                  <a:lnTo>
                    <a:pt x="39726" y="8092"/>
                  </a:lnTo>
                  <a:cubicBezTo>
                    <a:pt x="39726" y="7418"/>
                    <a:pt x="41074" y="6743"/>
                    <a:pt x="42422" y="6743"/>
                  </a:cubicBezTo>
                  <a:lnTo>
                    <a:pt x="71403" y="6743"/>
                  </a:lnTo>
                  <a:cubicBezTo>
                    <a:pt x="72750" y="6743"/>
                    <a:pt x="73424" y="7418"/>
                    <a:pt x="73424" y="8766"/>
                  </a:cubicBezTo>
                  <a:lnTo>
                    <a:pt x="73424" y="58667"/>
                  </a:lnTo>
                  <a:close/>
                </a:path>
              </a:pathLst>
            </a:custGeom>
            <a:solidFill>
              <a:srgbClr val="F1DF9D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algn="r">
                <a:defRPr/>
              </a:pP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" name="Google Shape;367;p30">
              <a:extLst>
                <a:ext uri="{FF2B5EF4-FFF2-40B4-BE49-F238E27FC236}">
                  <a16:creationId xmlns:a16="http://schemas.microsoft.com/office/drawing/2014/main" id="{F3382F4F-4A98-4B8C-92D6-320B7D277505}"/>
                </a:ext>
              </a:extLst>
            </p:cNvPr>
            <p:cNvSpPr txBox="1"/>
            <p:nvPr/>
          </p:nvSpPr>
          <p:spPr>
            <a:xfrm>
              <a:off x="10877142" y="2954631"/>
              <a:ext cx="444300" cy="2769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ctr" anchorCtr="0">
              <a:spAutoFit/>
            </a:bodyPr>
            <a:lstStyle/>
            <a:p>
              <a:pPr algn="r">
                <a:defRPr/>
              </a:pPr>
              <a:r>
                <a:rPr lang="en" sz="1200" b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03</a:t>
              </a: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" name="Google Shape;368;p30">
              <a:extLst>
                <a:ext uri="{FF2B5EF4-FFF2-40B4-BE49-F238E27FC236}">
                  <a16:creationId xmlns:a16="http://schemas.microsoft.com/office/drawing/2014/main" id="{ACCDBEA0-A570-400B-92FE-9287FD8EB2A4}"/>
                </a:ext>
              </a:extLst>
            </p:cNvPr>
            <p:cNvSpPr txBox="1"/>
            <p:nvPr/>
          </p:nvSpPr>
          <p:spPr>
            <a:xfrm>
              <a:off x="8515610" y="2861213"/>
              <a:ext cx="2273699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5700" rIns="0" bIns="45700" anchor="ctr" anchorCtr="0">
              <a:spAutoFit/>
            </a:bodyPr>
            <a:lstStyle/>
            <a:p>
              <a:pPr>
                <a:defRPr/>
              </a:pP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Pemanfaatan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Rancangan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Renja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-KL 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sebagai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Salah Satu 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Bahan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SBPA</a:t>
              </a:r>
            </a:p>
          </p:txBody>
        </p:sp>
      </p:grpSp>
      <p:grpSp>
        <p:nvGrpSpPr>
          <p:cNvPr id="132" name="Google Shape;369;p30">
            <a:extLst>
              <a:ext uri="{FF2B5EF4-FFF2-40B4-BE49-F238E27FC236}">
                <a16:creationId xmlns:a16="http://schemas.microsoft.com/office/drawing/2014/main" id="{CD2901B6-92A6-4DAD-9F86-DBEB65090FCA}"/>
              </a:ext>
            </a:extLst>
          </p:cNvPr>
          <p:cNvGrpSpPr/>
          <p:nvPr/>
        </p:nvGrpSpPr>
        <p:grpSpPr>
          <a:xfrm flipH="1">
            <a:off x="631801" y="3787969"/>
            <a:ext cx="3228277" cy="595996"/>
            <a:chOff x="8299564" y="3512635"/>
            <a:chExt cx="3228277" cy="595996"/>
          </a:xfrm>
        </p:grpSpPr>
        <p:sp>
          <p:nvSpPr>
            <p:cNvPr id="133" name="Google Shape;370;p30">
              <a:extLst>
                <a:ext uri="{FF2B5EF4-FFF2-40B4-BE49-F238E27FC236}">
                  <a16:creationId xmlns:a16="http://schemas.microsoft.com/office/drawing/2014/main" id="{A6C8C048-5B3D-4D4D-8366-7D28E5470209}"/>
                </a:ext>
              </a:extLst>
            </p:cNvPr>
            <p:cNvSpPr/>
            <p:nvPr/>
          </p:nvSpPr>
          <p:spPr>
            <a:xfrm>
              <a:off x="8308780" y="3512635"/>
              <a:ext cx="3219061" cy="595996"/>
            </a:xfrm>
            <a:custGeom>
              <a:avLst/>
              <a:gdLst/>
              <a:ahLst/>
              <a:cxnLst/>
              <a:rect l="l" t="t" r="r" b="b"/>
              <a:pathLst>
                <a:path w="370646" h="68782" extrusionOk="0">
                  <a:moveTo>
                    <a:pt x="6066" y="68782"/>
                  </a:moveTo>
                  <a:lnTo>
                    <a:pt x="328899" y="68782"/>
                  </a:lnTo>
                  <a:cubicBezTo>
                    <a:pt x="331594" y="68782"/>
                    <a:pt x="334290" y="67434"/>
                    <a:pt x="336312" y="64736"/>
                  </a:cubicBezTo>
                  <a:lnTo>
                    <a:pt x="369337" y="13487"/>
                  </a:lnTo>
                  <a:cubicBezTo>
                    <a:pt x="372707" y="8092"/>
                    <a:pt x="369337" y="0"/>
                    <a:pt x="361923" y="0"/>
                  </a:cubicBezTo>
                  <a:lnTo>
                    <a:pt x="6740" y="0"/>
                  </a:lnTo>
                  <a:cubicBezTo>
                    <a:pt x="2696" y="0"/>
                    <a:pt x="0" y="3372"/>
                    <a:pt x="0" y="6743"/>
                  </a:cubicBezTo>
                  <a:lnTo>
                    <a:pt x="0" y="61365"/>
                  </a:lnTo>
                  <a:cubicBezTo>
                    <a:pt x="0" y="65411"/>
                    <a:pt x="3370" y="68108"/>
                    <a:pt x="6740" y="68108"/>
                  </a:cubicBezTo>
                  <a:close/>
                  <a:moveTo>
                    <a:pt x="297222" y="10115"/>
                  </a:moveTo>
                  <a:cubicBezTo>
                    <a:pt x="297222" y="8766"/>
                    <a:pt x="297896" y="8092"/>
                    <a:pt x="299244" y="8092"/>
                  </a:cubicBezTo>
                  <a:lnTo>
                    <a:pt x="358553" y="8092"/>
                  </a:lnTo>
                  <a:cubicBezTo>
                    <a:pt x="361249" y="8092"/>
                    <a:pt x="362597" y="10789"/>
                    <a:pt x="361249" y="12812"/>
                  </a:cubicBezTo>
                  <a:lnTo>
                    <a:pt x="330920" y="60016"/>
                  </a:lnTo>
                  <a:cubicBezTo>
                    <a:pt x="330920" y="60690"/>
                    <a:pt x="329573" y="61365"/>
                    <a:pt x="328225" y="61365"/>
                  </a:cubicBezTo>
                  <a:lnTo>
                    <a:pt x="299244" y="61365"/>
                  </a:lnTo>
                  <a:cubicBezTo>
                    <a:pt x="297896" y="61365"/>
                    <a:pt x="297222" y="60690"/>
                    <a:pt x="297222" y="59342"/>
                  </a:cubicBezTo>
                  <a:lnTo>
                    <a:pt x="297222" y="9441"/>
                  </a:lnTo>
                  <a:close/>
                </a:path>
              </a:pathLst>
            </a:custGeom>
            <a:solidFill>
              <a:srgbClr val="BDD7EE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algn="r">
                <a:defRPr/>
              </a:pP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" name="Google Shape;371;p30">
              <a:extLst>
                <a:ext uri="{FF2B5EF4-FFF2-40B4-BE49-F238E27FC236}">
                  <a16:creationId xmlns:a16="http://schemas.microsoft.com/office/drawing/2014/main" id="{C1F7A94C-1481-4B05-9422-16BC23F0AD00}"/>
                </a:ext>
              </a:extLst>
            </p:cNvPr>
            <p:cNvSpPr txBox="1"/>
            <p:nvPr/>
          </p:nvSpPr>
          <p:spPr>
            <a:xfrm>
              <a:off x="10887445" y="3655891"/>
              <a:ext cx="444300" cy="2769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ctr" anchorCtr="0">
              <a:spAutoFit/>
            </a:bodyPr>
            <a:lstStyle/>
            <a:p>
              <a:pPr algn="ctr">
                <a:defRPr/>
              </a:pPr>
              <a:r>
                <a:rPr lang="en" sz="1200" b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04</a:t>
              </a:r>
              <a:endParaRPr sz="120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35" name="Google Shape;372;p30">
              <a:extLst>
                <a:ext uri="{FF2B5EF4-FFF2-40B4-BE49-F238E27FC236}">
                  <a16:creationId xmlns:a16="http://schemas.microsoft.com/office/drawing/2014/main" id="{59365FD2-7B76-4038-8ABB-B1C4186C16E9}"/>
                </a:ext>
              </a:extLst>
            </p:cNvPr>
            <p:cNvSpPr txBox="1"/>
            <p:nvPr/>
          </p:nvSpPr>
          <p:spPr>
            <a:xfrm>
              <a:off x="8299564" y="3534796"/>
              <a:ext cx="2515206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5700" rIns="0" bIns="45700" anchor="ctr" anchorCtr="0">
              <a:spAutoFit/>
            </a:bodyPr>
            <a:lstStyle/>
            <a:p>
              <a:pPr>
                <a:defRPr/>
              </a:pPr>
              <a:r>
                <a:rPr lang="en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Pelibatan 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</a:t>
              </a:r>
              <a:r>
                <a:rPr lang="en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eran APIP dalam 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M</a:t>
              </a:r>
              <a:r>
                <a:rPr lang="en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elakukan Reviu Rancangan Renja-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KL</a:t>
              </a:r>
              <a:r>
                <a:rPr lang="en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endParaRPr sz="12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6" name="Google Shape;373;p30">
            <a:extLst>
              <a:ext uri="{FF2B5EF4-FFF2-40B4-BE49-F238E27FC236}">
                <a16:creationId xmlns:a16="http://schemas.microsoft.com/office/drawing/2014/main" id="{E4A388B6-A407-4DEF-AB90-40702525D07A}"/>
              </a:ext>
            </a:extLst>
          </p:cNvPr>
          <p:cNvGrpSpPr/>
          <p:nvPr/>
        </p:nvGrpSpPr>
        <p:grpSpPr>
          <a:xfrm flipH="1">
            <a:off x="988792" y="4478125"/>
            <a:ext cx="2862069" cy="646290"/>
            <a:chOff x="8308780" y="4202795"/>
            <a:chExt cx="2862069" cy="646291"/>
          </a:xfrm>
        </p:grpSpPr>
        <p:sp>
          <p:nvSpPr>
            <p:cNvPr id="137" name="Google Shape;374;p30">
              <a:extLst>
                <a:ext uri="{FF2B5EF4-FFF2-40B4-BE49-F238E27FC236}">
                  <a16:creationId xmlns:a16="http://schemas.microsoft.com/office/drawing/2014/main" id="{F8D3C66E-58FF-4C96-8209-F9F5E6A447D7}"/>
                </a:ext>
              </a:extLst>
            </p:cNvPr>
            <p:cNvSpPr/>
            <p:nvPr/>
          </p:nvSpPr>
          <p:spPr>
            <a:xfrm>
              <a:off x="8308780" y="4230224"/>
              <a:ext cx="2862069" cy="595996"/>
            </a:xfrm>
            <a:custGeom>
              <a:avLst/>
              <a:gdLst/>
              <a:ahLst/>
              <a:cxnLst/>
              <a:rect l="l" t="t" r="r" b="b"/>
              <a:pathLst>
                <a:path w="330207" h="68782" extrusionOk="0">
                  <a:moveTo>
                    <a:pt x="6740" y="68782"/>
                  </a:moveTo>
                  <a:lnTo>
                    <a:pt x="288460" y="68782"/>
                  </a:lnTo>
                  <a:cubicBezTo>
                    <a:pt x="291156" y="68782"/>
                    <a:pt x="293852" y="67434"/>
                    <a:pt x="295874" y="64736"/>
                  </a:cubicBezTo>
                  <a:lnTo>
                    <a:pt x="328899" y="13487"/>
                  </a:lnTo>
                  <a:cubicBezTo>
                    <a:pt x="332268" y="8092"/>
                    <a:pt x="328899" y="0"/>
                    <a:pt x="321485" y="0"/>
                  </a:cubicBezTo>
                  <a:lnTo>
                    <a:pt x="6740" y="0"/>
                  </a:lnTo>
                  <a:cubicBezTo>
                    <a:pt x="2696" y="0"/>
                    <a:pt x="0" y="3372"/>
                    <a:pt x="0" y="6743"/>
                  </a:cubicBezTo>
                  <a:lnTo>
                    <a:pt x="0" y="61365"/>
                  </a:lnTo>
                  <a:cubicBezTo>
                    <a:pt x="0" y="65411"/>
                    <a:pt x="3370" y="68108"/>
                    <a:pt x="6740" y="68108"/>
                  </a:cubicBezTo>
                  <a:close/>
                  <a:moveTo>
                    <a:pt x="257457" y="10115"/>
                  </a:moveTo>
                  <a:cubicBezTo>
                    <a:pt x="257457" y="8766"/>
                    <a:pt x="258131" y="8092"/>
                    <a:pt x="259479" y="8092"/>
                  </a:cubicBezTo>
                  <a:lnTo>
                    <a:pt x="318789" y="8092"/>
                  </a:lnTo>
                  <a:cubicBezTo>
                    <a:pt x="321485" y="8092"/>
                    <a:pt x="322833" y="10789"/>
                    <a:pt x="321485" y="12813"/>
                  </a:cubicBezTo>
                  <a:lnTo>
                    <a:pt x="291156" y="60016"/>
                  </a:lnTo>
                  <a:cubicBezTo>
                    <a:pt x="291156" y="60690"/>
                    <a:pt x="289808" y="61365"/>
                    <a:pt x="288460" y="61365"/>
                  </a:cubicBezTo>
                  <a:lnTo>
                    <a:pt x="259479" y="61365"/>
                  </a:lnTo>
                  <a:cubicBezTo>
                    <a:pt x="258131" y="61365"/>
                    <a:pt x="257457" y="60690"/>
                    <a:pt x="257457" y="59342"/>
                  </a:cubicBezTo>
                  <a:lnTo>
                    <a:pt x="257457" y="9441"/>
                  </a:lnTo>
                  <a:close/>
                </a:path>
              </a:pathLst>
            </a:custGeom>
            <a:solidFill>
              <a:srgbClr val="E2F0D9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algn="r">
                <a:defRPr/>
              </a:pP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" name="Google Shape;375;p30">
              <a:extLst>
                <a:ext uri="{FF2B5EF4-FFF2-40B4-BE49-F238E27FC236}">
                  <a16:creationId xmlns:a16="http://schemas.microsoft.com/office/drawing/2014/main" id="{B0427851-748F-4B15-B188-DFEAD994A486}"/>
                </a:ext>
              </a:extLst>
            </p:cNvPr>
            <p:cNvSpPr txBox="1"/>
            <p:nvPr/>
          </p:nvSpPr>
          <p:spPr>
            <a:xfrm>
              <a:off x="10500078" y="4373479"/>
              <a:ext cx="444300" cy="2769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ctr" anchorCtr="0">
              <a:spAutoFit/>
            </a:bodyPr>
            <a:lstStyle/>
            <a:p>
              <a:pPr algn="r">
                <a:defRPr/>
              </a:pPr>
              <a:r>
                <a:rPr lang="en" sz="1200" b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05</a:t>
              </a: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Google Shape;376;p30">
              <a:extLst>
                <a:ext uri="{FF2B5EF4-FFF2-40B4-BE49-F238E27FC236}">
                  <a16:creationId xmlns:a16="http://schemas.microsoft.com/office/drawing/2014/main" id="{3836572F-6E37-41D7-8AB2-793A8C12BEC6}"/>
                </a:ext>
              </a:extLst>
            </p:cNvPr>
            <p:cNvSpPr txBox="1"/>
            <p:nvPr/>
          </p:nvSpPr>
          <p:spPr>
            <a:xfrm>
              <a:off x="8308955" y="4202795"/>
              <a:ext cx="2069100" cy="646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5700" rIns="0" bIns="45700" anchor="ctr" anchorCtr="0">
              <a:spAutoFit/>
            </a:bodyPr>
            <a:lstStyle/>
            <a:p>
              <a:pPr>
                <a:defRPr/>
              </a:pPr>
              <a:r>
                <a:rPr lang="en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Muatan Renja-KL sebagai 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D</a:t>
              </a:r>
              <a:r>
                <a:rPr lang="en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asar Penyusunan Perjanjian Kinerja K/L </a:t>
              </a:r>
              <a:endParaRPr sz="12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0" name="Google Shape;377;p30">
            <a:extLst>
              <a:ext uri="{FF2B5EF4-FFF2-40B4-BE49-F238E27FC236}">
                <a16:creationId xmlns:a16="http://schemas.microsoft.com/office/drawing/2014/main" id="{5E0FEFF1-1E11-4E8C-A05D-622B0106A360}"/>
              </a:ext>
            </a:extLst>
          </p:cNvPr>
          <p:cNvGrpSpPr/>
          <p:nvPr/>
        </p:nvGrpSpPr>
        <p:grpSpPr>
          <a:xfrm flipH="1">
            <a:off x="911415" y="2352789"/>
            <a:ext cx="2952773" cy="595995"/>
            <a:chOff x="8295453" y="2077457"/>
            <a:chExt cx="2952773" cy="595996"/>
          </a:xfrm>
        </p:grpSpPr>
        <p:sp>
          <p:nvSpPr>
            <p:cNvPr id="141" name="Google Shape;378;p30">
              <a:extLst>
                <a:ext uri="{FF2B5EF4-FFF2-40B4-BE49-F238E27FC236}">
                  <a16:creationId xmlns:a16="http://schemas.microsoft.com/office/drawing/2014/main" id="{D4E3E24D-AF0B-48EB-AE7D-AA54DCB9645D}"/>
                </a:ext>
              </a:extLst>
            </p:cNvPr>
            <p:cNvSpPr/>
            <p:nvPr/>
          </p:nvSpPr>
          <p:spPr>
            <a:xfrm>
              <a:off x="8308781" y="2077457"/>
              <a:ext cx="2939445" cy="595996"/>
            </a:xfrm>
            <a:custGeom>
              <a:avLst/>
              <a:gdLst/>
              <a:ahLst/>
              <a:cxnLst/>
              <a:rect l="l" t="t" r="r" b="b"/>
              <a:pathLst>
                <a:path w="330109" h="68782" extrusionOk="0">
                  <a:moveTo>
                    <a:pt x="0" y="7418"/>
                  </a:moveTo>
                  <a:lnTo>
                    <a:pt x="0" y="62039"/>
                  </a:lnTo>
                  <a:cubicBezTo>
                    <a:pt x="0" y="66085"/>
                    <a:pt x="3370" y="68782"/>
                    <a:pt x="6740" y="68782"/>
                  </a:cubicBezTo>
                  <a:lnTo>
                    <a:pt x="321485" y="68782"/>
                  </a:lnTo>
                  <a:cubicBezTo>
                    <a:pt x="328225" y="68782"/>
                    <a:pt x="332268" y="61365"/>
                    <a:pt x="328899" y="55296"/>
                  </a:cubicBezTo>
                  <a:lnTo>
                    <a:pt x="295874" y="4046"/>
                  </a:lnTo>
                  <a:cubicBezTo>
                    <a:pt x="294526" y="1349"/>
                    <a:pt x="291830" y="0"/>
                    <a:pt x="288460" y="0"/>
                  </a:cubicBezTo>
                  <a:lnTo>
                    <a:pt x="6740" y="0"/>
                  </a:lnTo>
                  <a:cubicBezTo>
                    <a:pt x="2696" y="0"/>
                    <a:pt x="0" y="3372"/>
                    <a:pt x="0" y="6743"/>
                  </a:cubicBezTo>
                  <a:close/>
                  <a:moveTo>
                    <a:pt x="257457" y="8766"/>
                  </a:moveTo>
                  <a:cubicBezTo>
                    <a:pt x="257457" y="7418"/>
                    <a:pt x="258131" y="6743"/>
                    <a:pt x="259479" y="6743"/>
                  </a:cubicBezTo>
                  <a:lnTo>
                    <a:pt x="288460" y="6743"/>
                  </a:lnTo>
                  <a:cubicBezTo>
                    <a:pt x="289808" y="6743"/>
                    <a:pt x="290482" y="6743"/>
                    <a:pt x="291156" y="8092"/>
                  </a:cubicBezTo>
                  <a:lnTo>
                    <a:pt x="321485" y="55296"/>
                  </a:lnTo>
                  <a:cubicBezTo>
                    <a:pt x="322833" y="57319"/>
                    <a:pt x="321485" y="60016"/>
                    <a:pt x="318789" y="60016"/>
                  </a:cubicBezTo>
                  <a:lnTo>
                    <a:pt x="259479" y="60016"/>
                  </a:lnTo>
                  <a:cubicBezTo>
                    <a:pt x="258131" y="60016"/>
                    <a:pt x="257457" y="59342"/>
                    <a:pt x="257457" y="57993"/>
                  </a:cubicBezTo>
                  <a:lnTo>
                    <a:pt x="257457" y="8092"/>
                  </a:lnTo>
                  <a:close/>
                </a:path>
              </a:pathLst>
            </a:custGeom>
            <a:solidFill>
              <a:srgbClr val="E2F0D9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algn="r">
                <a:defRPr/>
              </a:pP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379;p30">
              <a:extLst>
                <a:ext uri="{FF2B5EF4-FFF2-40B4-BE49-F238E27FC236}">
                  <a16:creationId xmlns:a16="http://schemas.microsoft.com/office/drawing/2014/main" id="{5DF6B11C-5891-4CED-975A-66E415CC3967}"/>
                </a:ext>
              </a:extLst>
            </p:cNvPr>
            <p:cNvSpPr txBox="1"/>
            <p:nvPr/>
          </p:nvSpPr>
          <p:spPr>
            <a:xfrm>
              <a:off x="10565398" y="2253370"/>
              <a:ext cx="444300" cy="2769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ctr" anchorCtr="0">
              <a:spAutoFit/>
            </a:bodyPr>
            <a:lstStyle/>
            <a:p>
              <a:pPr algn="r">
                <a:defRPr/>
              </a:pPr>
              <a:r>
                <a:rPr lang="en" sz="1200" b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02</a:t>
              </a: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380;p30">
              <a:extLst>
                <a:ext uri="{FF2B5EF4-FFF2-40B4-BE49-F238E27FC236}">
                  <a16:creationId xmlns:a16="http://schemas.microsoft.com/office/drawing/2014/main" id="{F44B22C2-C401-41AF-B024-88207F85B1CB}"/>
                </a:ext>
              </a:extLst>
            </p:cNvPr>
            <p:cNvSpPr txBox="1"/>
            <p:nvPr/>
          </p:nvSpPr>
          <p:spPr>
            <a:xfrm>
              <a:off x="8295453" y="2084878"/>
              <a:ext cx="2250823" cy="57704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5700" rIns="0" bIns="45700" anchor="ctr" anchorCtr="0">
              <a:spAutoFit/>
            </a:bodyPr>
            <a:lstStyle/>
            <a:p>
              <a:pPr>
                <a:defRPr/>
              </a:pPr>
              <a:r>
                <a:rPr lang="en-ID" sz="105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Pemanfaatan</a:t>
              </a:r>
              <a:r>
                <a:rPr lang="en-ID" sz="105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ID" sz="105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Ranwal</a:t>
              </a:r>
              <a:r>
                <a:rPr lang="en-ID" sz="105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ID" sz="105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Renja</a:t>
              </a:r>
              <a:r>
                <a:rPr lang="en-ID" sz="105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-KL </a:t>
              </a:r>
              <a:r>
                <a:rPr lang="en-ID" sz="105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Sebagai</a:t>
              </a:r>
              <a:r>
                <a:rPr lang="en-ID" sz="105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Salah Satu </a:t>
              </a:r>
              <a:r>
                <a:rPr lang="en-ID" sz="105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Bahan</a:t>
              </a:r>
              <a:r>
                <a:rPr lang="en-ID" sz="105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ID" sz="105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Dalam</a:t>
              </a:r>
              <a:r>
                <a:rPr lang="en-ID" sz="105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ID" sz="105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Melakukan</a:t>
              </a:r>
              <a:r>
                <a:rPr lang="en-ID" sz="105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ID" sz="105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Reviu</a:t>
              </a:r>
              <a:r>
                <a:rPr lang="en-ID" sz="105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Baseline &amp; </a:t>
              </a:r>
              <a:r>
                <a:rPr lang="en-ID" sz="105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Penyusunan</a:t>
              </a:r>
              <a:r>
                <a:rPr lang="en-ID" sz="105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PI</a:t>
              </a:r>
            </a:p>
          </p:txBody>
        </p:sp>
      </p:grpSp>
      <p:grpSp>
        <p:nvGrpSpPr>
          <p:cNvPr id="144" name="Google Shape;381;p30">
            <a:extLst>
              <a:ext uri="{FF2B5EF4-FFF2-40B4-BE49-F238E27FC236}">
                <a16:creationId xmlns:a16="http://schemas.microsoft.com/office/drawing/2014/main" id="{9A76EDFF-FAC9-41E3-87E5-E703680502C0}"/>
              </a:ext>
            </a:extLst>
          </p:cNvPr>
          <p:cNvGrpSpPr/>
          <p:nvPr/>
        </p:nvGrpSpPr>
        <p:grpSpPr>
          <a:xfrm flipH="1">
            <a:off x="1345670" y="1587211"/>
            <a:ext cx="2505008" cy="646290"/>
            <a:chOff x="8308963" y="1311876"/>
            <a:chExt cx="2505008" cy="646290"/>
          </a:xfrm>
        </p:grpSpPr>
        <p:sp>
          <p:nvSpPr>
            <p:cNvPr id="145" name="Google Shape;382;p30">
              <a:extLst>
                <a:ext uri="{FF2B5EF4-FFF2-40B4-BE49-F238E27FC236}">
                  <a16:creationId xmlns:a16="http://schemas.microsoft.com/office/drawing/2014/main" id="{8E7F85C6-7E5A-4B54-9F1A-C549795C0F13}"/>
                </a:ext>
              </a:extLst>
            </p:cNvPr>
            <p:cNvSpPr/>
            <p:nvPr/>
          </p:nvSpPr>
          <p:spPr>
            <a:xfrm flipH="1">
              <a:off x="8308963" y="1359868"/>
              <a:ext cx="2505008" cy="595996"/>
            </a:xfrm>
            <a:custGeom>
              <a:avLst/>
              <a:gdLst/>
              <a:ahLst/>
              <a:cxnLst/>
              <a:rect l="l" t="t" r="r" b="b"/>
              <a:pathLst>
                <a:path w="289095" h="68782" extrusionOk="0">
                  <a:moveTo>
                    <a:pt x="283030" y="0"/>
                  </a:moveTo>
                  <a:lnTo>
                    <a:pt x="41748" y="0"/>
                  </a:lnTo>
                  <a:cubicBezTo>
                    <a:pt x="39052" y="0"/>
                    <a:pt x="36356" y="1349"/>
                    <a:pt x="34334" y="4046"/>
                  </a:cubicBezTo>
                  <a:lnTo>
                    <a:pt x="1309" y="55295"/>
                  </a:lnTo>
                  <a:cubicBezTo>
                    <a:pt x="-2061" y="60690"/>
                    <a:pt x="1309" y="68782"/>
                    <a:pt x="8723" y="68782"/>
                  </a:cubicBezTo>
                  <a:lnTo>
                    <a:pt x="282356" y="68782"/>
                  </a:lnTo>
                  <a:cubicBezTo>
                    <a:pt x="286400" y="68782"/>
                    <a:pt x="289096" y="65410"/>
                    <a:pt x="289096" y="62039"/>
                  </a:cubicBezTo>
                  <a:lnTo>
                    <a:pt x="289096" y="7418"/>
                  </a:lnTo>
                  <a:cubicBezTo>
                    <a:pt x="289096" y="3372"/>
                    <a:pt x="285726" y="674"/>
                    <a:pt x="282356" y="674"/>
                  </a:cubicBezTo>
                  <a:close/>
                  <a:moveTo>
                    <a:pt x="73424" y="57993"/>
                  </a:moveTo>
                  <a:cubicBezTo>
                    <a:pt x="73424" y="59342"/>
                    <a:pt x="72750" y="60016"/>
                    <a:pt x="71402" y="60016"/>
                  </a:cubicBezTo>
                  <a:lnTo>
                    <a:pt x="12093" y="60016"/>
                  </a:lnTo>
                  <a:cubicBezTo>
                    <a:pt x="9397" y="60016"/>
                    <a:pt x="8049" y="57319"/>
                    <a:pt x="9397" y="55295"/>
                  </a:cubicBezTo>
                  <a:lnTo>
                    <a:pt x="39726" y="8092"/>
                  </a:lnTo>
                  <a:cubicBezTo>
                    <a:pt x="39726" y="7418"/>
                    <a:pt x="41074" y="6743"/>
                    <a:pt x="42422" y="6743"/>
                  </a:cubicBezTo>
                  <a:lnTo>
                    <a:pt x="71402" y="6743"/>
                  </a:lnTo>
                  <a:cubicBezTo>
                    <a:pt x="72750" y="6743"/>
                    <a:pt x="73424" y="7418"/>
                    <a:pt x="73424" y="8766"/>
                  </a:cubicBezTo>
                  <a:lnTo>
                    <a:pt x="73424" y="58667"/>
                  </a:lnTo>
                  <a:close/>
                </a:path>
              </a:pathLst>
            </a:custGeom>
            <a:solidFill>
              <a:srgbClr val="BDD7EE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algn="r">
                <a:defRPr/>
              </a:pP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6" name="Google Shape;383;p30">
              <a:extLst>
                <a:ext uri="{FF2B5EF4-FFF2-40B4-BE49-F238E27FC236}">
                  <a16:creationId xmlns:a16="http://schemas.microsoft.com/office/drawing/2014/main" id="{87159AA9-AADA-440C-A034-BAB05EC0DF55}"/>
                </a:ext>
              </a:extLst>
            </p:cNvPr>
            <p:cNvSpPr txBox="1"/>
            <p:nvPr/>
          </p:nvSpPr>
          <p:spPr>
            <a:xfrm>
              <a:off x="10196878" y="1519454"/>
              <a:ext cx="444300" cy="2769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ctr" anchorCtr="0">
              <a:spAutoFit/>
            </a:bodyPr>
            <a:lstStyle/>
            <a:p>
              <a:pPr algn="r">
                <a:defRPr/>
              </a:pPr>
              <a:r>
                <a:rPr lang="en" sz="1200" b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01</a:t>
              </a: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" name="Google Shape;384;p30">
              <a:extLst>
                <a:ext uri="{FF2B5EF4-FFF2-40B4-BE49-F238E27FC236}">
                  <a16:creationId xmlns:a16="http://schemas.microsoft.com/office/drawing/2014/main" id="{FA8CB439-9E8C-4BB4-B4BB-CB8E134E2377}"/>
                </a:ext>
              </a:extLst>
            </p:cNvPr>
            <p:cNvSpPr txBox="1"/>
            <p:nvPr/>
          </p:nvSpPr>
          <p:spPr>
            <a:xfrm>
              <a:off x="8442479" y="1311876"/>
              <a:ext cx="1617600" cy="6462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5700" rIns="0" bIns="45700" anchor="ctr" anchorCtr="0">
              <a:spAutoFit/>
            </a:bodyPr>
            <a:lstStyle/>
            <a:p>
              <a:pPr>
                <a:defRPr/>
              </a:pP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Penegasan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Penyusunan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Renja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-KL b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erdasarkan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RKP Dan </a:t>
              </a:r>
              <a:r>
                <a:rPr lang="en-ID" sz="1200" b="1" dirty="0" err="1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Renstra</a:t>
              </a:r>
              <a:r>
                <a:rPr lang="en-ID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-KL</a:t>
              </a:r>
            </a:p>
          </p:txBody>
        </p:sp>
      </p:grpSp>
      <p:grpSp>
        <p:nvGrpSpPr>
          <p:cNvPr id="148" name="Google Shape;385;p30">
            <a:extLst>
              <a:ext uri="{FF2B5EF4-FFF2-40B4-BE49-F238E27FC236}">
                <a16:creationId xmlns:a16="http://schemas.microsoft.com/office/drawing/2014/main" id="{C74F3E89-6C46-40D4-BF89-94EC629E5888}"/>
              </a:ext>
            </a:extLst>
          </p:cNvPr>
          <p:cNvGrpSpPr/>
          <p:nvPr/>
        </p:nvGrpSpPr>
        <p:grpSpPr>
          <a:xfrm flipH="1">
            <a:off x="3920341" y="1904001"/>
            <a:ext cx="1763676" cy="2933392"/>
            <a:chOff x="6475628" y="1605807"/>
            <a:chExt cx="1763676" cy="2933392"/>
          </a:xfrm>
        </p:grpSpPr>
        <p:sp>
          <p:nvSpPr>
            <p:cNvPr id="149" name="Google Shape;386;p30">
              <a:extLst>
                <a:ext uri="{FF2B5EF4-FFF2-40B4-BE49-F238E27FC236}">
                  <a16:creationId xmlns:a16="http://schemas.microsoft.com/office/drawing/2014/main" id="{00AEC772-2D32-4D45-B4DD-EFC2861C3B35}"/>
                </a:ext>
              </a:extLst>
            </p:cNvPr>
            <p:cNvSpPr/>
            <p:nvPr/>
          </p:nvSpPr>
          <p:spPr>
            <a:xfrm>
              <a:off x="6475628" y="1605807"/>
              <a:ext cx="1763665" cy="1513368"/>
            </a:xfrm>
            <a:custGeom>
              <a:avLst/>
              <a:gdLst/>
              <a:ahLst/>
              <a:cxnLst/>
              <a:rect l="l" t="t" r="r" b="b"/>
              <a:pathLst>
                <a:path w="203539" h="174653" extrusionOk="0">
                  <a:moveTo>
                    <a:pt x="107836" y="31020"/>
                  </a:moveTo>
                  <a:lnTo>
                    <a:pt x="4044" y="174653"/>
                  </a:lnTo>
                  <a:lnTo>
                    <a:pt x="0" y="171956"/>
                  </a:lnTo>
                  <a:lnTo>
                    <a:pt x="103792" y="28322"/>
                  </a:lnTo>
                  <a:cubicBezTo>
                    <a:pt x="116597" y="10789"/>
                    <a:pt x="136816" y="0"/>
                    <a:pt x="159057" y="0"/>
                  </a:cubicBezTo>
                  <a:lnTo>
                    <a:pt x="200844" y="0"/>
                  </a:lnTo>
                  <a:cubicBezTo>
                    <a:pt x="202192" y="0"/>
                    <a:pt x="203540" y="1349"/>
                    <a:pt x="203540" y="2698"/>
                  </a:cubicBezTo>
                  <a:lnTo>
                    <a:pt x="203540" y="2698"/>
                  </a:lnTo>
                  <a:cubicBezTo>
                    <a:pt x="203540" y="4046"/>
                    <a:pt x="202192" y="5395"/>
                    <a:pt x="200844" y="5395"/>
                  </a:cubicBezTo>
                  <a:lnTo>
                    <a:pt x="159057" y="5395"/>
                  </a:lnTo>
                  <a:cubicBezTo>
                    <a:pt x="138838" y="5395"/>
                    <a:pt x="119967" y="14835"/>
                    <a:pt x="107836" y="31694"/>
                  </a:cubicBezTo>
                  <a:close/>
                </a:path>
              </a:pathLst>
            </a:custGeom>
            <a:solidFill>
              <a:srgbClr val="44546A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" name="Google Shape;387;p30">
              <a:extLst>
                <a:ext uri="{FF2B5EF4-FFF2-40B4-BE49-F238E27FC236}">
                  <a16:creationId xmlns:a16="http://schemas.microsoft.com/office/drawing/2014/main" id="{9EB5D658-7367-4DF5-83A6-43662463828B}"/>
                </a:ext>
              </a:extLst>
            </p:cNvPr>
            <p:cNvSpPr/>
            <p:nvPr/>
          </p:nvSpPr>
          <p:spPr>
            <a:xfrm>
              <a:off x="6475628" y="2324570"/>
              <a:ext cx="1763674" cy="987489"/>
            </a:xfrm>
            <a:custGeom>
              <a:avLst/>
              <a:gdLst/>
              <a:ahLst/>
              <a:cxnLst/>
              <a:rect l="l" t="t" r="r" b="b"/>
              <a:pathLst>
                <a:path w="203540" h="113963" extrusionOk="0">
                  <a:moveTo>
                    <a:pt x="111879" y="20904"/>
                  </a:moveTo>
                  <a:lnTo>
                    <a:pt x="3370" y="113963"/>
                  </a:lnTo>
                  <a:lnTo>
                    <a:pt x="0" y="110591"/>
                  </a:lnTo>
                  <a:lnTo>
                    <a:pt x="108509" y="16858"/>
                  </a:lnTo>
                  <a:cubicBezTo>
                    <a:pt x="120641" y="6069"/>
                    <a:pt x="136816" y="0"/>
                    <a:pt x="152992" y="0"/>
                  </a:cubicBezTo>
                  <a:lnTo>
                    <a:pt x="200844" y="0"/>
                  </a:lnTo>
                  <a:cubicBezTo>
                    <a:pt x="202192" y="0"/>
                    <a:pt x="203540" y="1349"/>
                    <a:pt x="203540" y="2697"/>
                  </a:cubicBezTo>
                  <a:lnTo>
                    <a:pt x="203540" y="2697"/>
                  </a:lnTo>
                  <a:cubicBezTo>
                    <a:pt x="203540" y="4046"/>
                    <a:pt x="202192" y="5395"/>
                    <a:pt x="200844" y="5395"/>
                  </a:cubicBezTo>
                  <a:lnTo>
                    <a:pt x="152992" y="5395"/>
                  </a:lnTo>
                  <a:cubicBezTo>
                    <a:pt x="138164" y="5395"/>
                    <a:pt x="123337" y="10789"/>
                    <a:pt x="111879" y="20904"/>
                  </a:cubicBezTo>
                  <a:close/>
                </a:path>
              </a:pathLst>
            </a:custGeom>
            <a:solidFill>
              <a:srgbClr val="44546A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1" name="Google Shape;388;p30">
              <a:extLst>
                <a:ext uri="{FF2B5EF4-FFF2-40B4-BE49-F238E27FC236}">
                  <a16:creationId xmlns:a16="http://schemas.microsoft.com/office/drawing/2014/main" id="{74C3065E-DEB6-410F-B921-1CD515E16D94}"/>
                </a:ext>
              </a:extLst>
            </p:cNvPr>
            <p:cNvSpPr/>
            <p:nvPr/>
          </p:nvSpPr>
          <p:spPr>
            <a:xfrm>
              <a:off x="6475628" y="3545869"/>
              <a:ext cx="1763674" cy="993330"/>
            </a:xfrm>
            <a:custGeom>
              <a:avLst/>
              <a:gdLst/>
              <a:ahLst/>
              <a:cxnLst/>
              <a:rect l="l" t="t" r="r" b="b"/>
              <a:pathLst>
                <a:path w="203540" h="114637" extrusionOk="0">
                  <a:moveTo>
                    <a:pt x="108509" y="97779"/>
                  </a:moveTo>
                  <a:lnTo>
                    <a:pt x="0" y="3372"/>
                  </a:lnTo>
                  <a:lnTo>
                    <a:pt x="3370" y="0"/>
                  </a:lnTo>
                  <a:lnTo>
                    <a:pt x="111879" y="93733"/>
                  </a:lnTo>
                  <a:cubicBezTo>
                    <a:pt x="123337" y="103848"/>
                    <a:pt x="138164" y="109243"/>
                    <a:pt x="152992" y="109243"/>
                  </a:cubicBezTo>
                  <a:lnTo>
                    <a:pt x="200844" y="109243"/>
                  </a:lnTo>
                  <a:cubicBezTo>
                    <a:pt x="202192" y="109243"/>
                    <a:pt x="203540" y="110591"/>
                    <a:pt x="203540" y="111940"/>
                  </a:cubicBezTo>
                  <a:lnTo>
                    <a:pt x="203540" y="111940"/>
                  </a:lnTo>
                  <a:cubicBezTo>
                    <a:pt x="203540" y="113288"/>
                    <a:pt x="202192" y="114637"/>
                    <a:pt x="200844" y="114637"/>
                  </a:cubicBezTo>
                  <a:lnTo>
                    <a:pt x="152992" y="114637"/>
                  </a:lnTo>
                  <a:cubicBezTo>
                    <a:pt x="136816" y="114637"/>
                    <a:pt x="120641" y="108568"/>
                    <a:pt x="108509" y="97779"/>
                  </a:cubicBezTo>
                  <a:close/>
                </a:path>
              </a:pathLst>
            </a:custGeom>
            <a:solidFill>
              <a:srgbClr val="44546A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389;p30">
              <a:extLst>
                <a:ext uri="{FF2B5EF4-FFF2-40B4-BE49-F238E27FC236}">
                  <a16:creationId xmlns:a16="http://schemas.microsoft.com/office/drawing/2014/main" id="{2A558B57-09B0-4B38-A792-6458F8633BCA}"/>
                </a:ext>
              </a:extLst>
            </p:cNvPr>
            <p:cNvSpPr/>
            <p:nvPr/>
          </p:nvSpPr>
          <p:spPr>
            <a:xfrm>
              <a:off x="6487310" y="3049172"/>
              <a:ext cx="1751994" cy="771289"/>
            </a:xfrm>
            <a:custGeom>
              <a:avLst/>
              <a:gdLst/>
              <a:ahLst/>
              <a:cxnLst/>
              <a:rect l="l" t="t" r="r" b="b"/>
              <a:pathLst>
                <a:path w="202192" h="89012" extrusionOk="0">
                  <a:moveTo>
                    <a:pt x="117271" y="85641"/>
                  </a:moveTo>
                  <a:lnTo>
                    <a:pt x="0" y="47204"/>
                  </a:lnTo>
                  <a:lnTo>
                    <a:pt x="1348" y="43832"/>
                  </a:lnTo>
                  <a:lnTo>
                    <a:pt x="0" y="40460"/>
                  </a:lnTo>
                  <a:lnTo>
                    <a:pt x="117271" y="3372"/>
                  </a:lnTo>
                  <a:cubicBezTo>
                    <a:pt x="124011" y="1349"/>
                    <a:pt x="130751" y="0"/>
                    <a:pt x="137490" y="0"/>
                  </a:cubicBezTo>
                  <a:lnTo>
                    <a:pt x="199496" y="0"/>
                  </a:lnTo>
                  <a:cubicBezTo>
                    <a:pt x="200844" y="0"/>
                    <a:pt x="202192" y="1349"/>
                    <a:pt x="202192" y="2697"/>
                  </a:cubicBezTo>
                  <a:lnTo>
                    <a:pt x="202192" y="2697"/>
                  </a:lnTo>
                  <a:cubicBezTo>
                    <a:pt x="202192" y="4046"/>
                    <a:pt x="200844" y="5395"/>
                    <a:pt x="199496" y="5395"/>
                  </a:cubicBezTo>
                  <a:lnTo>
                    <a:pt x="137490" y="5395"/>
                  </a:lnTo>
                  <a:cubicBezTo>
                    <a:pt x="130751" y="5395"/>
                    <a:pt x="124685" y="6069"/>
                    <a:pt x="118619" y="8092"/>
                  </a:cubicBezTo>
                  <a:lnTo>
                    <a:pt x="4718" y="44506"/>
                  </a:lnTo>
                  <a:lnTo>
                    <a:pt x="118619" y="80920"/>
                  </a:lnTo>
                  <a:cubicBezTo>
                    <a:pt x="124685" y="82943"/>
                    <a:pt x="131425" y="83618"/>
                    <a:pt x="137490" y="83618"/>
                  </a:cubicBezTo>
                  <a:lnTo>
                    <a:pt x="199496" y="83618"/>
                  </a:lnTo>
                  <a:cubicBezTo>
                    <a:pt x="200844" y="83618"/>
                    <a:pt x="202192" y="84966"/>
                    <a:pt x="202192" y="86315"/>
                  </a:cubicBezTo>
                  <a:lnTo>
                    <a:pt x="202192" y="86315"/>
                  </a:lnTo>
                  <a:cubicBezTo>
                    <a:pt x="202192" y="87664"/>
                    <a:pt x="200844" y="89012"/>
                    <a:pt x="199496" y="89012"/>
                  </a:cubicBezTo>
                  <a:lnTo>
                    <a:pt x="137490" y="89012"/>
                  </a:lnTo>
                  <a:cubicBezTo>
                    <a:pt x="130751" y="89012"/>
                    <a:pt x="123337" y="87664"/>
                    <a:pt x="117271" y="85641"/>
                  </a:cubicBezTo>
                  <a:close/>
                </a:path>
              </a:pathLst>
            </a:custGeom>
            <a:solidFill>
              <a:srgbClr val="44546A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3" name="Google Shape;390;p30">
            <a:extLst>
              <a:ext uri="{FF2B5EF4-FFF2-40B4-BE49-F238E27FC236}">
                <a16:creationId xmlns:a16="http://schemas.microsoft.com/office/drawing/2014/main" id="{B87CD92B-334B-4B7F-847E-D17406803EC8}"/>
              </a:ext>
            </a:extLst>
          </p:cNvPr>
          <p:cNvSpPr txBox="1"/>
          <p:nvPr/>
        </p:nvSpPr>
        <p:spPr>
          <a:xfrm>
            <a:off x="5228115" y="3137717"/>
            <a:ext cx="1655200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spAutoFit/>
          </a:bodyPr>
          <a:lstStyle/>
          <a:p>
            <a:pPr algn="ctr">
              <a:defRPr/>
            </a:pPr>
            <a:r>
              <a:rPr lang="en" sz="2000" b="1" dirty="0">
                <a:solidFill>
                  <a:prstClr val="white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Batang Tubuh</a:t>
            </a:r>
            <a:endParaRPr sz="1467" dirty="0">
              <a:solidFill>
                <a:prstClr val="black"/>
              </a:solidFill>
              <a:latin typeface="Calibri" panose="020F0502020204030204"/>
            </a:endParaRPr>
          </a:p>
          <a:p>
            <a:pPr algn="ctr">
              <a:defRPr/>
            </a:pPr>
            <a:r>
              <a:rPr lang="en-ID" sz="2000" b="1" dirty="0" err="1">
                <a:solidFill>
                  <a:prstClr val="white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Perpres</a:t>
            </a:r>
            <a:r>
              <a:rPr lang="en" sz="2000" b="1" dirty="0">
                <a:solidFill>
                  <a:prstClr val="white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endParaRPr sz="2000" b="1" dirty="0">
              <a:solidFill>
                <a:prstClr val="white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  <a:p>
            <a:pPr algn="ctr">
              <a:defRPr/>
            </a:pPr>
            <a:r>
              <a:rPr lang="en" sz="2000" b="1" dirty="0">
                <a:solidFill>
                  <a:prstClr val="white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80/2025</a:t>
            </a:r>
            <a:endParaRPr sz="1867" b="1" dirty="0">
              <a:solidFill>
                <a:prstClr val="white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362;p30">
            <a:extLst>
              <a:ext uri="{FF2B5EF4-FFF2-40B4-BE49-F238E27FC236}">
                <a16:creationId xmlns:a16="http://schemas.microsoft.com/office/drawing/2014/main" id="{0051CED4-E841-4D49-B4D4-4BAD2B51088D}"/>
              </a:ext>
            </a:extLst>
          </p:cNvPr>
          <p:cNvSpPr/>
          <p:nvPr/>
        </p:nvSpPr>
        <p:spPr>
          <a:xfrm>
            <a:off x="6550006" y="3945015"/>
            <a:ext cx="1694520" cy="954381"/>
          </a:xfrm>
          <a:custGeom>
            <a:avLst/>
            <a:gdLst/>
            <a:ahLst/>
            <a:cxnLst/>
            <a:rect l="l" t="t" r="r" b="b"/>
            <a:pathLst>
              <a:path w="203540" h="114637" extrusionOk="0">
                <a:moveTo>
                  <a:pt x="108509" y="97779"/>
                </a:moveTo>
                <a:lnTo>
                  <a:pt x="0" y="3372"/>
                </a:lnTo>
                <a:lnTo>
                  <a:pt x="3370" y="0"/>
                </a:lnTo>
                <a:lnTo>
                  <a:pt x="111879" y="93733"/>
                </a:lnTo>
                <a:cubicBezTo>
                  <a:pt x="123337" y="103848"/>
                  <a:pt x="138164" y="109243"/>
                  <a:pt x="152992" y="109243"/>
                </a:cubicBezTo>
                <a:lnTo>
                  <a:pt x="200844" y="109243"/>
                </a:lnTo>
                <a:cubicBezTo>
                  <a:pt x="202192" y="109243"/>
                  <a:pt x="203540" y="110591"/>
                  <a:pt x="203540" y="111940"/>
                </a:cubicBezTo>
                <a:lnTo>
                  <a:pt x="203540" y="111940"/>
                </a:lnTo>
                <a:cubicBezTo>
                  <a:pt x="203540" y="113288"/>
                  <a:pt x="202192" y="114637"/>
                  <a:pt x="200844" y="114637"/>
                </a:cubicBezTo>
                <a:lnTo>
                  <a:pt x="152992" y="114637"/>
                </a:lnTo>
                <a:cubicBezTo>
                  <a:pt x="136816" y="114637"/>
                  <a:pt x="120641" y="108568"/>
                  <a:pt x="108509" y="97779"/>
                </a:cubicBezTo>
                <a:close/>
              </a:path>
            </a:pathLst>
          </a:custGeom>
          <a:solidFill>
            <a:srgbClr val="44546A"/>
          </a:solidFill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grpSp>
        <p:nvGrpSpPr>
          <p:cNvPr id="155" name="Google Shape;342;p30">
            <a:extLst>
              <a:ext uri="{FF2B5EF4-FFF2-40B4-BE49-F238E27FC236}">
                <a16:creationId xmlns:a16="http://schemas.microsoft.com/office/drawing/2014/main" id="{CA93E3EC-BAC2-42B8-AC75-F81DF14FC935}"/>
              </a:ext>
            </a:extLst>
          </p:cNvPr>
          <p:cNvGrpSpPr/>
          <p:nvPr/>
        </p:nvGrpSpPr>
        <p:grpSpPr>
          <a:xfrm>
            <a:off x="8172982" y="4558615"/>
            <a:ext cx="2974388" cy="640431"/>
            <a:chOff x="8243430" y="3512635"/>
            <a:chExt cx="3564729" cy="708942"/>
          </a:xfrm>
        </p:grpSpPr>
        <p:sp>
          <p:nvSpPr>
            <p:cNvPr id="156" name="Google Shape;343;p30">
              <a:extLst>
                <a:ext uri="{FF2B5EF4-FFF2-40B4-BE49-F238E27FC236}">
                  <a16:creationId xmlns:a16="http://schemas.microsoft.com/office/drawing/2014/main" id="{71BE8976-9741-41DF-A3EC-17EFA1C0866D}"/>
                </a:ext>
              </a:extLst>
            </p:cNvPr>
            <p:cNvSpPr/>
            <p:nvPr/>
          </p:nvSpPr>
          <p:spPr>
            <a:xfrm>
              <a:off x="8308779" y="3512635"/>
              <a:ext cx="3499380" cy="708942"/>
            </a:xfrm>
            <a:custGeom>
              <a:avLst/>
              <a:gdLst/>
              <a:ahLst/>
              <a:cxnLst/>
              <a:rect l="l" t="t" r="r" b="b"/>
              <a:pathLst>
                <a:path w="370646" h="68782" extrusionOk="0">
                  <a:moveTo>
                    <a:pt x="6066" y="68782"/>
                  </a:moveTo>
                  <a:lnTo>
                    <a:pt x="328899" y="68782"/>
                  </a:lnTo>
                  <a:cubicBezTo>
                    <a:pt x="331594" y="68782"/>
                    <a:pt x="334290" y="67434"/>
                    <a:pt x="336312" y="64736"/>
                  </a:cubicBezTo>
                  <a:lnTo>
                    <a:pt x="369337" y="13487"/>
                  </a:lnTo>
                  <a:cubicBezTo>
                    <a:pt x="372707" y="8092"/>
                    <a:pt x="369337" y="0"/>
                    <a:pt x="361923" y="0"/>
                  </a:cubicBezTo>
                  <a:lnTo>
                    <a:pt x="6740" y="0"/>
                  </a:lnTo>
                  <a:cubicBezTo>
                    <a:pt x="2696" y="0"/>
                    <a:pt x="0" y="3372"/>
                    <a:pt x="0" y="6743"/>
                  </a:cubicBezTo>
                  <a:lnTo>
                    <a:pt x="0" y="61365"/>
                  </a:lnTo>
                  <a:cubicBezTo>
                    <a:pt x="0" y="65411"/>
                    <a:pt x="3370" y="68108"/>
                    <a:pt x="6740" y="68108"/>
                  </a:cubicBezTo>
                  <a:close/>
                  <a:moveTo>
                    <a:pt x="297222" y="10115"/>
                  </a:moveTo>
                  <a:cubicBezTo>
                    <a:pt x="297222" y="8766"/>
                    <a:pt x="297896" y="8092"/>
                    <a:pt x="299244" y="8092"/>
                  </a:cubicBezTo>
                  <a:lnTo>
                    <a:pt x="358553" y="8092"/>
                  </a:lnTo>
                  <a:cubicBezTo>
                    <a:pt x="361249" y="8092"/>
                    <a:pt x="362597" y="10789"/>
                    <a:pt x="361249" y="12812"/>
                  </a:cubicBezTo>
                  <a:lnTo>
                    <a:pt x="330920" y="60016"/>
                  </a:lnTo>
                  <a:cubicBezTo>
                    <a:pt x="330920" y="60690"/>
                    <a:pt x="329573" y="61365"/>
                    <a:pt x="328225" y="61365"/>
                  </a:cubicBezTo>
                  <a:lnTo>
                    <a:pt x="299244" y="61365"/>
                  </a:lnTo>
                  <a:cubicBezTo>
                    <a:pt x="297896" y="61365"/>
                    <a:pt x="297222" y="60690"/>
                    <a:pt x="297222" y="59342"/>
                  </a:cubicBezTo>
                  <a:lnTo>
                    <a:pt x="297222" y="9441"/>
                  </a:lnTo>
                  <a:close/>
                </a:path>
              </a:pathLst>
            </a:custGeom>
            <a:solidFill>
              <a:srgbClr val="BDD7EE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algn="r">
                <a:defRPr/>
              </a:pP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344;p30">
              <a:extLst>
                <a:ext uri="{FF2B5EF4-FFF2-40B4-BE49-F238E27FC236}">
                  <a16:creationId xmlns:a16="http://schemas.microsoft.com/office/drawing/2014/main" id="{FF99BC31-BA64-4063-8554-6398C6285B7C}"/>
                </a:ext>
              </a:extLst>
            </p:cNvPr>
            <p:cNvSpPr txBox="1"/>
            <p:nvPr/>
          </p:nvSpPr>
          <p:spPr>
            <a:xfrm>
              <a:off x="10939387" y="3677497"/>
              <a:ext cx="720978" cy="3065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ctr" anchorCtr="0">
              <a:spAutoFit/>
            </a:bodyPr>
            <a:lstStyle/>
            <a:p>
              <a:pPr algn="ctr">
                <a:defRPr/>
              </a:pPr>
              <a:r>
                <a:rPr lang="en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11</a:t>
              </a:r>
              <a:endParaRPr sz="120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58" name="Google Shape;345;p30">
              <a:extLst>
                <a:ext uri="{FF2B5EF4-FFF2-40B4-BE49-F238E27FC236}">
                  <a16:creationId xmlns:a16="http://schemas.microsoft.com/office/drawing/2014/main" id="{0EE7FA8F-FFD9-4E3C-B090-3CF8CAB72CF5}"/>
                </a:ext>
              </a:extLst>
            </p:cNvPr>
            <p:cNvSpPr txBox="1"/>
            <p:nvPr/>
          </p:nvSpPr>
          <p:spPr>
            <a:xfrm>
              <a:off x="8243430" y="3745135"/>
              <a:ext cx="2743296" cy="3065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5700" rIns="0" bIns="45700" anchor="ctr" anchorCtr="0">
              <a:spAutoFit/>
            </a:bodyPr>
            <a:lstStyle/>
            <a:p>
              <a:pPr algn="r">
                <a:buClr>
                  <a:prstClr val="black"/>
                </a:buClr>
                <a:defRPr/>
              </a:pPr>
              <a:endParaRPr sz="12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9" name="Google Shape;349;p30">
            <a:extLst>
              <a:ext uri="{FF2B5EF4-FFF2-40B4-BE49-F238E27FC236}">
                <a16:creationId xmlns:a16="http://schemas.microsoft.com/office/drawing/2014/main" id="{F9A244CB-FEAE-4D1A-A446-A26CC67E49A7}"/>
              </a:ext>
            </a:extLst>
          </p:cNvPr>
          <p:cNvSpPr txBox="1"/>
          <p:nvPr/>
        </p:nvSpPr>
        <p:spPr>
          <a:xfrm>
            <a:off x="8359632" y="4671809"/>
            <a:ext cx="210233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spAutoFit/>
          </a:bodyPr>
          <a:lstStyle/>
          <a:p>
            <a:pPr algn="r">
              <a:defRPr/>
            </a:pPr>
            <a:r>
              <a:rPr lang="en" sz="12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Ketentuan Peralihan untuk Renja-</a:t>
            </a:r>
            <a:r>
              <a:rPr lang="en-ID" sz="12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KL</a:t>
            </a:r>
            <a:r>
              <a:rPr lang="en" sz="12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2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TA </a:t>
            </a:r>
            <a:r>
              <a:rPr lang="en" sz="12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2026​</a:t>
            </a:r>
            <a:endParaRPr sz="1200" b="1" dirty="0">
              <a:solidFill>
                <a:prstClr val="black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grpSp>
        <p:nvGrpSpPr>
          <p:cNvPr id="160" name="Google Shape;369;p30">
            <a:extLst>
              <a:ext uri="{FF2B5EF4-FFF2-40B4-BE49-F238E27FC236}">
                <a16:creationId xmlns:a16="http://schemas.microsoft.com/office/drawing/2014/main" id="{BF101565-9856-4472-BB7F-2241093585F4}"/>
              </a:ext>
            </a:extLst>
          </p:cNvPr>
          <p:cNvGrpSpPr/>
          <p:nvPr/>
        </p:nvGrpSpPr>
        <p:grpSpPr>
          <a:xfrm flipH="1">
            <a:off x="1344871" y="5193222"/>
            <a:ext cx="2553179" cy="595996"/>
            <a:chOff x="8238530" y="3512635"/>
            <a:chExt cx="3289307" cy="595996"/>
          </a:xfrm>
        </p:grpSpPr>
        <p:sp>
          <p:nvSpPr>
            <p:cNvPr id="161" name="Google Shape;370;p30">
              <a:extLst>
                <a:ext uri="{FF2B5EF4-FFF2-40B4-BE49-F238E27FC236}">
                  <a16:creationId xmlns:a16="http://schemas.microsoft.com/office/drawing/2014/main" id="{4C2EC8BC-56ED-4A4B-96BB-2B8AE82A0251}"/>
                </a:ext>
              </a:extLst>
            </p:cNvPr>
            <p:cNvSpPr/>
            <p:nvPr/>
          </p:nvSpPr>
          <p:spPr>
            <a:xfrm>
              <a:off x="8308778" y="3512635"/>
              <a:ext cx="3219059" cy="595996"/>
            </a:xfrm>
            <a:custGeom>
              <a:avLst/>
              <a:gdLst/>
              <a:ahLst/>
              <a:cxnLst/>
              <a:rect l="l" t="t" r="r" b="b"/>
              <a:pathLst>
                <a:path w="370646" h="68782" extrusionOk="0">
                  <a:moveTo>
                    <a:pt x="6066" y="68782"/>
                  </a:moveTo>
                  <a:lnTo>
                    <a:pt x="328899" y="68782"/>
                  </a:lnTo>
                  <a:cubicBezTo>
                    <a:pt x="331594" y="68782"/>
                    <a:pt x="334290" y="67434"/>
                    <a:pt x="336312" y="64736"/>
                  </a:cubicBezTo>
                  <a:lnTo>
                    <a:pt x="369337" y="13487"/>
                  </a:lnTo>
                  <a:cubicBezTo>
                    <a:pt x="372707" y="8092"/>
                    <a:pt x="369337" y="0"/>
                    <a:pt x="361923" y="0"/>
                  </a:cubicBezTo>
                  <a:lnTo>
                    <a:pt x="6740" y="0"/>
                  </a:lnTo>
                  <a:cubicBezTo>
                    <a:pt x="2696" y="0"/>
                    <a:pt x="0" y="3372"/>
                    <a:pt x="0" y="6743"/>
                  </a:cubicBezTo>
                  <a:lnTo>
                    <a:pt x="0" y="61365"/>
                  </a:lnTo>
                  <a:cubicBezTo>
                    <a:pt x="0" y="65411"/>
                    <a:pt x="3370" y="68108"/>
                    <a:pt x="6740" y="68108"/>
                  </a:cubicBezTo>
                  <a:close/>
                  <a:moveTo>
                    <a:pt x="297222" y="10115"/>
                  </a:moveTo>
                  <a:cubicBezTo>
                    <a:pt x="297222" y="8766"/>
                    <a:pt x="297896" y="8092"/>
                    <a:pt x="299244" y="8092"/>
                  </a:cubicBezTo>
                  <a:lnTo>
                    <a:pt x="358553" y="8092"/>
                  </a:lnTo>
                  <a:cubicBezTo>
                    <a:pt x="361249" y="8092"/>
                    <a:pt x="362597" y="10789"/>
                    <a:pt x="361249" y="12812"/>
                  </a:cubicBezTo>
                  <a:lnTo>
                    <a:pt x="330920" y="60016"/>
                  </a:lnTo>
                  <a:cubicBezTo>
                    <a:pt x="330920" y="60690"/>
                    <a:pt x="329573" y="61365"/>
                    <a:pt x="328225" y="61365"/>
                  </a:cubicBezTo>
                  <a:lnTo>
                    <a:pt x="299244" y="61365"/>
                  </a:lnTo>
                  <a:cubicBezTo>
                    <a:pt x="297896" y="61365"/>
                    <a:pt x="297222" y="60690"/>
                    <a:pt x="297222" y="59342"/>
                  </a:cubicBezTo>
                  <a:lnTo>
                    <a:pt x="297222" y="9441"/>
                  </a:lnTo>
                  <a:close/>
                </a:path>
              </a:pathLst>
            </a:custGeom>
            <a:solidFill>
              <a:srgbClr val="BDD7EE"/>
            </a:solidFill>
            <a:ln>
              <a:noFill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algn="r">
                <a:defRPr/>
              </a:pPr>
              <a:endParaRPr sz="1200" b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2" name="Google Shape;371;p30">
              <a:extLst>
                <a:ext uri="{FF2B5EF4-FFF2-40B4-BE49-F238E27FC236}">
                  <a16:creationId xmlns:a16="http://schemas.microsoft.com/office/drawing/2014/main" id="{6335FE43-09F1-4BD5-A748-EC1ECE657167}"/>
                </a:ext>
              </a:extLst>
            </p:cNvPr>
            <p:cNvSpPr txBox="1"/>
            <p:nvPr/>
          </p:nvSpPr>
          <p:spPr>
            <a:xfrm>
              <a:off x="10808671" y="3657906"/>
              <a:ext cx="599944" cy="2769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ctr" anchorCtr="0">
              <a:spAutoFit/>
            </a:bodyPr>
            <a:lstStyle/>
            <a:p>
              <a:pPr algn="ctr">
                <a:defRPr/>
              </a:pPr>
              <a:r>
                <a:rPr lang="en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06</a:t>
              </a:r>
              <a:endParaRPr sz="120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3" name="Google Shape;372;p30">
              <a:extLst>
                <a:ext uri="{FF2B5EF4-FFF2-40B4-BE49-F238E27FC236}">
                  <a16:creationId xmlns:a16="http://schemas.microsoft.com/office/drawing/2014/main" id="{710CFAE4-72BB-4DBE-B8AD-D7BB01C1C0B6}"/>
                </a:ext>
              </a:extLst>
            </p:cNvPr>
            <p:cNvSpPr txBox="1"/>
            <p:nvPr/>
          </p:nvSpPr>
          <p:spPr>
            <a:xfrm>
              <a:off x="8238530" y="3585135"/>
              <a:ext cx="2515206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5700" rIns="0" bIns="45700" anchor="ctr" anchorCtr="0">
              <a:spAutoFit/>
            </a:bodyPr>
            <a:lstStyle/>
            <a:p>
              <a:pPr>
                <a:buClr>
                  <a:prstClr val="black"/>
                </a:buClr>
                <a:defRPr/>
              </a:pPr>
              <a:r>
                <a:rPr lang="fi-FI" sz="1200" b="1" dirty="0">
                  <a:solidFill>
                    <a:prstClr val="black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Penyusunan &amp; Penelaahan pada Transisi Pemerintahan</a:t>
              </a:r>
              <a:r>
                <a:rPr lang="fi-FI" sz="1200" b="1" dirty="0">
                  <a:solidFill>
                    <a:srgbClr val="2F5496"/>
                  </a:solidFill>
                  <a:latin typeface="Calibri" panose="020F0502020204030204"/>
                  <a:ea typeface="Calibri"/>
                  <a:cs typeface="Calibri"/>
                  <a:sym typeface="Calibri"/>
                </a:rPr>
                <a:t> </a:t>
              </a:r>
              <a:endParaRPr lang="fi-FI" sz="12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4" name="Google Shape;362;p30">
            <a:extLst>
              <a:ext uri="{FF2B5EF4-FFF2-40B4-BE49-F238E27FC236}">
                <a16:creationId xmlns:a16="http://schemas.microsoft.com/office/drawing/2014/main" id="{4A3E8E29-EF1F-4ABD-A423-79F9BDDD92CD}"/>
              </a:ext>
            </a:extLst>
          </p:cNvPr>
          <p:cNvSpPr/>
          <p:nvPr/>
        </p:nvSpPr>
        <p:spPr>
          <a:xfrm flipH="1">
            <a:off x="3836913" y="4671809"/>
            <a:ext cx="1391201" cy="918004"/>
          </a:xfrm>
          <a:custGeom>
            <a:avLst/>
            <a:gdLst/>
            <a:ahLst/>
            <a:cxnLst/>
            <a:rect l="l" t="t" r="r" b="b"/>
            <a:pathLst>
              <a:path w="203540" h="114637" extrusionOk="0">
                <a:moveTo>
                  <a:pt x="108509" y="97779"/>
                </a:moveTo>
                <a:lnTo>
                  <a:pt x="0" y="3372"/>
                </a:lnTo>
                <a:lnTo>
                  <a:pt x="3370" y="0"/>
                </a:lnTo>
                <a:lnTo>
                  <a:pt x="111879" y="93733"/>
                </a:lnTo>
                <a:cubicBezTo>
                  <a:pt x="123337" y="103848"/>
                  <a:pt x="138164" y="109243"/>
                  <a:pt x="152992" y="109243"/>
                </a:cubicBezTo>
                <a:lnTo>
                  <a:pt x="200844" y="109243"/>
                </a:lnTo>
                <a:cubicBezTo>
                  <a:pt x="202192" y="109243"/>
                  <a:pt x="203540" y="110591"/>
                  <a:pt x="203540" y="111940"/>
                </a:cubicBezTo>
                <a:lnTo>
                  <a:pt x="203540" y="111940"/>
                </a:lnTo>
                <a:cubicBezTo>
                  <a:pt x="203540" y="113288"/>
                  <a:pt x="202192" y="114637"/>
                  <a:pt x="200844" y="114637"/>
                </a:cubicBezTo>
                <a:lnTo>
                  <a:pt x="152992" y="114637"/>
                </a:lnTo>
                <a:cubicBezTo>
                  <a:pt x="136816" y="114637"/>
                  <a:pt x="120641" y="108568"/>
                  <a:pt x="108509" y="97779"/>
                </a:cubicBezTo>
                <a:close/>
              </a:path>
            </a:pathLst>
          </a:custGeom>
          <a:solidFill>
            <a:srgbClr val="44546A"/>
          </a:solidFill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173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0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768938" cy="763600"/>
          </a:xfrm>
          <a:prstGeom prst="rect">
            <a:avLst/>
          </a:prstGeom>
        </p:spPr>
        <p:txBody>
          <a:bodyPr spcFirstLastPara="1" vert="horz" wrap="square" lIns="91433" tIns="45700" rIns="91433" bIns="45700" rtlCol="0" anchor="ctr" anchorCtr="0">
            <a:normAutofit/>
          </a:bodyPr>
          <a:lstStyle/>
          <a:p>
            <a:r>
              <a:rPr lang="pt-BR" sz="3200" dirty="0"/>
              <a:t>Hal Baru terkait Muatan Renja-KL untuk Perpres 80/2025 (2)</a:t>
            </a:r>
          </a:p>
        </p:txBody>
      </p:sp>
      <p:sp>
        <p:nvSpPr>
          <p:cNvPr id="106" name="Google Shape;438;p41">
            <a:extLst>
              <a:ext uri="{FF2B5EF4-FFF2-40B4-BE49-F238E27FC236}">
                <a16:creationId xmlns:a16="http://schemas.microsoft.com/office/drawing/2014/main" id="{F9F93B9D-5436-4812-B11C-6FDB1BB63FC9}"/>
              </a:ext>
            </a:extLst>
          </p:cNvPr>
          <p:cNvSpPr/>
          <p:nvPr/>
        </p:nvSpPr>
        <p:spPr>
          <a:xfrm>
            <a:off x="11861793" y="6424659"/>
            <a:ext cx="283128" cy="409575"/>
          </a:xfrm>
          <a:prstGeom prst="roundRect">
            <a:avLst>
              <a:gd name="adj" fmla="val 16667"/>
            </a:avLst>
          </a:prstGeom>
          <a:solidFill>
            <a:srgbClr val="B3D0F3"/>
          </a:solidFill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491054" indent="-491054" algn="ctr">
              <a:buClr>
                <a:schemeClr val="dk1"/>
              </a:buClr>
              <a:buSzPts val="1800"/>
            </a:pPr>
            <a:fld id="{00000000-1234-1234-1234-123412341234}" type="slidenum">
              <a:rPr lang="en" sz="1067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491054" indent="-491054" algn="ctr">
                <a:buClr>
                  <a:schemeClr val="dk1"/>
                </a:buClr>
                <a:buSzPts val="1800"/>
              </a:pPr>
              <a:t>6</a:t>
            </a:fld>
            <a:endParaRPr sz="1067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" name="Google Shape;398;p31">
            <a:extLst>
              <a:ext uri="{FF2B5EF4-FFF2-40B4-BE49-F238E27FC236}">
                <a16:creationId xmlns:a16="http://schemas.microsoft.com/office/drawing/2014/main" id="{9DB0E045-CD05-45BE-8520-D8594478A4B3}"/>
              </a:ext>
            </a:extLst>
          </p:cNvPr>
          <p:cNvCxnSpPr>
            <a:cxnSpLocks/>
          </p:cNvCxnSpPr>
          <p:nvPr/>
        </p:nvCxnSpPr>
        <p:spPr>
          <a:xfrm>
            <a:off x="6095000" y="1305597"/>
            <a:ext cx="0" cy="5238156"/>
          </a:xfrm>
          <a:prstGeom prst="straightConnector1">
            <a:avLst/>
          </a:prstGeom>
          <a:noFill/>
          <a:ln w="19050" cap="flat" cmpd="sng">
            <a:solidFill>
              <a:srgbClr val="B6C7F0"/>
            </a:solidFill>
            <a:prstDash val="dot"/>
            <a:round/>
            <a:headEnd type="none" w="sm" len="sm"/>
            <a:tailEnd type="none" w="sm" len="sm"/>
          </a:ln>
        </p:spPr>
      </p:cxnSp>
      <p:sp>
        <p:nvSpPr>
          <p:cNvPr id="63" name="Google Shape;399;p31">
            <a:extLst>
              <a:ext uri="{FF2B5EF4-FFF2-40B4-BE49-F238E27FC236}">
                <a16:creationId xmlns:a16="http://schemas.microsoft.com/office/drawing/2014/main" id="{50AEE4A2-22F6-4E0A-B209-810E8A6073DC}"/>
              </a:ext>
            </a:extLst>
          </p:cNvPr>
          <p:cNvSpPr txBox="1"/>
          <p:nvPr/>
        </p:nvSpPr>
        <p:spPr>
          <a:xfrm>
            <a:off x="835413" y="1225540"/>
            <a:ext cx="4989631" cy="74979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Penegasan 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kumimoji="0" lang="en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enyusunan Renja-KL berdasarkan RKP dan Renstra-KL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400;p31">
            <a:extLst>
              <a:ext uri="{FF2B5EF4-FFF2-40B4-BE49-F238E27FC236}">
                <a16:creationId xmlns:a16="http://schemas.microsoft.com/office/drawing/2014/main" id="{F06DB7E6-DD5C-4B67-9910-E366396E210B}"/>
              </a:ext>
            </a:extLst>
          </p:cNvPr>
          <p:cNvSpPr txBox="1"/>
          <p:nvPr/>
        </p:nvSpPr>
        <p:spPr>
          <a:xfrm>
            <a:off x="732823" y="1891230"/>
            <a:ext cx="5131503" cy="115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 defTabSz="1219170">
              <a:buClr>
                <a:srgbClr val="000000"/>
              </a:buClr>
              <a:defRPr/>
            </a:pPr>
            <a:r>
              <a:rPr lang="en" sz="1300" b="1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Pasal 36 Ayat (2) </a:t>
            </a:r>
            <a:endParaRPr sz="1300" b="1" i="1" kern="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 defTabSz="1219170">
              <a:buClr>
                <a:srgbClr val="000000"/>
              </a:buClr>
              <a:defRPr/>
            </a:pPr>
            <a:r>
              <a:rPr lang="en" sz="1300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Rancangan Renja-KL sebagaimana dimaksud pada ayat (1) </a:t>
            </a:r>
            <a:r>
              <a:rPr lang="en" sz="1300" b="1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disusun berdasarkan</a:t>
            </a:r>
            <a:r>
              <a:rPr lang="en" sz="1300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sz="1300" i="1" kern="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08965" indent="-397510" algn="just" defTabSz="1219170">
              <a:buClr>
                <a:srgbClr val="000000"/>
              </a:buClr>
              <a:buSzPct val="100000"/>
              <a:buFont typeface="Calibri"/>
              <a:buAutoNum type="alphaLcPeriod"/>
              <a:defRPr/>
            </a:pPr>
            <a:r>
              <a:rPr lang="en" sz="1300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Peraturan Menteri/Pimpinan Lembaga tentang </a:t>
            </a:r>
            <a:r>
              <a:rPr lang="en" sz="1300" b="1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Renstra-KL</a:t>
            </a:r>
            <a:r>
              <a:rPr lang="en" sz="1300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; dan</a:t>
            </a:r>
            <a:endParaRPr sz="1300" i="1" kern="0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608965" indent="-397510" algn="just" defTabSz="1219170">
              <a:buClr>
                <a:srgbClr val="000000"/>
              </a:buClr>
              <a:buSzPct val="100000"/>
              <a:buFont typeface="Calibri"/>
              <a:buAutoNum type="alphaLcPeriod"/>
              <a:defRPr/>
            </a:pPr>
            <a:r>
              <a:rPr lang="en" sz="1300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Rancangan awal </a:t>
            </a:r>
            <a:r>
              <a:rPr lang="en" sz="1300" b="1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RKP</a:t>
            </a:r>
            <a:r>
              <a:rPr lang="en" sz="1300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300" i="1" kern="0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65" name="Google Shape;403;p31">
            <a:extLst>
              <a:ext uri="{FF2B5EF4-FFF2-40B4-BE49-F238E27FC236}">
                <a16:creationId xmlns:a16="http://schemas.microsoft.com/office/drawing/2014/main" id="{93D8064A-B997-4C09-A489-A415351782CC}"/>
              </a:ext>
            </a:extLst>
          </p:cNvPr>
          <p:cNvSpPr txBox="1"/>
          <p:nvPr/>
        </p:nvSpPr>
        <p:spPr>
          <a:xfrm>
            <a:off x="654805" y="3805724"/>
            <a:ext cx="5200320" cy="1022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75565" algn="just" defTabSz="1219170">
              <a:buClr>
                <a:srgbClr val="000000"/>
              </a:buClr>
              <a:defRPr/>
            </a:pPr>
            <a:r>
              <a:rPr lang="en" sz="1300" b="1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Pasal 35  Ayat (2)</a:t>
            </a:r>
            <a:endParaRPr lang="id-ID" sz="1300" b="1" i="1" kern="0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75565" algn="just" defTabSz="1219170">
              <a:buClr>
                <a:srgbClr val="000000"/>
              </a:buClr>
              <a:defRPr/>
            </a:pPr>
            <a:r>
              <a:rPr lang="en" sz="1300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Rancangan awal Renja-KL sebagaimana dimaksud pada ayat (1) menjadi salah satu bahan dalam </a:t>
            </a:r>
            <a:r>
              <a:rPr lang="en" sz="1300" b="1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tinjau ulang angka dasar dan Pagu Indikatif </a:t>
            </a:r>
            <a:r>
              <a:rPr lang="en" sz="1300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Kementerian/Lembaga.</a:t>
            </a:r>
            <a:endParaRPr sz="1300" i="1" kern="0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66" name="Google Shape;404;p31" title="one.png">
            <a:extLst>
              <a:ext uri="{FF2B5EF4-FFF2-40B4-BE49-F238E27FC236}">
                <a16:creationId xmlns:a16="http://schemas.microsoft.com/office/drawing/2014/main" id="{CBF8C188-EFF9-44FA-9879-458C82BF88C0}"/>
              </a:ext>
            </a:extLst>
          </p:cNvPr>
          <p:cNvPicPr preferRelativeResize="0"/>
          <p:nvPr/>
        </p:nvPicPr>
        <p:blipFill>
          <a:blip r:embed="rId3">
            <a:alphaModFix/>
            <a:duotone>
              <a:prstClr val="black"/>
              <a:srgbClr val="5B9B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84668" y="1305597"/>
            <a:ext cx="491971" cy="491971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412;p31">
            <a:extLst>
              <a:ext uri="{FF2B5EF4-FFF2-40B4-BE49-F238E27FC236}">
                <a16:creationId xmlns:a16="http://schemas.microsoft.com/office/drawing/2014/main" id="{42947510-061F-4DB2-ABFF-7058E155EF31}"/>
              </a:ext>
            </a:extLst>
          </p:cNvPr>
          <p:cNvPicPr preferRelativeResize="0"/>
          <p:nvPr/>
        </p:nvPicPr>
        <p:blipFill>
          <a:blip r:embed="rId4">
            <a:alphaModFix/>
            <a:duotone>
              <a:prstClr val="black"/>
              <a:srgbClr val="5B9B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270643" y="1791174"/>
            <a:ext cx="492021" cy="491971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399;p31">
            <a:extLst>
              <a:ext uri="{FF2B5EF4-FFF2-40B4-BE49-F238E27FC236}">
                <a16:creationId xmlns:a16="http://schemas.microsoft.com/office/drawing/2014/main" id="{03E3D727-A1AF-4E8D-A5D9-153F66FAB2CB}"/>
              </a:ext>
            </a:extLst>
          </p:cNvPr>
          <p:cNvSpPr txBox="1"/>
          <p:nvPr/>
        </p:nvSpPr>
        <p:spPr>
          <a:xfrm>
            <a:off x="835413" y="3115327"/>
            <a:ext cx="4989631" cy="74979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Pemanfaatan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Rancangan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Awal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-KL</a:t>
            </a:r>
            <a:b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</a:b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Sebagai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Bahan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Reviu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Baseline dan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Pagu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Indikatif</a:t>
            </a:r>
            <a:endParaRPr kumimoji="0" lang="en-ID" sz="1800" b="1" i="0" u="none" strike="noStrike" kern="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pic>
        <p:nvPicPr>
          <p:cNvPr id="69" name="Google Shape;405;p31">
            <a:extLst>
              <a:ext uri="{FF2B5EF4-FFF2-40B4-BE49-F238E27FC236}">
                <a16:creationId xmlns:a16="http://schemas.microsoft.com/office/drawing/2014/main" id="{69A8B15A-45E2-46E5-968A-28EF7CC6BEDA}"/>
              </a:ext>
            </a:extLst>
          </p:cNvPr>
          <p:cNvPicPr preferRelativeResize="0"/>
          <p:nvPr/>
        </p:nvPicPr>
        <p:blipFill>
          <a:blip r:embed="rId5">
            <a:alphaModFix/>
            <a:duotone>
              <a:prstClr val="black"/>
              <a:srgbClr val="5B9B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89814" y="3258217"/>
            <a:ext cx="469820" cy="469820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399;p31">
            <a:extLst>
              <a:ext uri="{FF2B5EF4-FFF2-40B4-BE49-F238E27FC236}">
                <a16:creationId xmlns:a16="http://schemas.microsoft.com/office/drawing/2014/main" id="{F1DAA362-16FC-4BDB-B756-289DF606A9C3}"/>
              </a:ext>
            </a:extLst>
          </p:cNvPr>
          <p:cNvSpPr txBox="1"/>
          <p:nvPr/>
        </p:nvSpPr>
        <p:spPr>
          <a:xfrm>
            <a:off x="6773306" y="1627847"/>
            <a:ext cx="4989631" cy="74979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Pelibatan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Peran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APIP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Dalam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Melakukan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Reviu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Rancangan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-KL</a:t>
            </a:r>
          </a:p>
        </p:txBody>
      </p:sp>
      <p:sp>
        <p:nvSpPr>
          <p:cNvPr id="71" name="Google Shape;400;p31">
            <a:extLst>
              <a:ext uri="{FF2B5EF4-FFF2-40B4-BE49-F238E27FC236}">
                <a16:creationId xmlns:a16="http://schemas.microsoft.com/office/drawing/2014/main" id="{931F4FEA-AEDE-46F9-8F92-88C0A198B15A}"/>
              </a:ext>
            </a:extLst>
          </p:cNvPr>
          <p:cNvSpPr txBox="1"/>
          <p:nvPr/>
        </p:nvSpPr>
        <p:spPr>
          <a:xfrm>
            <a:off x="6686342" y="2341544"/>
            <a:ext cx="5131503" cy="1186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 defTabSz="1219170">
              <a:buClr>
                <a:srgbClr val="000000"/>
              </a:buClr>
              <a:defRPr/>
            </a:pP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Pasal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36  Ayat (4)</a:t>
            </a:r>
          </a:p>
          <a:p>
            <a:pPr algn="just" defTabSz="1219170">
              <a:buClr>
                <a:srgbClr val="000000"/>
              </a:buClr>
              <a:defRPr/>
            </a:pP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Dalam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hal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diperlukan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, Kementerian/Lembaga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dapat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melibatkan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aparat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pengawas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intern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pemerintah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kementerian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/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lembaga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untuk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melakukan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reviu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terhadap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Rancangan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-KL.</a:t>
            </a:r>
            <a:endParaRPr lang="en-ID" sz="1300" b="1" i="1" kern="0" dirty="0">
              <a:solidFill>
                <a:srgbClr val="E36C0A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2" name="Google Shape;399;p31">
            <a:extLst>
              <a:ext uri="{FF2B5EF4-FFF2-40B4-BE49-F238E27FC236}">
                <a16:creationId xmlns:a16="http://schemas.microsoft.com/office/drawing/2014/main" id="{CBF4744B-6A9C-49C0-B15E-1D147CE346A6}"/>
              </a:ext>
            </a:extLst>
          </p:cNvPr>
          <p:cNvSpPr txBox="1"/>
          <p:nvPr/>
        </p:nvSpPr>
        <p:spPr>
          <a:xfrm>
            <a:off x="6787424" y="3708246"/>
            <a:ext cx="4989631" cy="74979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Muatan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-KL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Sebagai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Dasar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Penyusunan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Perjanjian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Kinerja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K/L </a:t>
            </a:r>
          </a:p>
        </p:txBody>
      </p:sp>
      <p:sp>
        <p:nvSpPr>
          <p:cNvPr id="73" name="Google Shape;400;p31">
            <a:extLst>
              <a:ext uri="{FF2B5EF4-FFF2-40B4-BE49-F238E27FC236}">
                <a16:creationId xmlns:a16="http://schemas.microsoft.com/office/drawing/2014/main" id="{720591AC-E1CD-43A5-AE6D-3553F3D14B44}"/>
              </a:ext>
            </a:extLst>
          </p:cNvPr>
          <p:cNvSpPr txBox="1"/>
          <p:nvPr/>
        </p:nvSpPr>
        <p:spPr>
          <a:xfrm>
            <a:off x="6684834" y="4383460"/>
            <a:ext cx="5131503" cy="1204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 defTabSz="1219170">
              <a:buClr>
                <a:srgbClr val="000000"/>
              </a:buClr>
              <a:defRPr/>
            </a:pP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Pasal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41 Ayat (2)</a:t>
            </a:r>
          </a:p>
          <a:p>
            <a:pPr algn="just" defTabSz="1219170">
              <a:buClr>
                <a:srgbClr val="000000"/>
              </a:buClr>
              <a:defRPr/>
            </a:pP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Muatan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-KL yang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telah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disetujui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oleh Kementerian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Perencanaan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dan Kementerian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Keuangan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menjadi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dasar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dalam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penyusunan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:</a:t>
            </a:r>
          </a:p>
          <a:p>
            <a:pPr marL="608965" indent="-397510" algn="just" defTabSz="1219170">
              <a:buClr>
                <a:srgbClr val="000000"/>
              </a:buClr>
              <a:buSzPct val="100000"/>
              <a:buFont typeface="Calibri"/>
              <a:buAutoNum type="alphaLcPeriod"/>
              <a:defRPr/>
            </a:pP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RKA K/L.</a:t>
            </a:r>
            <a:endParaRPr lang="en-ID" sz="1300" i="1" kern="0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608965" indent="-397510" algn="just" defTabSz="1219170">
              <a:buClr>
                <a:srgbClr val="000000"/>
              </a:buClr>
              <a:buSzPct val="100000"/>
              <a:buFont typeface="Calibri"/>
              <a:buAutoNum type="alphaLcPeriod"/>
              <a:defRPr/>
            </a:pP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perjanjian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kinerja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Kementerian/Lembaga</a:t>
            </a:r>
            <a:endParaRPr lang="en-ID" sz="1300" i="1" kern="0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</p:txBody>
      </p:sp>
      <p:pic>
        <p:nvPicPr>
          <p:cNvPr id="74" name="Google Shape;415;p31">
            <a:extLst>
              <a:ext uri="{FF2B5EF4-FFF2-40B4-BE49-F238E27FC236}">
                <a16:creationId xmlns:a16="http://schemas.microsoft.com/office/drawing/2014/main" id="{794EF66E-D94A-4BB5-8C0B-C1EB2D0D1C1B}"/>
              </a:ext>
            </a:extLst>
          </p:cNvPr>
          <p:cNvPicPr preferRelativeResize="0"/>
          <p:nvPr/>
        </p:nvPicPr>
        <p:blipFill>
          <a:blip r:embed="rId6">
            <a:alphaModFix/>
            <a:duotone>
              <a:prstClr val="black"/>
              <a:srgbClr val="5B9B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319674" y="3848459"/>
            <a:ext cx="491971" cy="491971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399;p31">
            <a:extLst>
              <a:ext uri="{FF2B5EF4-FFF2-40B4-BE49-F238E27FC236}">
                <a16:creationId xmlns:a16="http://schemas.microsoft.com/office/drawing/2014/main" id="{B402E889-4988-442D-82B0-D167A708A59A}"/>
              </a:ext>
            </a:extLst>
          </p:cNvPr>
          <p:cNvSpPr txBox="1"/>
          <p:nvPr/>
        </p:nvSpPr>
        <p:spPr>
          <a:xfrm>
            <a:off x="835413" y="4868356"/>
            <a:ext cx="4989631" cy="74979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Pemanfaatan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Rancangan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-KL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Sebagai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b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</a:b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Salah Satu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Bahan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Pagu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Anggaran</a:t>
            </a:r>
            <a:endParaRPr kumimoji="0" lang="en-ID" sz="1800" b="1" i="0" u="none" strike="noStrike" kern="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400;p31">
            <a:extLst>
              <a:ext uri="{FF2B5EF4-FFF2-40B4-BE49-F238E27FC236}">
                <a16:creationId xmlns:a16="http://schemas.microsoft.com/office/drawing/2014/main" id="{95EDBAF1-0B82-4AC3-AD37-9BF9FBE52D3D}"/>
              </a:ext>
            </a:extLst>
          </p:cNvPr>
          <p:cNvSpPr txBox="1"/>
          <p:nvPr/>
        </p:nvSpPr>
        <p:spPr>
          <a:xfrm>
            <a:off x="723622" y="5547049"/>
            <a:ext cx="5131503" cy="1049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 defTabSz="1219170">
              <a:buClr>
                <a:srgbClr val="000000"/>
              </a:buClr>
              <a:defRPr/>
            </a:pP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Pasal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36 Ayat (6)</a:t>
            </a:r>
          </a:p>
          <a:p>
            <a:pPr algn="just" defTabSz="1219170">
              <a:buClr>
                <a:srgbClr val="000000"/>
              </a:buClr>
              <a:defRPr/>
            </a:pP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Rancangan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-KL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sebagaimana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dimaksud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pada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ayat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(1)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menjadi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salah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satu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bahan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dalam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penyusunan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Pagu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Anggaran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Kementerian/ Lembaga.</a:t>
            </a:r>
          </a:p>
        </p:txBody>
      </p:sp>
      <p:pic>
        <p:nvPicPr>
          <p:cNvPr id="77" name="Google Shape;407;p31">
            <a:extLst>
              <a:ext uri="{FF2B5EF4-FFF2-40B4-BE49-F238E27FC236}">
                <a16:creationId xmlns:a16="http://schemas.microsoft.com/office/drawing/2014/main" id="{C12D6A16-B26E-445C-85FB-5168D0091807}"/>
              </a:ext>
            </a:extLst>
          </p:cNvPr>
          <p:cNvPicPr preferRelativeResize="0"/>
          <p:nvPr/>
        </p:nvPicPr>
        <p:blipFill>
          <a:blip r:embed="rId7">
            <a:alphaModFix/>
            <a:duotone>
              <a:prstClr val="black"/>
              <a:srgbClr val="5B9B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81864" y="5029429"/>
            <a:ext cx="491971" cy="4919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6268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0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768938" cy="763600"/>
          </a:xfrm>
          <a:prstGeom prst="rect">
            <a:avLst/>
          </a:prstGeom>
        </p:spPr>
        <p:txBody>
          <a:bodyPr spcFirstLastPara="1" vert="horz" wrap="square" lIns="91433" tIns="45700" rIns="91433" bIns="45700" rtlCol="0" anchor="ctr" anchorCtr="0">
            <a:normAutofit/>
          </a:bodyPr>
          <a:lstStyle/>
          <a:p>
            <a:r>
              <a:rPr lang="pt-BR" sz="3200" dirty="0"/>
              <a:t>Hal Baru terkait Muatan Renja-KL untuk Perpres 80/2025 (3)</a:t>
            </a:r>
          </a:p>
        </p:txBody>
      </p:sp>
      <p:sp>
        <p:nvSpPr>
          <p:cNvPr id="106" name="Google Shape;438;p41">
            <a:extLst>
              <a:ext uri="{FF2B5EF4-FFF2-40B4-BE49-F238E27FC236}">
                <a16:creationId xmlns:a16="http://schemas.microsoft.com/office/drawing/2014/main" id="{F9F93B9D-5436-4812-B11C-6FDB1BB63FC9}"/>
              </a:ext>
            </a:extLst>
          </p:cNvPr>
          <p:cNvSpPr/>
          <p:nvPr/>
        </p:nvSpPr>
        <p:spPr>
          <a:xfrm>
            <a:off x="11861793" y="6424659"/>
            <a:ext cx="283128" cy="409575"/>
          </a:xfrm>
          <a:prstGeom prst="roundRect">
            <a:avLst>
              <a:gd name="adj" fmla="val 16667"/>
            </a:avLst>
          </a:prstGeom>
          <a:solidFill>
            <a:srgbClr val="B3D0F3"/>
          </a:solidFill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491054" indent="-491054" algn="ctr">
              <a:buClr>
                <a:schemeClr val="dk1"/>
              </a:buClr>
              <a:buSzPts val="1800"/>
            </a:pPr>
            <a:fld id="{00000000-1234-1234-1234-123412341234}" type="slidenum">
              <a:rPr lang="en" sz="1067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491054" indent="-491054" algn="ctr">
                <a:buClr>
                  <a:schemeClr val="dk1"/>
                </a:buClr>
                <a:buSzPts val="1800"/>
              </a:pPr>
              <a:t>7</a:t>
            </a:fld>
            <a:endParaRPr sz="1067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" name="Google Shape;398;p31">
            <a:extLst>
              <a:ext uri="{FF2B5EF4-FFF2-40B4-BE49-F238E27FC236}">
                <a16:creationId xmlns:a16="http://schemas.microsoft.com/office/drawing/2014/main" id="{B02228B7-3C1A-4851-BC27-FD4CEACCC81B}"/>
              </a:ext>
            </a:extLst>
          </p:cNvPr>
          <p:cNvCxnSpPr>
            <a:cxnSpLocks/>
          </p:cNvCxnSpPr>
          <p:nvPr/>
        </p:nvCxnSpPr>
        <p:spPr>
          <a:xfrm>
            <a:off x="6089000" y="1141314"/>
            <a:ext cx="0" cy="5250379"/>
          </a:xfrm>
          <a:prstGeom prst="straightConnector1">
            <a:avLst/>
          </a:prstGeom>
          <a:noFill/>
          <a:ln w="19050" cap="flat" cmpd="sng">
            <a:solidFill>
              <a:srgbClr val="B6C7F0"/>
            </a:solidFill>
            <a:prstDash val="dot"/>
            <a:round/>
            <a:headEnd type="none" w="sm" len="sm"/>
            <a:tailEnd type="none" w="sm" len="sm"/>
          </a:ln>
        </p:spPr>
      </p:cxnSp>
      <p:sp>
        <p:nvSpPr>
          <p:cNvPr id="21" name="Google Shape;403;p31">
            <a:extLst>
              <a:ext uri="{FF2B5EF4-FFF2-40B4-BE49-F238E27FC236}">
                <a16:creationId xmlns:a16="http://schemas.microsoft.com/office/drawing/2014/main" id="{B0C6B59F-6AD1-47F6-890D-2F035BB55DB2}"/>
              </a:ext>
            </a:extLst>
          </p:cNvPr>
          <p:cNvSpPr txBox="1"/>
          <p:nvPr/>
        </p:nvSpPr>
        <p:spPr>
          <a:xfrm>
            <a:off x="772155" y="1837178"/>
            <a:ext cx="5200320" cy="4524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 defTabSz="1219170">
              <a:buClr>
                <a:srgbClr val="000000"/>
              </a:buClr>
              <a:defRPr/>
            </a:pPr>
            <a:r>
              <a:rPr lang="en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Pasal 42 :</a:t>
            </a:r>
          </a:p>
          <a:p>
            <a:pPr algn="just" defTabSz="1219170">
              <a:defRPr/>
            </a:pPr>
            <a:r>
              <a:rPr lang="en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Penyusunan dan penelaahan Renja-KL sebagaimana dimaksud dalam Pasal 38 sampai dengan Pasal 41 pada </a:t>
            </a:r>
            <a:r>
              <a:rPr lang="en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tahun transisi pemerintahan dilakukan dengan memastika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n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:</a:t>
            </a:r>
          </a:p>
          <a:p>
            <a:pPr marL="342900" indent="-342900" algn="just" defTabSz="1219170">
              <a:buFont typeface="+mj-lt"/>
              <a:buAutoNum type="alphaLcPeriod"/>
              <a:defRPr/>
            </a:pP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Kesinambungan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kebijakan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perencanaan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dan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penganggaran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;</a:t>
            </a:r>
          </a:p>
          <a:p>
            <a:pPr marL="342900" indent="-342900" algn="just" defTabSz="1219170">
              <a:buFont typeface="+mj-lt"/>
              <a:buAutoNum type="alphaLcPeriod"/>
              <a:defRPr/>
            </a:pP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Kesesuaian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dengan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Visi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,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Misi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, dan program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Presiden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untuk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pemerintahan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baru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; dan</a:t>
            </a:r>
          </a:p>
          <a:p>
            <a:pPr marL="342900" indent="-342900" algn="just" defTabSz="1219170">
              <a:buFont typeface="+mj-lt"/>
              <a:buAutoNum type="alphaLcPeriod"/>
              <a:defRPr/>
            </a:pP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Keselarasan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kebijakan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berdasarkan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hasil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koordinasi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antara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pemerintahan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lama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dengan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pemerintahan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baru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.</a:t>
            </a:r>
          </a:p>
          <a:p>
            <a:pPr marL="342900" indent="-342900" algn="just" defTabSz="1219170">
              <a:buFont typeface="+mj-lt"/>
              <a:buAutoNum type="alphaLcPeriod"/>
              <a:defRPr/>
            </a:pPr>
            <a:endParaRPr lang="en-US" sz="1300" i="1" kern="0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algn="just" defTabSz="1219170">
              <a:defRPr/>
            </a:pPr>
            <a:r>
              <a:rPr lang="en-U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Pasal</a:t>
            </a:r>
            <a:r>
              <a:rPr lang="en-U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43:</a:t>
            </a:r>
          </a:p>
          <a:p>
            <a:pPr algn="just" defTabSz="1219170">
              <a:defRPr/>
            </a:pP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Penyusunan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dan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Penelaahan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Renja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-KL pada masa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transisi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pemerintahan</a:t>
            </a:r>
            <a:r>
              <a:rPr lang="en-U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sebagaimana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dimaksud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dalam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Pasal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42 </a:t>
            </a:r>
            <a:r>
              <a:rPr lang="en-U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dilakukan</a:t>
            </a:r>
            <a:r>
              <a:rPr lang="en-U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dengan</a:t>
            </a:r>
            <a:r>
              <a:rPr lang="en-U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mempertimbangkan</a:t>
            </a:r>
            <a:r>
              <a:rPr lang="en-U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:</a:t>
            </a:r>
          </a:p>
          <a:p>
            <a:pPr marL="342900" indent="-342900" algn="just" defTabSz="1219170">
              <a:buFont typeface="+mj-lt"/>
              <a:buAutoNum type="alphaLcPeriod"/>
              <a:defRPr/>
            </a:pP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Undang-Undang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tentang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RPJP Nasional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periode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berkenaan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;</a:t>
            </a:r>
          </a:p>
          <a:p>
            <a:pPr marL="342900" indent="-342900" algn="just" defTabSz="1219170">
              <a:buFont typeface="+mj-lt"/>
              <a:buAutoNum type="alphaLcPeriod"/>
              <a:defRPr/>
            </a:pP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Peraturan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Presiden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tentang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RPJM Nasional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periode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sebelumnya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;</a:t>
            </a:r>
          </a:p>
          <a:p>
            <a:pPr marL="342900" indent="-342900" algn="just" defTabSz="1219170">
              <a:buFont typeface="+mj-lt"/>
              <a:buAutoNum type="alphaLcPeriod"/>
              <a:defRPr/>
            </a:pP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Peraturan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Presiden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tentang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RPJM Nasional yang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sedang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disusun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sampai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ditetapkan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;</a:t>
            </a:r>
          </a:p>
          <a:p>
            <a:pPr marL="342900" indent="-342900" algn="just" defTabSz="1219170">
              <a:buFont typeface="+mj-lt"/>
              <a:buAutoNum type="alphaLcPeriod"/>
              <a:defRPr/>
            </a:pP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Peraturan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Menteri/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Peraturan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Kepala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Lembaga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tentang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Renstra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-KL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periode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sebelumnya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; dan</a:t>
            </a:r>
          </a:p>
          <a:p>
            <a:pPr marL="342900" indent="-342900" algn="just" defTabSz="1219170">
              <a:buFont typeface="+mj-lt"/>
              <a:buAutoNum type="alphaLcPeriod"/>
              <a:defRPr/>
            </a:pP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Peraturan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Menteri/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Peraturan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Kepala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Lembaga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tentang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Renstra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-KL yang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sedang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disusun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sampai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ditetapkan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.</a:t>
            </a:r>
          </a:p>
        </p:txBody>
      </p:sp>
      <p:sp>
        <p:nvSpPr>
          <p:cNvPr id="22" name="Google Shape;399;p31">
            <a:extLst>
              <a:ext uri="{FF2B5EF4-FFF2-40B4-BE49-F238E27FC236}">
                <a16:creationId xmlns:a16="http://schemas.microsoft.com/office/drawing/2014/main" id="{16F10B65-4DD0-4151-9F6B-478996DFC066}"/>
              </a:ext>
            </a:extLst>
          </p:cNvPr>
          <p:cNvSpPr txBox="1"/>
          <p:nvPr/>
        </p:nvSpPr>
        <p:spPr>
          <a:xfrm>
            <a:off x="877500" y="1179319"/>
            <a:ext cx="4989631" cy="74979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fi-FI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Penyusunan dan Penelaahan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-KL </a:t>
            </a:r>
            <a:r>
              <a:rPr kumimoji="0" lang="fi-FI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Pada Tahun Transisi Pemerintahan </a:t>
            </a:r>
          </a:p>
        </p:txBody>
      </p:sp>
      <p:pic>
        <p:nvPicPr>
          <p:cNvPr id="23" name="Google Shape;428;p32">
            <a:extLst>
              <a:ext uri="{FF2B5EF4-FFF2-40B4-BE49-F238E27FC236}">
                <a16:creationId xmlns:a16="http://schemas.microsoft.com/office/drawing/2014/main" id="{46A29369-8C2B-40D6-ADB5-D7460D310133}"/>
              </a:ext>
            </a:extLst>
          </p:cNvPr>
          <p:cNvPicPr preferRelativeResize="0"/>
          <p:nvPr/>
        </p:nvPicPr>
        <p:blipFill>
          <a:blip r:embed="rId3">
            <a:alphaModFix/>
            <a:duotone>
              <a:prstClr val="black"/>
              <a:srgbClr val="5B9B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31950" y="1317004"/>
            <a:ext cx="469771" cy="469819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399;p31">
            <a:extLst>
              <a:ext uri="{FF2B5EF4-FFF2-40B4-BE49-F238E27FC236}">
                <a16:creationId xmlns:a16="http://schemas.microsoft.com/office/drawing/2014/main" id="{9E413682-99C3-41A8-83C3-8BD1321A2C22}"/>
              </a:ext>
            </a:extLst>
          </p:cNvPr>
          <p:cNvSpPr txBox="1"/>
          <p:nvPr/>
        </p:nvSpPr>
        <p:spPr>
          <a:xfrm>
            <a:off x="6770419" y="1179319"/>
            <a:ext cx="4989631" cy="74979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Penambahan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“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Pemutakhiran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RKP”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sebagai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Sebab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Perubahan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-KL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Tahun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Pelaksanaan</a:t>
            </a:r>
            <a:endParaRPr kumimoji="0" lang="en-ID" sz="1800" b="1" i="0" u="none" strike="noStrike" kern="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400;p31">
            <a:extLst>
              <a:ext uri="{FF2B5EF4-FFF2-40B4-BE49-F238E27FC236}">
                <a16:creationId xmlns:a16="http://schemas.microsoft.com/office/drawing/2014/main" id="{0343912E-9298-45B8-B82B-AFE9A8188E40}"/>
              </a:ext>
            </a:extLst>
          </p:cNvPr>
          <p:cNvSpPr txBox="1"/>
          <p:nvPr/>
        </p:nvSpPr>
        <p:spPr>
          <a:xfrm>
            <a:off x="6683456" y="1827653"/>
            <a:ext cx="5076594" cy="2412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 defTabSz="1219170">
              <a:buClr>
                <a:srgbClr val="000000"/>
              </a:buClr>
              <a:defRPr/>
            </a:pPr>
            <a:r>
              <a:rPr lang="en-U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Pasal</a:t>
            </a:r>
            <a:r>
              <a:rPr lang="en-U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47 Ayat 2 </a:t>
            </a:r>
            <a:r>
              <a:rPr lang="en-U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huruf</a:t>
            </a:r>
            <a:r>
              <a:rPr lang="en-U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e </a:t>
            </a:r>
          </a:p>
          <a:p>
            <a:pPr>
              <a:defRPr/>
            </a:pPr>
            <a:r>
              <a:rPr lang="id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Perubahan Renja-KL  </a:t>
            </a:r>
            <a:r>
              <a:rPr lang="id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pada periode pelaksanaan</a:t>
            </a:r>
            <a:r>
              <a:rPr lang="en-U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id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dilaksanakan untuk mengakomodasi adanya:</a:t>
            </a:r>
          </a:p>
          <a:p>
            <a:pPr marL="342900" indent="-342900">
              <a:buFont typeface="+mj-lt"/>
              <a:buAutoNum type="alphaLcPeriod"/>
              <a:defRPr/>
            </a:pPr>
            <a:r>
              <a:rPr lang="id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perubahan Renstra-KL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;</a:t>
            </a:r>
          </a:p>
          <a:p>
            <a:pPr marL="342900" indent="-342900">
              <a:buFont typeface="+mj-lt"/>
              <a:buAutoNum type="alphaLcPeriod"/>
              <a:defRPr/>
            </a:pPr>
            <a:r>
              <a:rPr lang="id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perubahan struktur organisasi Kementerian/Lembaga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;</a:t>
            </a:r>
          </a:p>
          <a:p>
            <a:pPr marL="342900" indent="-342900">
              <a:buFont typeface="+mj-lt"/>
              <a:buAutoNum type="alphaLcPeriod"/>
              <a:defRPr/>
            </a:pPr>
            <a:r>
              <a:rPr lang="id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APBN Perubahan;</a:t>
            </a:r>
          </a:p>
          <a:p>
            <a:pPr marL="342900" indent="-342900">
              <a:buFont typeface="+mj-lt"/>
              <a:buAutoNum type="alphaLcPeriod"/>
              <a:defRPr/>
            </a:pPr>
            <a:r>
              <a:rPr lang="id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perubahan DIPA;</a:t>
            </a:r>
          </a:p>
          <a:p>
            <a:pPr marL="342900" indent="-342900">
              <a:buFont typeface="+mj-lt"/>
              <a:buAutoNum type="alphaLcPeriod"/>
              <a:defRPr/>
            </a:pPr>
            <a:r>
              <a:rPr lang="id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pemutakhiran RKP</a:t>
            </a:r>
            <a:r>
              <a:rPr lang="id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;</a:t>
            </a:r>
            <a:endParaRPr lang="en-US" sz="1300" i="1" kern="0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342900" indent="-342900">
              <a:buFont typeface="+mj-lt"/>
              <a:buAutoNum type="alphaLcPeriod"/>
              <a:defRPr/>
            </a:pP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kebijakan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Presiden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;</a:t>
            </a:r>
          </a:p>
          <a:p>
            <a:pPr marL="342900" indent="-342900">
              <a:buFont typeface="+mj-lt"/>
              <a:buAutoNum type="alphaLcPeriod"/>
              <a:defRPr/>
            </a:pP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kebijakan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nasional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terkait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perencanaan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penganggaran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;</a:t>
            </a:r>
          </a:p>
          <a:p>
            <a:pPr marL="342900" indent="-342900">
              <a:buFont typeface="+mj-lt"/>
              <a:buAutoNum type="alphaLcPeriod"/>
              <a:defRPr/>
            </a:pP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proses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sinkronisasi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perencanaan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dan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penganggaran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; dan/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atau</a:t>
            </a:r>
            <a:endParaRPr lang="en-US" sz="1300" i="1" kern="0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342900" indent="-342900">
              <a:buFont typeface="+mj-lt"/>
              <a:buAutoNum type="alphaLcPeriod"/>
              <a:defRPr/>
            </a:pP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Perubahan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lain yang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terkait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dengan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informasi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dalam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dokumen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Renja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-KL</a:t>
            </a:r>
            <a:endParaRPr lang="id-ID" sz="1300" i="1" kern="0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algn="just" defTabSz="1219170">
              <a:buClr>
                <a:srgbClr val="000000"/>
              </a:buClr>
              <a:defRPr/>
            </a:pPr>
            <a:endParaRPr lang="en-US" sz="1300" i="1" kern="0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</p:txBody>
      </p:sp>
      <p:pic>
        <p:nvPicPr>
          <p:cNvPr id="26" name="Google Shape;429;p32">
            <a:extLst>
              <a:ext uri="{FF2B5EF4-FFF2-40B4-BE49-F238E27FC236}">
                <a16:creationId xmlns:a16="http://schemas.microsoft.com/office/drawing/2014/main" id="{4AEE55C8-D62B-44E5-9163-DB4FC7791D45}"/>
              </a:ext>
            </a:extLst>
          </p:cNvPr>
          <p:cNvPicPr preferRelativeResize="0"/>
          <p:nvPr/>
        </p:nvPicPr>
        <p:blipFill>
          <a:blip r:embed="rId4">
            <a:alphaModFix/>
            <a:duotone>
              <a:prstClr val="black"/>
              <a:srgbClr val="5B9B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279246" y="1296928"/>
            <a:ext cx="491971" cy="491971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399;p31">
            <a:extLst>
              <a:ext uri="{FF2B5EF4-FFF2-40B4-BE49-F238E27FC236}">
                <a16:creationId xmlns:a16="http://schemas.microsoft.com/office/drawing/2014/main" id="{09A475BA-F612-499B-A87F-7A6D8C91585A}"/>
              </a:ext>
            </a:extLst>
          </p:cNvPr>
          <p:cNvSpPr txBox="1"/>
          <p:nvPr/>
        </p:nvSpPr>
        <p:spPr>
          <a:xfrm>
            <a:off x="6770419" y="4634072"/>
            <a:ext cx="4989631" cy="74979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Pemberlakuan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Ketentuan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Perubahan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-KL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Dalam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Proses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Sinkronisasi</a:t>
            </a:r>
            <a:endParaRPr kumimoji="0" lang="en-ID" sz="1800" b="1" i="0" u="none" strike="noStrike" kern="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pic>
        <p:nvPicPr>
          <p:cNvPr id="28" name="Google Shape;430;p32">
            <a:extLst>
              <a:ext uri="{FF2B5EF4-FFF2-40B4-BE49-F238E27FC236}">
                <a16:creationId xmlns:a16="http://schemas.microsoft.com/office/drawing/2014/main" id="{1665CD6E-3FEA-442D-AD85-85BAD50C3EB0}"/>
              </a:ext>
            </a:extLst>
          </p:cNvPr>
          <p:cNvPicPr preferRelativeResize="0"/>
          <p:nvPr/>
        </p:nvPicPr>
        <p:blipFill>
          <a:blip r:embed="rId5">
            <a:alphaModFix/>
            <a:duotone>
              <a:prstClr val="black"/>
              <a:srgbClr val="5B9B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273111" y="4782813"/>
            <a:ext cx="491971" cy="4919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2459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0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768938" cy="763600"/>
          </a:xfrm>
          <a:prstGeom prst="rect">
            <a:avLst/>
          </a:prstGeom>
        </p:spPr>
        <p:txBody>
          <a:bodyPr spcFirstLastPara="1" vert="horz" wrap="square" lIns="91433" tIns="45700" rIns="91433" bIns="45700" rtlCol="0" anchor="ctr" anchorCtr="0">
            <a:normAutofit/>
          </a:bodyPr>
          <a:lstStyle/>
          <a:p>
            <a:r>
              <a:rPr lang="pt-BR" sz="3200" dirty="0"/>
              <a:t>Hal Baru terkait Muatan Renja-KL untuk Perpres 80/2025 (4)</a:t>
            </a:r>
          </a:p>
        </p:txBody>
      </p:sp>
      <p:sp>
        <p:nvSpPr>
          <p:cNvPr id="106" name="Google Shape;438;p41">
            <a:extLst>
              <a:ext uri="{FF2B5EF4-FFF2-40B4-BE49-F238E27FC236}">
                <a16:creationId xmlns:a16="http://schemas.microsoft.com/office/drawing/2014/main" id="{F9F93B9D-5436-4812-B11C-6FDB1BB63FC9}"/>
              </a:ext>
            </a:extLst>
          </p:cNvPr>
          <p:cNvSpPr/>
          <p:nvPr/>
        </p:nvSpPr>
        <p:spPr>
          <a:xfrm>
            <a:off x="11861793" y="6424659"/>
            <a:ext cx="283128" cy="409575"/>
          </a:xfrm>
          <a:prstGeom prst="roundRect">
            <a:avLst>
              <a:gd name="adj" fmla="val 16667"/>
            </a:avLst>
          </a:prstGeom>
          <a:solidFill>
            <a:srgbClr val="B3D0F3"/>
          </a:solidFill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491054" indent="-491054" algn="ctr">
              <a:buClr>
                <a:schemeClr val="dk1"/>
              </a:buClr>
              <a:buSzPts val="1800"/>
            </a:pPr>
            <a:fld id="{00000000-1234-1234-1234-123412341234}" type="slidenum">
              <a:rPr lang="en" sz="1067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491054" indent="-491054" algn="ctr">
                <a:buClr>
                  <a:schemeClr val="dk1"/>
                </a:buClr>
                <a:buSzPts val="1800"/>
              </a:pPr>
              <a:t>8</a:t>
            </a:fld>
            <a:endParaRPr sz="1067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399;p31">
            <a:extLst>
              <a:ext uri="{FF2B5EF4-FFF2-40B4-BE49-F238E27FC236}">
                <a16:creationId xmlns:a16="http://schemas.microsoft.com/office/drawing/2014/main" id="{AE438072-A6CF-466A-8304-FB0C363510B9}"/>
              </a:ext>
            </a:extLst>
          </p:cNvPr>
          <p:cNvSpPr txBox="1"/>
          <p:nvPr/>
        </p:nvSpPr>
        <p:spPr>
          <a:xfrm>
            <a:off x="835413" y="1678383"/>
            <a:ext cx="4989631" cy="74979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Pengendalian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dan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Evaluasi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-KL</a:t>
            </a:r>
          </a:p>
        </p:txBody>
      </p:sp>
      <p:sp>
        <p:nvSpPr>
          <p:cNvPr id="14" name="Google Shape;400;p31">
            <a:extLst>
              <a:ext uri="{FF2B5EF4-FFF2-40B4-BE49-F238E27FC236}">
                <a16:creationId xmlns:a16="http://schemas.microsoft.com/office/drawing/2014/main" id="{B09453D4-1585-4FC6-B123-2DD2D26119FF}"/>
              </a:ext>
            </a:extLst>
          </p:cNvPr>
          <p:cNvSpPr txBox="1"/>
          <p:nvPr/>
        </p:nvSpPr>
        <p:spPr>
          <a:xfrm>
            <a:off x="764475" y="4470962"/>
            <a:ext cx="5131503" cy="120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 defTabSz="1219170">
              <a:buClr>
                <a:srgbClr val="000000"/>
              </a:buClr>
              <a:defRPr/>
            </a:pPr>
            <a:r>
              <a:rPr lang="es-E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Pasal</a:t>
            </a:r>
            <a:r>
              <a:rPr lang="es-E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58 </a:t>
            </a:r>
            <a:r>
              <a:rPr lang="es-E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Ayat</a:t>
            </a:r>
            <a:r>
              <a:rPr lang="es-E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(2)  </a:t>
            </a:r>
          </a:p>
          <a:p>
            <a:pPr algn="just" defTabSz="1219170">
              <a:buClr>
                <a:srgbClr val="000000"/>
              </a:buClr>
              <a:defRPr/>
            </a:pP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Untuk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mendukung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sinkronisasi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proses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perencanaan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dan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penganggaran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pembangunan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nasional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sebagaimana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dimaksud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pada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ayat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(1),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Kementerian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Perencanaan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dan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Kementerian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Keuangan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s-E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melakukan</a:t>
            </a:r>
            <a:r>
              <a:rPr lang="es-E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s-E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interoperabilitas</a:t>
            </a:r>
            <a:r>
              <a:rPr lang="es-E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data </a:t>
            </a:r>
            <a:r>
              <a:rPr lang="es-E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perencanaan</a:t>
            </a:r>
            <a:r>
              <a:rPr lang="es-E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dan </a:t>
            </a:r>
            <a:r>
              <a:rPr lang="es-E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penganggaran</a:t>
            </a:r>
            <a:r>
              <a:rPr lang="es-E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.</a:t>
            </a:r>
          </a:p>
        </p:txBody>
      </p:sp>
      <p:sp>
        <p:nvSpPr>
          <p:cNvPr id="15" name="Google Shape;403;p31">
            <a:extLst>
              <a:ext uri="{FF2B5EF4-FFF2-40B4-BE49-F238E27FC236}">
                <a16:creationId xmlns:a16="http://schemas.microsoft.com/office/drawing/2014/main" id="{65B4AB29-2B9E-442B-9B54-B1AFD405A987}"/>
              </a:ext>
            </a:extLst>
          </p:cNvPr>
          <p:cNvSpPr txBox="1"/>
          <p:nvPr/>
        </p:nvSpPr>
        <p:spPr>
          <a:xfrm>
            <a:off x="6646167" y="2394914"/>
            <a:ext cx="5200320" cy="1615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 defTabSz="1219170">
              <a:buClr>
                <a:srgbClr val="000000"/>
              </a:buClr>
              <a:defRPr/>
            </a:pP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Pasal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61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huruf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c dan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huruf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d</a:t>
            </a:r>
          </a:p>
          <a:p>
            <a:pPr marL="342900" indent="-342900" algn="just" defTabSz="1219170">
              <a:buClr>
                <a:srgbClr val="000000"/>
              </a:buClr>
              <a:buFont typeface="+mj-lt"/>
              <a:buAutoNum type="alphaLcPeriod" startAt="3"/>
              <a:defRPr/>
            </a:pP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proses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penyusunan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dan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penelaahan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-KL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Tahun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Anggaran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2026 </a:t>
            </a:r>
            <a:r>
              <a:rPr lang="en-U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yang </a:t>
            </a:r>
            <a:r>
              <a:rPr lang="en-U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telah</a:t>
            </a:r>
            <a:r>
              <a:rPr lang="en-U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dilaksanakan</a:t>
            </a:r>
            <a:r>
              <a:rPr lang="en-U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sebelum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ditetapkannya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Peraturan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Presiden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ini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dinyatakan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tetap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berlaku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; dan</a:t>
            </a:r>
          </a:p>
          <a:p>
            <a:pPr marL="342900" indent="-342900" algn="just" defTabSz="1219170">
              <a:buClr>
                <a:srgbClr val="000000"/>
              </a:buClr>
              <a:buFont typeface="+mj-lt"/>
              <a:buAutoNum type="alphaLcPeriod" startAt="3"/>
              <a:defRPr/>
            </a:pP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Proses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penyelesaian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tahapan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penyusunan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dan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penelaahan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-KL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Tahun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Anggaran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2026 </a:t>
            </a:r>
            <a:r>
              <a:rPr lang="en-U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yang </a:t>
            </a:r>
            <a:r>
              <a:rPr lang="en-U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belum</a:t>
            </a:r>
            <a:r>
              <a:rPr lang="en-US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dilaksanakan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,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diselesaikan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berdasarkan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ketentuan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Peraturan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Presiden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ini</a:t>
            </a:r>
            <a:r>
              <a:rPr lang="en-US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.</a:t>
            </a:r>
            <a:endParaRPr lang="en-ID" sz="1300" i="1" kern="0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16" name="Google Shape;399;p31">
            <a:extLst>
              <a:ext uri="{FF2B5EF4-FFF2-40B4-BE49-F238E27FC236}">
                <a16:creationId xmlns:a16="http://schemas.microsoft.com/office/drawing/2014/main" id="{D73F84D6-8F98-4CB3-A15E-9833ADA3CCDA}"/>
              </a:ext>
            </a:extLst>
          </p:cNvPr>
          <p:cNvSpPr txBox="1"/>
          <p:nvPr/>
        </p:nvSpPr>
        <p:spPr>
          <a:xfrm>
            <a:off x="835413" y="3773397"/>
            <a:ext cx="4989631" cy="74979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90488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Interoperabilitas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Data </a:t>
            </a:r>
            <a:b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</a:b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Perencanaan</a:t>
            </a:r>
            <a:r>
              <a:rPr kumimoji="0" lang="en-ID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dan </a:t>
            </a:r>
            <a:r>
              <a:rPr kumimoji="0" lang="en-ID" sz="1800" b="1" i="0" u="none" strike="noStrike" kern="0" cap="none" spc="0" normalizeH="0" baseline="0" noProof="0" dirty="0" err="1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Penganggaran</a:t>
            </a:r>
            <a:endParaRPr kumimoji="0" lang="en-ID" sz="1800" b="1" i="0" u="none" strike="noStrike" kern="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399;p31">
            <a:extLst>
              <a:ext uri="{FF2B5EF4-FFF2-40B4-BE49-F238E27FC236}">
                <a16:creationId xmlns:a16="http://schemas.microsoft.com/office/drawing/2014/main" id="{A004287C-5746-427C-98D1-84640DE469C8}"/>
              </a:ext>
            </a:extLst>
          </p:cNvPr>
          <p:cNvSpPr txBox="1"/>
          <p:nvPr/>
        </p:nvSpPr>
        <p:spPr>
          <a:xfrm>
            <a:off x="6751512" y="1687964"/>
            <a:ext cx="4989631" cy="74979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fi-FI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  <a:sym typeface="Calibri"/>
              </a:rPr>
              <a:t> Ketentuan Peralihan Untuk Renja-KL TA 2026​</a:t>
            </a:r>
          </a:p>
        </p:txBody>
      </p:sp>
      <p:pic>
        <p:nvPicPr>
          <p:cNvPr id="18" name="Google Shape;435;p32">
            <a:extLst>
              <a:ext uri="{FF2B5EF4-FFF2-40B4-BE49-F238E27FC236}">
                <a16:creationId xmlns:a16="http://schemas.microsoft.com/office/drawing/2014/main" id="{11720B49-F26A-4549-B662-809F8DE9E537}"/>
              </a:ext>
            </a:extLst>
          </p:cNvPr>
          <p:cNvPicPr preferRelativeResize="0"/>
          <p:nvPr/>
        </p:nvPicPr>
        <p:blipFill>
          <a:blip r:embed="rId3">
            <a:alphaModFix/>
            <a:duotone>
              <a:prstClr val="black"/>
              <a:srgbClr val="5B9B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89862" y="1817639"/>
            <a:ext cx="485970" cy="4859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440;p32">
            <a:extLst>
              <a:ext uri="{FF2B5EF4-FFF2-40B4-BE49-F238E27FC236}">
                <a16:creationId xmlns:a16="http://schemas.microsoft.com/office/drawing/2014/main" id="{CCD002A0-731C-4F94-BB5B-07F52FD7B376}"/>
              </a:ext>
            </a:extLst>
          </p:cNvPr>
          <p:cNvPicPr preferRelativeResize="0"/>
          <p:nvPr/>
        </p:nvPicPr>
        <p:blipFill>
          <a:blip r:embed="rId4">
            <a:alphaModFix/>
            <a:duotone>
              <a:prstClr val="black"/>
              <a:srgbClr val="5B9BD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89862" y="3905283"/>
            <a:ext cx="485969" cy="4860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DC97EC3-75F9-481E-8690-9D91F9819AC7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5B9BD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456" y="1817638"/>
            <a:ext cx="485971" cy="485971"/>
          </a:xfrm>
          <a:prstGeom prst="rect">
            <a:avLst/>
          </a:prstGeom>
        </p:spPr>
      </p:pic>
      <p:sp>
        <p:nvSpPr>
          <p:cNvPr id="30" name="Google Shape;400;p31">
            <a:extLst>
              <a:ext uri="{FF2B5EF4-FFF2-40B4-BE49-F238E27FC236}">
                <a16:creationId xmlns:a16="http://schemas.microsoft.com/office/drawing/2014/main" id="{A0B6D438-D7EE-4202-A807-198420D89556}"/>
              </a:ext>
            </a:extLst>
          </p:cNvPr>
          <p:cNvSpPr txBox="1"/>
          <p:nvPr/>
        </p:nvSpPr>
        <p:spPr>
          <a:xfrm>
            <a:off x="764476" y="2352457"/>
            <a:ext cx="5131503" cy="120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04165" marR="33655" indent="-304165" algn="just" defTabSz="1219170">
              <a:buClr>
                <a:srgbClr val="000000"/>
              </a:buClr>
              <a:defRPr/>
            </a:pP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Pasal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52 Ayat 1 </a:t>
            </a:r>
            <a:endParaRPr lang="en-ID" sz="1300" b="1" i="1" kern="0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R="33655" algn="just" defTabSz="1219170">
              <a:buClr>
                <a:srgbClr val="000000"/>
              </a:buClr>
              <a:buSzPts val="1100"/>
              <a:defRPr/>
            </a:pP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Pimpinan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Kementerian/Lembaga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melakukan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pemantauan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,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pengendalian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, dan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evaluasi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pelaksanaan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b="1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Renja</a:t>
            </a:r>
            <a:r>
              <a:rPr lang="en-ID" sz="1300" b="1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-KL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sesuai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tugas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dan </a:t>
            </a:r>
            <a:r>
              <a:rPr lang="en-ID" sz="1300" i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kewenangannya</a:t>
            </a:r>
            <a:r>
              <a:rPr lang="en-ID" sz="1300" i="1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.</a:t>
            </a:r>
            <a:endParaRPr lang="en-ID" sz="1300" i="1" kern="0" dirty="0">
              <a:solidFill>
                <a:srgbClr val="E36C0A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82418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0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768938" cy="763600"/>
          </a:xfrm>
          <a:prstGeom prst="rect">
            <a:avLst/>
          </a:prstGeom>
        </p:spPr>
        <p:txBody>
          <a:bodyPr spcFirstLastPara="1" vert="horz" wrap="square" lIns="91433" tIns="45700" rIns="91433" bIns="45700" rtlCol="0" anchor="ctr" anchorCtr="0">
            <a:normAutofit/>
          </a:bodyPr>
          <a:lstStyle/>
          <a:p>
            <a:r>
              <a:rPr lang="pt-BR" sz="2400" b="1" dirty="0"/>
              <a:t>Substansi Detail untuk Didelegasikan dalam Permen PPN dan Lampirannya </a:t>
            </a:r>
          </a:p>
        </p:txBody>
      </p:sp>
      <p:sp>
        <p:nvSpPr>
          <p:cNvPr id="106" name="Google Shape;438;p41">
            <a:extLst>
              <a:ext uri="{FF2B5EF4-FFF2-40B4-BE49-F238E27FC236}">
                <a16:creationId xmlns:a16="http://schemas.microsoft.com/office/drawing/2014/main" id="{F9F93B9D-5436-4812-B11C-6FDB1BB63FC9}"/>
              </a:ext>
            </a:extLst>
          </p:cNvPr>
          <p:cNvSpPr/>
          <p:nvPr/>
        </p:nvSpPr>
        <p:spPr>
          <a:xfrm>
            <a:off x="11861793" y="6424659"/>
            <a:ext cx="283128" cy="409575"/>
          </a:xfrm>
          <a:prstGeom prst="roundRect">
            <a:avLst>
              <a:gd name="adj" fmla="val 16667"/>
            </a:avLst>
          </a:prstGeom>
          <a:solidFill>
            <a:srgbClr val="B3D0F3"/>
          </a:solidFill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491054" indent="-491054" algn="ctr">
              <a:buClr>
                <a:schemeClr val="dk1"/>
              </a:buClr>
              <a:buSzPts val="1800"/>
            </a:pPr>
            <a:fld id="{00000000-1234-1234-1234-123412341234}" type="slidenum">
              <a:rPr lang="en" sz="1067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491054" indent="-491054" algn="ctr">
                <a:buClr>
                  <a:schemeClr val="dk1"/>
                </a:buClr>
                <a:buSzPts val="1800"/>
              </a:pPr>
              <a:t>9</a:t>
            </a:fld>
            <a:endParaRPr sz="1067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2FF616F-AE91-4BCB-89C1-3554F6072C2D}"/>
              </a:ext>
            </a:extLst>
          </p:cNvPr>
          <p:cNvGrpSpPr/>
          <p:nvPr/>
        </p:nvGrpSpPr>
        <p:grpSpPr>
          <a:xfrm>
            <a:off x="3911318" y="2794638"/>
            <a:ext cx="1763803" cy="1495947"/>
            <a:chOff x="3952577" y="2324570"/>
            <a:chExt cx="1763803" cy="1495947"/>
          </a:xfrm>
          <a:solidFill>
            <a:srgbClr val="ED7D31">
              <a:lumMod val="50000"/>
            </a:srgbClr>
          </a:solidFill>
        </p:grpSpPr>
        <p:sp>
          <p:nvSpPr>
            <p:cNvPr id="21" name="Freeform 45">
              <a:extLst>
                <a:ext uri="{FF2B5EF4-FFF2-40B4-BE49-F238E27FC236}">
                  <a16:creationId xmlns:a16="http://schemas.microsoft.com/office/drawing/2014/main" id="{A37D048E-A0AA-478B-BBC0-282278BEAA67}"/>
                </a:ext>
              </a:extLst>
            </p:cNvPr>
            <p:cNvSpPr/>
            <p:nvPr/>
          </p:nvSpPr>
          <p:spPr>
            <a:xfrm>
              <a:off x="3952577" y="2324570"/>
              <a:ext cx="1763803" cy="987562"/>
            </a:xfrm>
            <a:custGeom>
              <a:avLst/>
              <a:gdLst>
                <a:gd name="connsiteX0" fmla="*/ 91660 w 203539"/>
                <a:gd name="connsiteY0" fmla="*/ 20230 h 113962"/>
                <a:gd name="connsiteX1" fmla="*/ 200170 w 203539"/>
                <a:gd name="connsiteY1" fmla="*/ 113963 h 113962"/>
                <a:gd name="connsiteX2" fmla="*/ 203540 w 203539"/>
                <a:gd name="connsiteY2" fmla="*/ 110591 h 113962"/>
                <a:gd name="connsiteX3" fmla="*/ 95030 w 203539"/>
                <a:gd name="connsiteY3" fmla="*/ 16858 h 113962"/>
                <a:gd name="connsiteX4" fmla="*/ 50548 w 203539"/>
                <a:gd name="connsiteY4" fmla="*/ 0 h 113962"/>
                <a:gd name="connsiteX5" fmla="*/ 2696 w 203539"/>
                <a:gd name="connsiteY5" fmla="*/ 0 h 113962"/>
                <a:gd name="connsiteX6" fmla="*/ 0 w 203539"/>
                <a:gd name="connsiteY6" fmla="*/ 2697 h 113962"/>
                <a:gd name="connsiteX7" fmla="*/ 0 w 203539"/>
                <a:gd name="connsiteY7" fmla="*/ 2697 h 113962"/>
                <a:gd name="connsiteX8" fmla="*/ 2696 w 203539"/>
                <a:gd name="connsiteY8" fmla="*/ 5395 h 113962"/>
                <a:gd name="connsiteX9" fmla="*/ 50548 w 203539"/>
                <a:gd name="connsiteY9" fmla="*/ 5395 h 113962"/>
                <a:gd name="connsiteX10" fmla="*/ 91660 w 203539"/>
                <a:gd name="connsiteY10" fmla="*/ 20904 h 113962"/>
                <a:gd name="connsiteX0" fmla="*/ 91660 w 203540"/>
                <a:gd name="connsiteY0" fmla="*/ 20904 h 113963"/>
                <a:gd name="connsiteX1" fmla="*/ 200170 w 203540"/>
                <a:gd name="connsiteY1" fmla="*/ 113963 h 113963"/>
                <a:gd name="connsiteX2" fmla="*/ 203540 w 203540"/>
                <a:gd name="connsiteY2" fmla="*/ 110591 h 113963"/>
                <a:gd name="connsiteX3" fmla="*/ 95030 w 203540"/>
                <a:gd name="connsiteY3" fmla="*/ 16858 h 113963"/>
                <a:gd name="connsiteX4" fmla="*/ 50548 w 203540"/>
                <a:gd name="connsiteY4" fmla="*/ 0 h 113963"/>
                <a:gd name="connsiteX5" fmla="*/ 2696 w 203540"/>
                <a:gd name="connsiteY5" fmla="*/ 0 h 113963"/>
                <a:gd name="connsiteX6" fmla="*/ 0 w 203540"/>
                <a:gd name="connsiteY6" fmla="*/ 2697 h 113963"/>
                <a:gd name="connsiteX7" fmla="*/ 0 w 203540"/>
                <a:gd name="connsiteY7" fmla="*/ 2697 h 113963"/>
                <a:gd name="connsiteX8" fmla="*/ 2696 w 203540"/>
                <a:gd name="connsiteY8" fmla="*/ 5395 h 113963"/>
                <a:gd name="connsiteX9" fmla="*/ 50548 w 203540"/>
                <a:gd name="connsiteY9" fmla="*/ 5395 h 113963"/>
                <a:gd name="connsiteX10" fmla="*/ 91660 w 203540"/>
                <a:gd name="connsiteY10" fmla="*/ 20904 h 113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3540" h="113963">
                  <a:moveTo>
                    <a:pt x="91660" y="20904"/>
                  </a:moveTo>
                  <a:lnTo>
                    <a:pt x="200170" y="113963"/>
                  </a:lnTo>
                  <a:lnTo>
                    <a:pt x="203540" y="110591"/>
                  </a:lnTo>
                  <a:lnTo>
                    <a:pt x="95030" y="16858"/>
                  </a:lnTo>
                  <a:cubicBezTo>
                    <a:pt x="82899" y="6069"/>
                    <a:pt x="66723" y="0"/>
                    <a:pt x="50548" y="0"/>
                  </a:cubicBezTo>
                  <a:lnTo>
                    <a:pt x="2696" y="0"/>
                  </a:lnTo>
                  <a:cubicBezTo>
                    <a:pt x="1348" y="0"/>
                    <a:pt x="0" y="1349"/>
                    <a:pt x="0" y="2697"/>
                  </a:cubicBezTo>
                  <a:lnTo>
                    <a:pt x="0" y="2697"/>
                  </a:lnTo>
                  <a:cubicBezTo>
                    <a:pt x="0" y="4046"/>
                    <a:pt x="1348" y="5395"/>
                    <a:pt x="2696" y="5395"/>
                  </a:cubicBezTo>
                  <a:lnTo>
                    <a:pt x="50548" y="5395"/>
                  </a:lnTo>
                  <a:cubicBezTo>
                    <a:pt x="65375" y="5395"/>
                    <a:pt x="80203" y="10789"/>
                    <a:pt x="91660" y="20904"/>
                  </a:cubicBezTo>
                  <a:close/>
                </a:path>
              </a:pathLst>
            </a:custGeom>
            <a:grpFill/>
            <a:ln w="0" cap="flat">
              <a:solidFill>
                <a:srgbClr val="ED7D31">
                  <a:lumMod val="50000"/>
                </a:srgbClr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2" name="Freeform 48">
              <a:extLst>
                <a:ext uri="{FF2B5EF4-FFF2-40B4-BE49-F238E27FC236}">
                  <a16:creationId xmlns:a16="http://schemas.microsoft.com/office/drawing/2014/main" id="{E66B937D-6331-481A-A638-1E7890A525DE}"/>
                </a:ext>
              </a:extLst>
            </p:cNvPr>
            <p:cNvSpPr/>
            <p:nvPr/>
          </p:nvSpPr>
          <p:spPr>
            <a:xfrm>
              <a:off x="3952577" y="3049172"/>
              <a:ext cx="1752122" cy="771345"/>
            </a:xfrm>
            <a:custGeom>
              <a:avLst/>
              <a:gdLst>
                <a:gd name="connsiteX0" fmla="*/ 84920 w 202191"/>
                <a:gd name="connsiteY0" fmla="*/ 84292 h 89012"/>
                <a:gd name="connsiteX1" fmla="*/ 202192 w 202191"/>
                <a:gd name="connsiteY1" fmla="*/ 47204 h 89012"/>
                <a:gd name="connsiteX2" fmla="*/ 200844 w 202191"/>
                <a:gd name="connsiteY2" fmla="*/ 43832 h 89012"/>
                <a:gd name="connsiteX3" fmla="*/ 202192 w 202191"/>
                <a:gd name="connsiteY3" fmla="*/ 40460 h 89012"/>
                <a:gd name="connsiteX4" fmla="*/ 84920 w 202191"/>
                <a:gd name="connsiteY4" fmla="*/ 3372 h 89012"/>
                <a:gd name="connsiteX5" fmla="*/ 64701 w 202191"/>
                <a:gd name="connsiteY5" fmla="*/ 0 h 89012"/>
                <a:gd name="connsiteX6" fmla="*/ 2696 w 202191"/>
                <a:gd name="connsiteY6" fmla="*/ 0 h 89012"/>
                <a:gd name="connsiteX7" fmla="*/ 0 w 202191"/>
                <a:gd name="connsiteY7" fmla="*/ 2697 h 89012"/>
                <a:gd name="connsiteX8" fmla="*/ 0 w 202191"/>
                <a:gd name="connsiteY8" fmla="*/ 2697 h 89012"/>
                <a:gd name="connsiteX9" fmla="*/ 2696 w 202191"/>
                <a:gd name="connsiteY9" fmla="*/ 5395 h 89012"/>
                <a:gd name="connsiteX10" fmla="*/ 64701 w 202191"/>
                <a:gd name="connsiteY10" fmla="*/ 5395 h 89012"/>
                <a:gd name="connsiteX11" fmla="*/ 83573 w 202191"/>
                <a:gd name="connsiteY11" fmla="*/ 8092 h 89012"/>
                <a:gd name="connsiteX12" fmla="*/ 197474 w 202191"/>
                <a:gd name="connsiteY12" fmla="*/ 44506 h 89012"/>
                <a:gd name="connsiteX13" fmla="*/ 83573 w 202191"/>
                <a:gd name="connsiteY13" fmla="*/ 80920 h 89012"/>
                <a:gd name="connsiteX14" fmla="*/ 64701 w 202191"/>
                <a:gd name="connsiteY14" fmla="*/ 83618 h 89012"/>
                <a:gd name="connsiteX15" fmla="*/ 2696 w 202191"/>
                <a:gd name="connsiteY15" fmla="*/ 83618 h 89012"/>
                <a:gd name="connsiteX16" fmla="*/ 0 w 202191"/>
                <a:gd name="connsiteY16" fmla="*/ 86315 h 89012"/>
                <a:gd name="connsiteX17" fmla="*/ 0 w 202191"/>
                <a:gd name="connsiteY17" fmla="*/ 86315 h 89012"/>
                <a:gd name="connsiteX18" fmla="*/ 2696 w 202191"/>
                <a:gd name="connsiteY18" fmla="*/ 89012 h 89012"/>
                <a:gd name="connsiteX19" fmla="*/ 64701 w 202191"/>
                <a:gd name="connsiteY19" fmla="*/ 89012 h 89012"/>
                <a:gd name="connsiteX20" fmla="*/ 84920 w 202191"/>
                <a:gd name="connsiteY20" fmla="*/ 85641 h 89012"/>
                <a:gd name="connsiteX0" fmla="*/ 84920 w 202192"/>
                <a:gd name="connsiteY0" fmla="*/ 85641 h 89012"/>
                <a:gd name="connsiteX1" fmla="*/ 202192 w 202192"/>
                <a:gd name="connsiteY1" fmla="*/ 47204 h 89012"/>
                <a:gd name="connsiteX2" fmla="*/ 200844 w 202192"/>
                <a:gd name="connsiteY2" fmla="*/ 43832 h 89012"/>
                <a:gd name="connsiteX3" fmla="*/ 202192 w 202192"/>
                <a:gd name="connsiteY3" fmla="*/ 40460 h 89012"/>
                <a:gd name="connsiteX4" fmla="*/ 84920 w 202192"/>
                <a:gd name="connsiteY4" fmla="*/ 3372 h 89012"/>
                <a:gd name="connsiteX5" fmla="*/ 64701 w 202192"/>
                <a:gd name="connsiteY5" fmla="*/ 0 h 89012"/>
                <a:gd name="connsiteX6" fmla="*/ 2696 w 202192"/>
                <a:gd name="connsiteY6" fmla="*/ 0 h 89012"/>
                <a:gd name="connsiteX7" fmla="*/ 0 w 202192"/>
                <a:gd name="connsiteY7" fmla="*/ 2697 h 89012"/>
                <a:gd name="connsiteX8" fmla="*/ 0 w 202192"/>
                <a:gd name="connsiteY8" fmla="*/ 2697 h 89012"/>
                <a:gd name="connsiteX9" fmla="*/ 2696 w 202192"/>
                <a:gd name="connsiteY9" fmla="*/ 5395 h 89012"/>
                <a:gd name="connsiteX10" fmla="*/ 64701 w 202192"/>
                <a:gd name="connsiteY10" fmla="*/ 5395 h 89012"/>
                <a:gd name="connsiteX11" fmla="*/ 83573 w 202192"/>
                <a:gd name="connsiteY11" fmla="*/ 8092 h 89012"/>
                <a:gd name="connsiteX12" fmla="*/ 197474 w 202192"/>
                <a:gd name="connsiteY12" fmla="*/ 44506 h 89012"/>
                <a:gd name="connsiteX13" fmla="*/ 83573 w 202192"/>
                <a:gd name="connsiteY13" fmla="*/ 80920 h 89012"/>
                <a:gd name="connsiteX14" fmla="*/ 64701 w 202192"/>
                <a:gd name="connsiteY14" fmla="*/ 83618 h 89012"/>
                <a:gd name="connsiteX15" fmla="*/ 2696 w 202192"/>
                <a:gd name="connsiteY15" fmla="*/ 83618 h 89012"/>
                <a:gd name="connsiteX16" fmla="*/ 0 w 202192"/>
                <a:gd name="connsiteY16" fmla="*/ 86315 h 89012"/>
                <a:gd name="connsiteX17" fmla="*/ 0 w 202192"/>
                <a:gd name="connsiteY17" fmla="*/ 86315 h 89012"/>
                <a:gd name="connsiteX18" fmla="*/ 2696 w 202192"/>
                <a:gd name="connsiteY18" fmla="*/ 89012 h 89012"/>
                <a:gd name="connsiteX19" fmla="*/ 64701 w 202192"/>
                <a:gd name="connsiteY19" fmla="*/ 89012 h 89012"/>
                <a:gd name="connsiteX20" fmla="*/ 84920 w 202192"/>
                <a:gd name="connsiteY20" fmla="*/ 85641 h 8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02192" h="89012">
                  <a:moveTo>
                    <a:pt x="84920" y="85641"/>
                  </a:moveTo>
                  <a:lnTo>
                    <a:pt x="202192" y="47204"/>
                  </a:lnTo>
                  <a:lnTo>
                    <a:pt x="200844" y="43832"/>
                  </a:lnTo>
                  <a:lnTo>
                    <a:pt x="202192" y="40460"/>
                  </a:lnTo>
                  <a:lnTo>
                    <a:pt x="84920" y="3372"/>
                  </a:lnTo>
                  <a:cubicBezTo>
                    <a:pt x="78181" y="1349"/>
                    <a:pt x="71441" y="0"/>
                    <a:pt x="64701" y="0"/>
                  </a:cubicBezTo>
                  <a:lnTo>
                    <a:pt x="2696" y="0"/>
                  </a:lnTo>
                  <a:cubicBezTo>
                    <a:pt x="1348" y="0"/>
                    <a:pt x="0" y="1349"/>
                    <a:pt x="0" y="2697"/>
                  </a:cubicBezTo>
                  <a:lnTo>
                    <a:pt x="0" y="2697"/>
                  </a:lnTo>
                  <a:cubicBezTo>
                    <a:pt x="0" y="4046"/>
                    <a:pt x="1348" y="5395"/>
                    <a:pt x="2696" y="5395"/>
                  </a:cubicBezTo>
                  <a:lnTo>
                    <a:pt x="64701" y="5395"/>
                  </a:lnTo>
                  <a:cubicBezTo>
                    <a:pt x="71441" y="5395"/>
                    <a:pt x="77507" y="6069"/>
                    <a:pt x="83573" y="8092"/>
                  </a:cubicBezTo>
                  <a:lnTo>
                    <a:pt x="197474" y="44506"/>
                  </a:lnTo>
                  <a:lnTo>
                    <a:pt x="83573" y="80920"/>
                  </a:lnTo>
                  <a:cubicBezTo>
                    <a:pt x="77507" y="82943"/>
                    <a:pt x="70767" y="83618"/>
                    <a:pt x="64701" y="83618"/>
                  </a:cubicBezTo>
                  <a:lnTo>
                    <a:pt x="2696" y="83618"/>
                  </a:lnTo>
                  <a:cubicBezTo>
                    <a:pt x="1348" y="83618"/>
                    <a:pt x="0" y="84966"/>
                    <a:pt x="0" y="86315"/>
                  </a:cubicBezTo>
                  <a:lnTo>
                    <a:pt x="0" y="86315"/>
                  </a:lnTo>
                  <a:cubicBezTo>
                    <a:pt x="0" y="87664"/>
                    <a:pt x="1348" y="89012"/>
                    <a:pt x="2696" y="89012"/>
                  </a:cubicBezTo>
                  <a:lnTo>
                    <a:pt x="64701" y="89012"/>
                  </a:lnTo>
                  <a:cubicBezTo>
                    <a:pt x="71441" y="89012"/>
                    <a:pt x="78855" y="87664"/>
                    <a:pt x="84920" y="85641"/>
                  </a:cubicBezTo>
                  <a:close/>
                </a:path>
              </a:pathLst>
            </a:custGeom>
            <a:grpFill/>
            <a:ln w="0" cap="flat">
              <a:solidFill>
                <a:srgbClr val="ED7D31">
                  <a:lumMod val="50000"/>
                </a:srgbClr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D59986C-601A-4BBD-B205-0E1111457A05}"/>
              </a:ext>
            </a:extLst>
          </p:cNvPr>
          <p:cNvGrpSpPr/>
          <p:nvPr/>
        </p:nvGrpSpPr>
        <p:grpSpPr>
          <a:xfrm>
            <a:off x="6470863" y="2793658"/>
            <a:ext cx="1763804" cy="1495947"/>
            <a:chOff x="6475628" y="2324570"/>
            <a:chExt cx="1763804" cy="1495947"/>
          </a:xfrm>
          <a:solidFill>
            <a:srgbClr val="ED7D31">
              <a:lumMod val="50000"/>
            </a:srgbClr>
          </a:solidFill>
        </p:grpSpPr>
        <p:sp>
          <p:nvSpPr>
            <p:cNvPr id="24" name="Freeform 56">
              <a:extLst>
                <a:ext uri="{FF2B5EF4-FFF2-40B4-BE49-F238E27FC236}">
                  <a16:creationId xmlns:a16="http://schemas.microsoft.com/office/drawing/2014/main" id="{A5CBB8B0-6E6D-4BB9-8C7A-4035D59975C2}"/>
                </a:ext>
              </a:extLst>
            </p:cNvPr>
            <p:cNvSpPr/>
            <p:nvPr/>
          </p:nvSpPr>
          <p:spPr>
            <a:xfrm>
              <a:off x="6475628" y="2324570"/>
              <a:ext cx="1763803" cy="987562"/>
            </a:xfrm>
            <a:custGeom>
              <a:avLst/>
              <a:gdLst>
                <a:gd name="connsiteX0" fmla="*/ 111879 w 203539"/>
                <a:gd name="connsiteY0" fmla="*/ 20230 h 113962"/>
                <a:gd name="connsiteX1" fmla="*/ 3370 w 203539"/>
                <a:gd name="connsiteY1" fmla="*/ 113963 h 113962"/>
                <a:gd name="connsiteX2" fmla="*/ 0 w 203539"/>
                <a:gd name="connsiteY2" fmla="*/ 110591 h 113962"/>
                <a:gd name="connsiteX3" fmla="*/ 108509 w 203539"/>
                <a:gd name="connsiteY3" fmla="*/ 16858 h 113962"/>
                <a:gd name="connsiteX4" fmla="*/ 152992 w 203539"/>
                <a:gd name="connsiteY4" fmla="*/ 0 h 113962"/>
                <a:gd name="connsiteX5" fmla="*/ 200844 w 203539"/>
                <a:gd name="connsiteY5" fmla="*/ 0 h 113962"/>
                <a:gd name="connsiteX6" fmla="*/ 203540 w 203539"/>
                <a:gd name="connsiteY6" fmla="*/ 2697 h 113962"/>
                <a:gd name="connsiteX7" fmla="*/ 203540 w 203539"/>
                <a:gd name="connsiteY7" fmla="*/ 2697 h 113962"/>
                <a:gd name="connsiteX8" fmla="*/ 200844 w 203539"/>
                <a:gd name="connsiteY8" fmla="*/ 5395 h 113962"/>
                <a:gd name="connsiteX9" fmla="*/ 152992 w 203539"/>
                <a:gd name="connsiteY9" fmla="*/ 5395 h 113962"/>
                <a:gd name="connsiteX10" fmla="*/ 111879 w 203539"/>
                <a:gd name="connsiteY10" fmla="*/ 20904 h 113962"/>
                <a:gd name="connsiteX0" fmla="*/ 111879 w 203540"/>
                <a:gd name="connsiteY0" fmla="*/ 20904 h 113963"/>
                <a:gd name="connsiteX1" fmla="*/ 3370 w 203540"/>
                <a:gd name="connsiteY1" fmla="*/ 113963 h 113963"/>
                <a:gd name="connsiteX2" fmla="*/ 0 w 203540"/>
                <a:gd name="connsiteY2" fmla="*/ 110591 h 113963"/>
                <a:gd name="connsiteX3" fmla="*/ 108509 w 203540"/>
                <a:gd name="connsiteY3" fmla="*/ 16858 h 113963"/>
                <a:gd name="connsiteX4" fmla="*/ 152992 w 203540"/>
                <a:gd name="connsiteY4" fmla="*/ 0 h 113963"/>
                <a:gd name="connsiteX5" fmla="*/ 200844 w 203540"/>
                <a:gd name="connsiteY5" fmla="*/ 0 h 113963"/>
                <a:gd name="connsiteX6" fmla="*/ 203540 w 203540"/>
                <a:gd name="connsiteY6" fmla="*/ 2697 h 113963"/>
                <a:gd name="connsiteX7" fmla="*/ 203540 w 203540"/>
                <a:gd name="connsiteY7" fmla="*/ 2697 h 113963"/>
                <a:gd name="connsiteX8" fmla="*/ 200844 w 203540"/>
                <a:gd name="connsiteY8" fmla="*/ 5395 h 113963"/>
                <a:gd name="connsiteX9" fmla="*/ 152992 w 203540"/>
                <a:gd name="connsiteY9" fmla="*/ 5395 h 113963"/>
                <a:gd name="connsiteX10" fmla="*/ 111879 w 203540"/>
                <a:gd name="connsiteY10" fmla="*/ 20904 h 113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3540" h="113963">
                  <a:moveTo>
                    <a:pt x="111879" y="20904"/>
                  </a:moveTo>
                  <a:lnTo>
                    <a:pt x="3370" y="113963"/>
                  </a:lnTo>
                  <a:lnTo>
                    <a:pt x="0" y="110591"/>
                  </a:lnTo>
                  <a:lnTo>
                    <a:pt x="108509" y="16858"/>
                  </a:lnTo>
                  <a:cubicBezTo>
                    <a:pt x="120641" y="6069"/>
                    <a:pt x="136816" y="0"/>
                    <a:pt x="152992" y="0"/>
                  </a:cubicBezTo>
                  <a:lnTo>
                    <a:pt x="200844" y="0"/>
                  </a:lnTo>
                  <a:cubicBezTo>
                    <a:pt x="202192" y="0"/>
                    <a:pt x="203540" y="1349"/>
                    <a:pt x="203540" y="2697"/>
                  </a:cubicBezTo>
                  <a:lnTo>
                    <a:pt x="203540" y="2697"/>
                  </a:lnTo>
                  <a:cubicBezTo>
                    <a:pt x="203540" y="4046"/>
                    <a:pt x="202192" y="5395"/>
                    <a:pt x="200844" y="5395"/>
                  </a:cubicBezTo>
                  <a:lnTo>
                    <a:pt x="152992" y="5395"/>
                  </a:lnTo>
                  <a:cubicBezTo>
                    <a:pt x="138164" y="5395"/>
                    <a:pt x="123337" y="10789"/>
                    <a:pt x="111879" y="20904"/>
                  </a:cubicBezTo>
                  <a:close/>
                </a:path>
              </a:pathLst>
            </a:custGeom>
            <a:grpFill/>
            <a:ln w="0" cap="flat">
              <a:solidFill>
                <a:srgbClr val="ED7D31">
                  <a:lumMod val="50000"/>
                </a:srgbClr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5" name="Freeform 59">
              <a:extLst>
                <a:ext uri="{FF2B5EF4-FFF2-40B4-BE49-F238E27FC236}">
                  <a16:creationId xmlns:a16="http://schemas.microsoft.com/office/drawing/2014/main" id="{D10A0CC4-BC7B-4B35-811C-5855ADE37339}"/>
                </a:ext>
              </a:extLst>
            </p:cNvPr>
            <p:cNvSpPr/>
            <p:nvPr/>
          </p:nvSpPr>
          <p:spPr>
            <a:xfrm>
              <a:off x="6487310" y="3049172"/>
              <a:ext cx="1752122" cy="771345"/>
            </a:xfrm>
            <a:custGeom>
              <a:avLst/>
              <a:gdLst>
                <a:gd name="connsiteX0" fmla="*/ 117271 w 202191"/>
                <a:gd name="connsiteY0" fmla="*/ 84292 h 89012"/>
                <a:gd name="connsiteX1" fmla="*/ 0 w 202191"/>
                <a:gd name="connsiteY1" fmla="*/ 47204 h 89012"/>
                <a:gd name="connsiteX2" fmla="*/ 1348 w 202191"/>
                <a:gd name="connsiteY2" fmla="*/ 43832 h 89012"/>
                <a:gd name="connsiteX3" fmla="*/ 0 w 202191"/>
                <a:gd name="connsiteY3" fmla="*/ 40460 h 89012"/>
                <a:gd name="connsiteX4" fmla="*/ 117271 w 202191"/>
                <a:gd name="connsiteY4" fmla="*/ 3372 h 89012"/>
                <a:gd name="connsiteX5" fmla="*/ 137490 w 202191"/>
                <a:gd name="connsiteY5" fmla="*/ 0 h 89012"/>
                <a:gd name="connsiteX6" fmla="*/ 199496 w 202191"/>
                <a:gd name="connsiteY6" fmla="*/ 0 h 89012"/>
                <a:gd name="connsiteX7" fmla="*/ 202192 w 202191"/>
                <a:gd name="connsiteY7" fmla="*/ 2697 h 89012"/>
                <a:gd name="connsiteX8" fmla="*/ 202192 w 202191"/>
                <a:gd name="connsiteY8" fmla="*/ 2697 h 89012"/>
                <a:gd name="connsiteX9" fmla="*/ 199496 w 202191"/>
                <a:gd name="connsiteY9" fmla="*/ 5395 h 89012"/>
                <a:gd name="connsiteX10" fmla="*/ 137490 w 202191"/>
                <a:gd name="connsiteY10" fmla="*/ 5395 h 89012"/>
                <a:gd name="connsiteX11" fmla="*/ 118619 w 202191"/>
                <a:gd name="connsiteY11" fmla="*/ 8092 h 89012"/>
                <a:gd name="connsiteX12" fmla="*/ 4718 w 202191"/>
                <a:gd name="connsiteY12" fmla="*/ 44506 h 89012"/>
                <a:gd name="connsiteX13" fmla="*/ 118619 w 202191"/>
                <a:gd name="connsiteY13" fmla="*/ 80920 h 89012"/>
                <a:gd name="connsiteX14" fmla="*/ 137490 w 202191"/>
                <a:gd name="connsiteY14" fmla="*/ 83618 h 89012"/>
                <a:gd name="connsiteX15" fmla="*/ 199496 w 202191"/>
                <a:gd name="connsiteY15" fmla="*/ 83618 h 89012"/>
                <a:gd name="connsiteX16" fmla="*/ 202192 w 202191"/>
                <a:gd name="connsiteY16" fmla="*/ 86315 h 89012"/>
                <a:gd name="connsiteX17" fmla="*/ 202192 w 202191"/>
                <a:gd name="connsiteY17" fmla="*/ 86315 h 89012"/>
                <a:gd name="connsiteX18" fmla="*/ 199496 w 202191"/>
                <a:gd name="connsiteY18" fmla="*/ 89012 h 89012"/>
                <a:gd name="connsiteX19" fmla="*/ 137490 w 202191"/>
                <a:gd name="connsiteY19" fmla="*/ 89012 h 89012"/>
                <a:gd name="connsiteX20" fmla="*/ 117271 w 202191"/>
                <a:gd name="connsiteY20" fmla="*/ 85641 h 89012"/>
                <a:gd name="connsiteX0" fmla="*/ 117271 w 202192"/>
                <a:gd name="connsiteY0" fmla="*/ 85641 h 89012"/>
                <a:gd name="connsiteX1" fmla="*/ 0 w 202192"/>
                <a:gd name="connsiteY1" fmla="*/ 47204 h 89012"/>
                <a:gd name="connsiteX2" fmla="*/ 1348 w 202192"/>
                <a:gd name="connsiteY2" fmla="*/ 43832 h 89012"/>
                <a:gd name="connsiteX3" fmla="*/ 0 w 202192"/>
                <a:gd name="connsiteY3" fmla="*/ 40460 h 89012"/>
                <a:gd name="connsiteX4" fmla="*/ 117271 w 202192"/>
                <a:gd name="connsiteY4" fmla="*/ 3372 h 89012"/>
                <a:gd name="connsiteX5" fmla="*/ 137490 w 202192"/>
                <a:gd name="connsiteY5" fmla="*/ 0 h 89012"/>
                <a:gd name="connsiteX6" fmla="*/ 199496 w 202192"/>
                <a:gd name="connsiteY6" fmla="*/ 0 h 89012"/>
                <a:gd name="connsiteX7" fmla="*/ 202192 w 202192"/>
                <a:gd name="connsiteY7" fmla="*/ 2697 h 89012"/>
                <a:gd name="connsiteX8" fmla="*/ 202192 w 202192"/>
                <a:gd name="connsiteY8" fmla="*/ 2697 h 89012"/>
                <a:gd name="connsiteX9" fmla="*/ 199496 w 202192"/>
                <a:gd name="connsiteY9" fmla="*/ 5395 h 89012"/>
                <a:gd name="connsiteX10" fmla="*/ 137490 w 202192"/>
                <a:gd name="connsiteY10" fmla="*/ 5395 h 89012"/>
                <a:gd name="connsiteX11" fmla="*/ 118619 w 202192"/>
                <a:gd name="connsiteY11" fmla="*/ 8092 h 89012"/>
                <a:gd name="connsiteX12" fmla="*/ 4718 w 202192"/>
                <a:gd name="connsiteY12" fmla="*/ 44506 h 89012"/>
                <a:gd name="connsiteX13" fmla="*/ 118619 w 202192"/>
                <a:gd name="connsiteY13" fmla="*/ 80920 h 89012"/>
                <a:gd name="connsiteX14" fmla="*/ 137490 w 202192"/>
                <a:gd name="connsiteY14" fmla="*/ 83618 h 89012"/>
                <a:gd name="connsiteX15" fmla="*/ 199496 w 202192"/>
                <a:gd name="connsiteY15" fmla="*/ 83618 h 89012"/>
                <a:gd name="connsiteX16" fmla="*/ 202192 w 202192"/>
                <a:gd name="connsiteY16" fmla="*/ 86315 h 89012"/>
                <a:gd name="connsiteX17" fmla="*/ 202192 w 202192"/>
                <a:gd name="connsiteY17" fmla="*/ 86315 h 89012"/>
                <a:gd name="connsiteX18" fmla="*/ 199496 w 202192"/>
                <a:gd name="connsiteY18" fmla="*/ 89012 h 89012"/>
                <a:gd name="connsiteX19" fmla="*/ 137490 w 202192"/>
                <a:gd name="connsiteY19" fmla="*/ 89012 h 89012"/>
                <a:gd name="connsiteX20" fmla="*/ 117271 w 202192"/>
                <a:gd name="connsiteY20" fmla="*/ 85641 h 8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02192" h="89012">
                  <a:moveTo>
                    <a:pt x="117271" y="85641"/>
                  </a:moveTo>
                  <a:lnTo>
                    <a:pt x="0" y="47204"/>
                  </a:lnTo>
                  <a:lnTo>
                    <a:pt x="1348" y="43832"/>
                  </a:lnTo>
                  <a:lnTo>
                    <a:pt x="0" y="40460"/>
                  </a:lnTo>
                  <a:lnTo>
                    <a:pt x="117271" y="3372"/>
                  </a:lnTo>
                  <a:cubicBezTo>
                    <a:pt x="124011" y="1349"/>
                    <a:pt x="130751" y="0"/>
                    <a:pt x="137490" y="0"/>
                  </a:cubicBezTo>
                  <a:lnTo>
                    <a:pt x="199496" y="0"/>
                  </a:lnTo>
                  <a:cubicBezTo>
                    <a:pt x="200844" y="0"/>
                    <a:pt x="202192" y="1349"/>
                    <a:pt x="202192" y="2697"/>
                  </a:cubicBezTo>
                  <a:lnTo>
                    <a:pt x="202192" y="2697"/>
                  </a:lnTo>
                  <a:cubicBezTo>
                    <a:pt x="202192" y="4046"/>
                    <a:pt x="200844" y="5395"/>
                    <a:pt x="199496" y="5395"/>
                  </a:cubicBezTo>
                  <a:lnTo>
                    <a:pt x="137490" y="5395"/>
                  </a:lnTo>
                  <a:cubicBezTo>
                    <a:pt x="130751" y="5395"/>
                    <a:pt x="124685" y="6069"/>
                    <a:pt x="118619" y="8092"/>
                  </a:cubicBezTo>
                  <a:lnTo>
                    <a:pt x="4718" y="44506"/>
                  </a:lnTo>
                  <a:lnTo>
                    <a:pt x="118619" y="80920"/>
                  </a:lnTo>
                  <a:cubicBezTo>
                    <a:pt x="124685" y="82943"/>
                    <a:pt x="131425" y="83618"/>
                    <a:pt x="137490" y="83618"/>
                  </a:cubicBezTo>
                  <a:lnTo>
                    <a:pt x="199496" y="83618"/>
                  </a:lnTo>
                  <a:cubicBezTo>
                    <a:pt x="200844" y="83618"/>
                    <a:pt x="202192" y="84966"/>
                    <a:pt x="202192" y="86315"/>
                  </a:cubicBezTo>
                  <a:lnTo>
                    <a:pt x="202192" y="86315"/>
                  </a:lnTo>
                  <a:cubicBezTo>
                    <a:pt x="202192" y="87664"/>
                    <a:pt x="200844" y="89012"/>
                    <a:pt x="199496" y="89012"/>
                  </a:cubicBezTo>
                  <a:lnTo>
                    <a:pt x="137490" y="89012"/>
                  </a:lnTo>
                  <a:cubicBezTo>
                    <a:pt x="130751" y="89012"/>
                    <a:pt x="123337" y="87664"/>
                    <a:pt x="117271" y="85641"/>
                  </a:cubicBezTo>
                  <a:close/>
                </a:path>
              </a:pathLst>
            </a:custGeom>
            <a:grpFill/>
            <a:ln w="0" cap="flat">
              <a:solidFill>
                <a:srgbClr val="ED7D31">
                  <a:lumMod val="50000"/>
                </a:srgbClr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sp>
        <p:nvSpPr>
          <p:cNvPr id="26" name="Freeform 29">
            <a:extLst>
              <a:ext uri="{FF2B5EF4-FFF2-40B4-BE49-F238E27FC236}">
                <a16:creationId xmlns:a16="http://schemas.microsoft.com/office/drawing/2014/main" id="{B029DD3D-E37A-4F76-B0EE-DDAAF9DCFA8A}"/>
              </a:ext>
            </a:extLst>
          </p:cNvPr>
          <p:cNvSpPr/>
          <p:nvPr/>
        </p:nvSpPr>
        <p:spPr>
          <a:xfrm>
            <a:off x="612351" y="3215104"/>
            <a:ext cx="3218688" cy="596039"/>
          </a:xfrm>
          <a:custGeom>
            <a:avLst/>
            <a:gdLst>
              <a:gd name="connsiteX0" fmla="*/ 364581 w 370646"/>
              <a:gd name="connsiteY0" fmla="*/ 0 h 68782"/>
              <a:gd name="connsiteX1" fmla="*/ 41748 w 370646"/>
              <a:gd name="connsiteY1" fmla="*/ 0 h 68782"/>
              <a:gd name="connsiteX2" fmla="*/ 34334 w 370646"/>
              <a:gd name="connsiteY2" fmla="*/ 4046 h 68782"/>
              <a:gd name="connsiteX3" fmla="*/ 1309 w 370646"/>
              <a:gd name="connsiteY3" fmla="*/ 55296 h 68782"/>
              <a:gd name="connsiteX4" fmla="*/ 8723 w 370646"/>
              <a:gd name="connsiteY4" fmla="*/ 68782 h 68782"/>
              <a:gd name="connsiteX5" fmla="*/ 363907 w 370646"/>
              <a:gd name="connsiteY5" fmla="*/ 68782 h 68782"/>
              <a:gd name="connsiteX6" fmla="*/ 370646 w 370646"/>
              <a:gd name="connsiteY6" fmla="*/ 62039 h 68782"/>
              <a:gd name="connsiteX7" fmla="*/ 370646 w 370646"/>
              <a:gd name="connsiteY7" fmla="*/ 7418 h 68782"/>
              <a:gd name="connsiteX8" fmla="*/ 363907 w 370646"/>
              <a:gd name="connsiteY8" fmla="*/ 674 h 68782"/>
              <a:gd name="connsiteX9" fmla="*/ 73424 w 370646"/>
              <a:gd name="connsiteY9" fmla="*/ 57993 h 68782"/>
              <a:gd name="connsiteX10" fmla="*/ 71403 w 370646"/>
              <a:gd name="connsiteY10" fmla="*/ 60016 h 68782"/>
              <a:gd name="connsiteX11" fmla="*/ 12093 w 370646"/>
              <a:gd name="connsiteY11" fmla="*/ 60016 h 68782"/>
              <a:gd name="connsiteX12" fmla="*/ 9397 w 370646"/>
              <a:gd name="connsiteY12" fmla="*/ 55296 h 68782"/>
              <a:gd name="connsiteX13" fmla="*/ 39726 w 370646"/>
              <a:gd name="connsiteY13" fmla="*/ 8092 h 68782"/>
              <a:gd name="connsiteX14" fmla="*/ 42422 w 370646"/>
              <a:gd name="connsiteY14" fmla="*/ 6743 h 68782"/>
              <a:gd name="connsiteX15" fmla="*/ 71403 w 370646"/>
              <a:gd name="connsiteY15" fmla="*/ 6743 h 68782"/>
              <a:gd name="connsiteX16" fmla="*/ 73424 w 370646"/>
              <a:gd name="connsiteY16" fmla="*/ 8766 h 68782"/>
              <a:gd name="connsiteX17" fmla="*/ 73424 w 370646"/>
              <a:gd name="connsiteY17" fmla="*/ 58667 h 68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70646" h="68782">
                <a:moveTo>
                  <a:pt x="364581" y="0"/>
                </a:moveTo>
                <a:lnTo>
                  <a:pt x="41748" y="0"/>
                </a:lnTo>
                <a:cubicBezTo>
                  <a:pt x="39052" y="0"/>
                  <a:pt x="36356" y="1349"/>
                  <a:pt x="34334" y="4046"/>
                </a:cubicBezTo>
                <a:lnTo>
                  <a:pt x="1309" y="55296"/>
                </a:lnTo>
                <a:cubicBezTo>
                  <a:pt x="-2061" y="60690"/>
                  <a:pt x="1309" y="68782"/>
                  <a:pt x="8723" y="68782"/>
                </a:cubicBezTo>
                <a:lnTo>
                  <a:pt x="363907" y="68782"/>
                </a:lnTo>
                <a:cubicBezTo>
                  <a:pt x="367951" y="68782"/>
                  <a:pt x="370646" y="65411"/>
                  <a:pt x="370646" y="62039"/>
                </a:cubicBezTo>
                <a:lnTo>
                  <a:pt x="370646" y="7418"/>
                </a:lnTo>
                <a:cubicBezTo>
                  <a:pt x="370646" y="3372"/>
                  <a:pt x="367276" y="674"/>
                  <a:pt x="363907" y="674"/>
                </a:cubicBezTo>
                <a:close/>
                <a:moveTo>
                  <a:pt x="73424" y="57993"/>
                </a:moveTo>
                <a:cubicBezTo>
                  <a:pt x="73424" y="59342"/>
                  <a:pt x="72750" y="60016"/>
                  <a:pt x="71403" y="60016"/>
                </a:cubicBezTo>
                <a:lnTo>
                  <a:pt x="12093" y="60016"/>
                </a:lnTo>
                <a:cubicBezTo>
                  <a:pt x="9397" y="60016"/>
                  <a:pt x="8049" y="57319"/>
                  <a:pt x="9397" y="55296"/>
                </a:cubicBezTo>
                <a:lnTo>
                  <a:pt x="39726" y="8092"/>
                </a:lnTo>
                <a:cubicBezTo>
                  <a:pt x="39726" y="7418"/>
                  <a:pt x="41074" y="6743"/>
                  <a:pt x="42422" y="6743"/>
                </a:cubicBezTo>
                <a:lnTo>
                  <a:pt x="71403" y="6743"/>
                </a:lnTo>
                <a:cubicBezTo>
                  <a:pt x="72750" y="6743"/>
                  <a:pt x="73424" y="7418"/>
                  <a:pt x="73424" y="8766"/>
                </a:cubicBezTo>
                <a:lnTo>
                  <a:pt x="73424" y="58667"/>
                </a:lnTo>
                <a:close/>
              </a:path>
            </a:pathLst>
          </a:custGeom>
          <a:solidFill>
            <a:srgbClr val="F1DF9D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42A1B62-BAEE-486F-A4B1-3D5013A994CE}"/>
              </a:ext>
            </a:extLst>
          </p:cNvPr>
          <p:cNvSpPr txBox="1"/>
          <p:nvPr/>
        </p:nvSpPr>
        <p:spPr>
          <a:xfrm>
            <a:off x="797641" y="3313067"/>
            <a:ext cx="444352" cy="400110"/>
          </a:xfrm>
          <a:prstGeom prst="rect">
            <a:avLst/>
          </a:prstGeom>
          <a:noFill/>
        </p:spPr>
        <p:txBody>
          <a:bodyPr wrap="none" lIns="91440" tIns="45720" rIns="91440" bIns="45720" rtlCol="0" anchor="ctr">
            <a:spAutoFit/>
          </a:bodyPr>
          <a:lstStyle>
            <a:defPPr>
              <a:defRPr lang="en-US"/>
            </a:defPPr>
            <a:lvl1pPr algn="r">
              <a:defRPr sz="2000" b="1"/>
            </a:lvl1pPr>
          </a:lstStyle>
          <a:p>
            <a:pPr algn="l">
              <a:defRPr/>
            </a:pPr>
            <a:r>
              <a:rPr lang="en-US" noProof="1">
                <a:solidFill>
                  <a:prstClr val="black"/>
                </a:solidFill>
                <a:latin typeface="Calibri" panose="020F0502020204030204"/>
              </a:rPr>
              <a:t>02</a:t>
            </a:r>
            <a:endParaRPr lang="en-US" noProof="1">
              <a:solidFill>
                <a:prstClr val="black"/>
              </a:solidFill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5079BAB-EBE9-4B30-9213-4F5A4094FEA4}"/>
              </a:ext>
            </a:extLst>
          </p:cNvPr>
          <p:cNvSpPr txBox="1"/>
          <p:nvPr/>
        </p:nvSpPr>
        <p:spPr>
          <a:xfrm>
            <a:off x="1333033" y="3282290"/>
            <a:ext cx="2510091" cy="461665"/>
          </a:xfrm>
          <a:prstGeom prst="rect">
            <a:avLst/>
          </a:prstGeom>
          <a:noFill/>
        </p:spPr>
        <p:txBody>
          <a:bodyPr wrap="square" lIns="0" tIns="45720" rIns="0" bIns="45720" rtlCol="0" anchor="ctr">
            <a:spAutoFit/>
          </a:bodyPr>
          <a:lstStyle/>
          <a:p>
            <a:pPr>
              <a:defRPr/>
            </a:pP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cs typeface="Calibri"/>
              </a:rPr>
              <a:t>Tahapan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cs typeface="Calibri"/>
              </a:rPr>
              <a:t> dan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cs typeface="Calibri"/>
              </a:rPr>
              <a:t>Mekanisme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cs typeface="Calibri"/>
              </a:rPr>
              <a:t>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cs typeface="Calibri"/>
              </a:rPr>
              <a:t>Penyusunan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cs typeface="Calibri"/>
              </a:rPr>
              <a:t>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cs typeface="Calibri"/>
              </a:rPr>
              <a:t>Renja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cs typeface="Calibri"/>
              </a:rPr>
              <a:t>-KL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1" name="Freeform 54">
            <a:extLst>
              <a:ext uri="{FF2B5EF4-FFF2-40B4-BE49-F238E27FC236}">
                <a16:creationId xmlns:a16="http://schemas.microsoft.com/office/drawing/2014/main" id="{47020E97-48D9-4A9E-BFB8-405E34DE9900}"/>
              </a:ext>
            </a:extLst>
          </p:cNvPr>
          <p:cNvSpPr/>
          <p:nvPr/>
        </p:nvSpPr>
        <p:spPr>
          <a:xfrm flipH="1">
            <a:off x="612351" y="3932693"/>
            <a:ext cx="3218688" cy="717587"/>
          </a:xfrm>
          <a:custGeom>
            <a:avLst/>
            <a:gdLst>
              <a:gd name="connsiteX0" fmla="*/ 6066 w 370646"/>
              <a:gd name="connsiteY0" fmla="*/ 68782 h 68782"/>
              <a:gd name="connsiteX1" fmla="*/ 328899 w 370646"/>
              <a:gd name="connsiteY1" fmla="*/ 68782 h 68782"/>
              <a:gd name="connsiteX2" fmla="*/ 336312 w 370646"/>
              <a:gd name="connsiteY2" fmla="*/ 64736 h 68782"/>
              <a:gd name="connsiteX3" fmla="*/ 369337 w 370646"/>
              <a:gd name="connsiteY3" fmla="*/ 13487 h 68782"/>
              <a:gd name="connsiteX4" fmla="*/ 361923 w 370646"/>
              <a:gd name="connsiteY4" fmla="*/ 0 h 68782"/>
              <a:gd name="connsiteX5" fmla="*/ 6740 w 370646"/>
              <a:gd name="connsiteY5" fmla="*/ 0 h 68782"/>
              <a:gd name="connsiteX6" fmla="*/ 0 w 370646"/>
              <a:gd name="connsiteY6" fmla="*/ 6743 h 68782"/>
              <a:gd name="connsiteX7" fmla="*/ 0 w 370646"/>
              <a:gd name="connsiteY7" fmla="*/ 61365 h 68782"/>
              <a:gd name="connsiteX8" fmla="*/ 6740 w 370646"/>
              <a:gd name="connsiteY8" fmla="*/ 68108 h 68782"/>
              <a:gd name="connsiteX9" fmla="*/ 297222 w 370646"/>
              <a:gd name="connsiteY9" fmla="*/ 10115 h 68782"/>
              <a:gd name="connsiteX10" fmla="*/ 299244 w 370646"/>
              <a:gd name="connsiteY10" fmla="*/ 8092 h 68782"/>
              <a:gd name="connsiteX11" fmla="*/ 358553 w 370646"/>
              <a:gd name="connsiteY11" fmla="*/ 8092 h 68782"/>
              <a:gd name="connsiteX12" fmla="*/ 361249 w 370646"/>
              <a:gd name="connsiteY12" fmla="*/ 12812 h 68782"/>
              <a:gd name="connsiteX13" fmla="*/ 330920 w 370646"/>
              <a:gd name="connsiteY13" fmla="*/ 60016 h 68782"/>
              <a:gd name="connsiteX14" fmla="*/ 328225 w 370646"/>
              <a:gd name="connsiteY14" fmla="*/ 61365 h 68782"/>
              <a:gd name="connsiteX15" fmla="*/ 299244 w 370646"/>
              <a:gd name="connsiteY15" fmla="*/ 61365 h 68782"/>
              <a:gd name="connsiteX16" fmla="*/ 297222 w 370646"/>
              <a:gd name="connsiteY16" fmla="*/ 59342 h 68782"/>
              <a:gd name="connsiteX17" fmla="*/ 297222 w 370646"/>
              <a:gd name="connsiteY17" fmla="*/ 9441 h 68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70646" h="68782">
                <a:moveTo>
                  <a:pt x="6066" y="68782"/>
                </a:moveTo>
                <a:lnTo>
                  <a:pt x="328899" y="68782"/>
                </a:lnTo>
                <a:cubicBezTo>
                  <a:pt x="331594" y="68782"/>
                  <a:pt x="334290" y="67434"/>
                  <a:pt x="336312" y="64736"/>
                </a:cubicBezTo>
                <a:lnTo>
                  <a:pt x="369337" y="13487"/>
                </a:lnTo>
                <a:cubicBezTo>
                  <a:pt x="372707" y="8092"/>
                  <a:pt x="369337" y="0"/>
                  <a:pt x="361923" y="0"/>
                </a:cubicBezTo>
                <a:lnTo>
                  <a:pt x="6740" y="0"/>
                </a:lnTo>
                <a:cubicBezTo>
                  <a:pt x="2696" y="0"/>
                  <a:pt x="0" y="3372"/>
                  <a:pt x="0" y="6743"/>
                </a:cubicBezTo>
                <a:lnTo>
                  <a:pt x="0" y="61365"/>
                </a:lnTo>
                <a:cubicBezTo>
                  <a:pt x="0" y="65411"/>
                  <a:pt x="3370" y="68108"/>
                  <a:pt x="6740" y="68108"/>
                </a:cubicBezTo>
                <a:close/>
                <a:moveTo>
                  <a:pt x="297222" y="10115"/>
                </a:moveTo>
                <a:cubicBezTo>
                  <a:pt x="297222" y="8766"/>
                  <a:pt x="297896" y="8092"/>
                  <a:pt x="299244" y="8092"/>
                </a:cubicBezTo>
                <a:lnTo>
                  <a:pt x="358553" y="8092"/>
                </a:lnTo>
                <a:cubicBezTo>
                  <a:pt x="361249" y="8092"/>
                  <a:pt x="362597" y="10789"/>
                  <a:pt x="361249" y="12812"/>
                </a:cubicBezTo>
                <a:lnTo>
                  <a:pt x="330920" y="60016"/>
                </a:lnTo>
                <a:cubicBezTo>
                  <a:pt x="330920" y="60690"/>
                  <a:pt x="329573" y="61365"/>
                  <a:pt x="328225" y="61365"/>
                </a:cubicBezTo>
                <a:lnTo>
                  <a:pt x="299244" y="61365"/>
                </a:lnTo>
                <a:cubicBezTo>
                  <a:pt x="297896" y="61365"/>
                  <a:pt x="297222" y="60690"/>
                  <a:pt x="297222" y="59342"/>
                </a:cubicBezTo>
                <a:lnTo>
                  <a:pt x="297222" y="9441"/>
                </a:lnTo>
                <a:close/>
              </a:path>
            </a:pathLst>
          </a:custGeom>
          <a:solidFill>
            <a:srgbClr val="BDD7EE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0946A9-F78D-467D-94E5-258C63D659E1}"/>
              </a:ext>
            </a:extLst>
          </p:cNvPr>
          <p:cNvSpPr txBox="1"/>
          <p:nvPr/>
        </p:nvSpPr>
        <p:spPr>
          <a:xfrm>
            <a:off x="797641" y="4052294"/>
            <a:ext cx="444352" cy="400110"/>
          </a:xfrm>
          <a:prstGeom prst="rect">
            <a:avLst/>
          </a:prstGeom>
          <a:noFill/>
        </p:spPr>
        <p:txBody>
          <a:bodyPr wrap="none" lIns="91440" tIns="45720" rIns="91440" bIns="45720" rtlCol="0" anchor="ctr">
            <a:spAutoFit/>
          </a:bodyPr>
          <a:lstStyle>
            <a:defPPr>
              <a:defRPr lang="en-US"/>
            </a:defPPr>
            <a:lvl1pPr algn="r">
              <a:defRPr sz="2000" b="1"/>
            </a:lvl1pPr>
          </a:lstStyle>
          <a:p>
            <a:pPr algn="l">
              <a:defRPr/>
            </a:pPr>
            <a:r>
              <a:rPr lang="en-US" noProof="1">
                <a:solidFill>
                  <a:prstClr val="black"/>
                </a:solidFill>
                <a:latin typeface="Calibri" panose="020F0502020204030204"/>
              </a:rPr>
              <a:t>03</a:t>
            </a:r>
            <a:endParaRPr lang="en-US" noProof="1">
              <a:solidFill>
                <a:prstClr val="black"/>
              </a:solidFill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7885049-A534-4F20-BB6C-EFF4C1642083}"/>
              </a:ext>
            </a:extLst>
          </p:cNvPr>
          <p:cNvSpPr txBox="1"/>
          <p:nvPr/>
        </p:nvSpPr>
        <p:spPr>
          <a:xfrm>
            <a:off x="1323449" y="3967420"/>
            <a:ext cx="2506413" cy="646331"/>
          </a:xfrm>
          <a:prstGeom prst="rect">
            <a:avLst/>
          </a:prstGeom>
          <a:solidFill>
            <a:srgbClr val="BDD7EE"/>
          </a:solidFill>
        </p:spPr>
        <p:txBody>
          <a:bodyPr wrap="square" lIns="0" tIns="45720" rIns="0" bIns="45720" rtlCol="0" anchor="ctr">
            <a:spAutoFit/>
          </a:bodyPr>
          <a:lstStyle/>
          <a:p>
            <a:pPr>
              <a:defRPr/>
            </a:pP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Koridor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,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Aspek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,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Tahapan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dan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Mekanisme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Penelaahan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Renja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-KL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termasuk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Koridor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SDM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Penelaah</a:t>
            </a:r>
            <a:endParaRPr lang="en-ID" sz="1200" dirty="0">
              <a:solidFill>
                <a:prstClr val="black"/>
              </a:solidFill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34" name="Freeform 28">
            <a:extLst>
              <a:ext uri="{FF2B5EF4-FFF2-40B4-BE49-F238E27FC236}">
                <a16:creationId xmlns:a16="http://schemas.microsoft.com/office/drawing/2014/main" id="{36F10DC5-0BA2-4350-A7BC-440BC80F741C}"/>
              </a:ext>
            </a:extLst>
          </p:cNvPr>
          <p:cNvSpPr/>
          <p:nvPr/>
        </p:nvSpPr>
        <p:spPr>
          <a:xfrm>
            <a:off x="968967" y="2497515"/>
            <a:ext cx="2862072" cy="596039"/>
          </a:xfrm>
          <a:custGeom>
            <a:avLst/>
            <a:gdLst>
              <a:gd name="connsiteX0" fmla="*/ 323468 w 330207"/>
              <a:gd name="connsiteY0" fmla="*/ 0 h 68782"/>
              <a:gd name="connsiteX1" fmla="*/ 41748 w 330207"/>
              <a:gd name="connsiteY1" fmla="*/ 0 h 68782"/>
              <a:gd name="connsiteX2" fmla="*/ 34334 w 330207"/>
              <a:gd name="connsiteY2" fmla="*/ 4046 h 68782"/>
              <a:gd name="connsiteX3" fmla="*/ 1309 w 330207"/>
              <a:gd name="connsiteY3" fmla="*/ 55296 h 68782"/>
              <a:gd name="connsiteX4" fmla="*/ 8723 w 330207"/>
              <a:gd name="connsiteY4" fmla="*/ 68782 h 68782"/>
              <a:gd name="connsiteX5" fmla="*/ 323468 w 330207"/>
              <a:gd name="connsiteY5" fmla="*/ 68782 h 68782"/>
              <a:gd name="connsiteX6" fmla="*/ 330208 w 330207"/>
              <a:gd name="connsiteY6" fmla="*/ 62039 h 68782"/>
              <a:gd name="connsiteX7" fmla="*/ 330208 w 330207"/>
              <a:gd name="connsiteY7" fmla="*/ 7418 h 68782"/>
              <a:gd name="connsiteX8" fmla="*/ 323468 w 330207"/>
              <a:gd name="connsiteY8" fmla="*/ 674 h 68782"/>
              <a:gd name="connsiteX9" fmla="*/ 73424 w 330207"/>
              <a:gd name="connsiteY9" fmla="*/ 57993 h 68782"/>
              <a:gd name="connsiteX10" fmla="*/ 71402 w 330207"/>
              <a:gd name="connsiteY10" fmla="*/ 60016 h 68782"/>
              <a:gd name="connsiteX11" fmla="*/ 12093 w 330207"/>
              <a:gd name="connsiteY11" fmla="*/ 60016 h 68782"/>
              <a:gd name="connsiteX12" fmla="*/ 9397 w 330207"/>
              <a:gd name="connsiteY12" fmla="*/ 55296 h 68782"/>
              <a:gd name="connsiteX13" fmla="*/ 39726 w 330207"/>
              <a:gd name="connsiteY13" fmla="*/ 8092 h 68782"/>
              <a:gd name="connsiteX14" fmla="*/ 42422 w 330207"/>
              <a:gd name="connsiteY14" fmla="*/ 6743 h 68782"/>
              <a:gd name="connsiteX15" fmla="*/ 71402 w 330207"/>
              <a:gd name="connsiteY15" fmla="*/ 6743 h 68782"/>
              <a:gd name="connsiteX16" fmla="*/ 73424 w 330207"/>
              <a:gd name="connsiteY16" fmla="*/ 8766 h 68782"/>
              <a:gd name="connsiteX17" fmla="*/ 73424 w 330207"/>
              <a:gd name="connsiteY17" fmla="*/ 58667 h 68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30207" h="68782">
                <a:moveTo>
                  <a:pt x="323468" y="0"/>
                </a:moveTo>
                <a:lnTo>
                  <a:pt x="41748" y="0"/>
                </a:lnTo>
                <a:cubicBezTo>
                  <a:pt x="39052" y="0"/>
                  <a:pt x="36356" y="1349"/>
                  <a:pt x="34334" y="4046"/>
                </a:cubicBezTo>
                <a:lnTo>
                  <a:pt x="1309" y="55296"/>
                </a:lnTo>
                <a:cubicBezTo>
                  <a:pt x="-2061" y="60690"/>
                  <a:pt x="1309" y="68782"/>
                  <a:pt x="8723" y="68782"/>
                </a:cubicBezTo>
                <a:lnTo>
                  <a:pt x="323468" y="68782"/>
                </a:lnTo>
                <a:cubicBezTo>
                  <a:pt x="327512" y="68782"/>
                  <a:pt x="330208" y="65411"/>
                  <a:pt x="330208" y="62039"/>
                </a:cubicBezTo>
                <a:lnTo>
                  <a:pt x="330208" y="7418"/>
                </a:lnTo>
                <a:cubicBezTo>
                  <a:pt x="330208" y="3372"/>
                  <a:pt x="326838" y="674"/>
                  <a:pt x="323468" y="674"/>
                </a:cubicBezTo>
                <a:close/>
                <a:moveTo>
                  <a:pt x="73424" y="57993"/>
                </a:moveTo>
                <a:cubicBezTo>
                  <a:pt x="73424" y="59342"/>
                  <a:pt x="72750" y="60016"/>
                  <a:pt x="71402" y="60016"/>
                </a:cubicBezTo>
                <a:lnTo>
                  <a:pt x="12093" y="60016"/>
                </a:lnTo>
                <a:cubicBezTo>
                  <a:pt x="9397" y="60016"/>
                  <a:pt x="8049" y="57319"/>
                  <a:pt x="9397" y="55296"/>
                </a:cubicBezTo>
                <a:lnTo>
                  <a:pt x="39726" y="8092"/>
                </a:lnTo>
                <a:cubicBezTo>
                  <a:pt x="39726" y="7418"/>
                  <a:pt x="41074" y="6743"/>
                  <a:pt x="42422" y="6743"/>
                </a:cubicBezTo>
                <a:lnTo>
                  <a:pt x="71402" y="6743"/>
                </a:lnTo>
                <a:cubicBezTo>
                  <a:pt x="72750" y="6743"/>
                  <a:pt x="73424" y="7418"/>
                  <a:pt x="73424" y="8766"/>
                </a:cubicBezTo>
                <a:lnTo>
                  <a:pt x="73424" y="58667"/>
                </a:lnTo>
                <a:close/>
              </a:path>
            </a:pathLst>
          </a:custGeom>
          <a:solidFill>
            <a:srgbClr val="70AD47">
              <a:lumMod val="20000"/>
              <a:lumOff val="80000"/>
            </a:srgbClr>
          </a:solidFill>
          <a:ln w="0" cap="flat">
            <a:noFill/>
            <a:prstDash val="solid"/>
            <a:miter/>
          </a:ln>
        </p:spPr>
        <p:txBody>
          <a:bodyPr lIns="91440" tIns="45720" rIns="91440" bIns="4572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   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CD37BCD-B07C-453B-8D68-F23C9EA9E0A1}"/>
              </a:ext>
            </a:extLst>
          </p:cNvPr>
          <p:cNvSpPr txBox="1"/>
          <p:nvPr/>
        </p:nvSpPr>
        <p:spPr>
          <a:xfrm>
            <a:off x="1178392" y="2563729"/>
            <a:ext cx="444352" cy="400110"/>
          </a:xfrm>
          <a:prstGeom prst="rect">
            <a:avLst/>
          </a:prstGeom>
          <a:noFill/>
        </p:spPr>
        <p:txBody>
          <a:bodyPr wrap="none" lIns="91440" tIns="45720" rIns="91440" bIns="45720" rtlCol="0" anchor="ctr">
            <a:spAutoFit/>
          </a:bodyPr>
          <a:lstStyle>
            <a:defPPr>
              <a:defRPr lang="en-US"/>
            </a:defPPr>
            <a:lvl1pPr algn="r">
              <a:defRPr sz="2000" b="1"/>
            </a:lvl1pPr>
          </a:lstStyle>
          <a:p>
            <a:pPr algn="l">
              <a:defRPr/>
            </a:pPr>
            <a:r>
              <a:rPr lang="en-US" noProof="1">
                <a:solidFill>
                  <a:prstClr val="black"/>
                </a:solidFill>
                <a:latin typeface="Calibri" panose="020F0502020204030204"/>
              </a:rPr>
              <a:t>01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0A8E60A-E27A-4D8F-B924-8F618B6305A3}"/>
              </a:ext>
            </a:extLst>
          </p:cNvPr>
          <p:cNvSpPr txBox="1"/>
          <p:nvPr/>
        </p:nvSpPr>
        <p:spPr>
          <a:xfrm>
            <a:off x="1675544" y="2559330"/>
            <a:ext cx="2154318" cy="461665"/>
          </a:xfrm>
          <a:prstGeom prst="rect">
            <a:avLst/>
          </a:prstGeom>
          <a:noFill/>
        </p:spPr>
        <p:txBody>
          <a:bodyPr wrap="square" lIns="0" tIns="45720" rIns="0" bIns="45720" rtlCol="0" anchor="ctr">
            <a:spAutoFit/>
          </a:bodyPr>
          <a:lstStyle/>
          <a:p>
            <a:pPr>
              <a:defRPr/>
            </a:pP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Detail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Koridor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P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enyusunan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T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iap-Tiap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M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uatan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Renja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-KL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7" name="Freeform 29">
            <a:extLst>
              <a:ext uri="{FF2B5EF4-FFF2-40B4-BE49-F238E27FC236}">
                <a16:creationId xmlns:a16="http://schemas.microsoft.com/office/drawing/2014/main" id="{9BF9611C-61D3-4B27-BEF6-EEBB31830D30}"/>
              </a:ext>
            </a:extLst>
          </p:cNvPr>
          <p:cNvSpPr/>
          <p:nvPr/>
        </p:nvSpPr>
        <p:spPr>
          <a:xfrm flipH="1">
            <a:off x="8280681" y="3273997"/>
            <a:ext cx="3218688" cy="596039"/>
          </a:xfrm>
          <a:custGeom>
            <a:avLst/>
            <a:gdLst>
              <a:gd name="connsiteX0" fmla="*/ 364581 w 370646"/>
              <a:gd name="connsiteY0" fmla="*/ 0 h 68782"/>
              <a:gd name="connsiteX1" fmla="*/ 41748 w 370646"/>
              <a:gd name="connsiteY1" fmla="*/ 0 h 68782"/>
              <a:gd name="connsiteX2" fmla="*/ 34334 w 370646"/>
              <a:gd name="connsiteY2" fmla="*/ 4046 h 68782"/>
              <a:gd name="connsiteX3" fmla="*/ 1309 w 370646"/>
              <a:gd name="connsiteY3" fmla="*/ 55296 h 68782"/>
              <a:gd name="connsiteX4" fmla="*/ 8723 w 370646"/>
              <a:gd name="connsiteY4" fmla="*/ 68782 h 68782"/>
              <a:gd name="connsiteX5" fmla="*/ 363907 w 370646"/>
              <a:gd name="connsiteY5" fmla="*/ 68782 h 68782"/>
              <a:gd name="connsiteX6" fmla="*/ 370646 w 370646"/>
              <a:gd name="connsiteY6" fmla="*/ 62039 h 68782"/>
              <a:gd name="connsiteX7" fmla="*/ 370646 w 370646"/>
              <a:gd name="connsiteY7" fmla="*/ 7418 h 68782"/>
              <a:gd name="connsiteX8" fmla="*/ 363907 w 370646"/>
              <a:gd name="connsiteY8" fmla="*/ 674 h 68782"/>
              <a:gd name="connsiteX9" fmla="*/ 73424 w 370646"/>
              <a:gd name="connsiteY9" fmla="*/ 57993 h 68782"/>
              <a:gd name="connsiteX10" fmla="*/ 71403 w 370646"/>
              <a:gd name="connsiteY10" fmla="*/ 60016 h 68782"/>
              <a:gd name="connsiteX11" fmla="*/ 12093 w 370646"/>
              <a:gd name="connsiteY11" fmla="*/ 60016 h 68782"/>
              <a:gd name="connsiteX12" fmla="*/ 9397 w 370646"/>
              <a:gd name="connsiteY12" fmla="*/ 55296 h 68782"/>
              <a:gd name="connsiteX13" fmla="*/ 39726 w 370646"/>
              <a:gd name="connsiteY13" fmla="*/ 8092 h 68782"/>
              <a:gd name="connsiteX14" fmla="*/ 42422 w 370646"/>
              <a:gd name="connsiteY14" fmla="*/ 6743 h 68782"/>
              <a:gd name="connsiteX15" fmla="*/ 71403 w 370646"/>
              <a:gd name="connsiteY15" fmla="*/ 6743 h 68782"/>
              <a:gd name="connsiteX16" fmla="*/ 73424 w 370646"/>
              <a:gd name="connsiteY16" fmla="*/ 8766 h 68782"/>
              <a:gd name="connsiteX17" fmla="*/ 73424 w 370646"/>
              <a:gd name="connsiteY17" fmla="*/ 58667 h 68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70646" h="68782">
                <a:moveTo>
                  <a:pt x="364581" y="0"/>
                </a:moveTo>
                <a:lnTo>
                  <a:pt x="41748" y="0"/>
                </a:lnTo>
                <a:cubicBezTo>
                  <a:pt x="39052" y="0"/>
                  <a:pt x="36356" y="1349"/>
                  <a:pt x="34334" y="4046"/>
                </a:cubicBezTo>
                <a:lnTo>
                  <a:pt x="1309" y="55296"/>
                </a:lnTo>
                <a:cubicBezTo>
                  <a:pt x="-2061" y="60690"/>
                  <a:pt x="1309" y="68782"/>
                  <a:pt x="8723" y="68782"/>
                </a:cubicBezTo>
                <a:lnTo>
                  <a:pt x="363907" y="68782"/>
                </a:lnTo>
                <a:cubicBezTo>
                  <a:pt x="367951" y="68782"/>
                  <a:pt x="370646" y="65411"/>
                  <a:pt x="370646" y="62039"/>
                </a:cubicBezTo>
                <a:lnTo>
                  <a:pt x="370646" y="7418"/>
                </a:lnTo>
                <a:cubicBezTo>
                  <a:pt x="370646" y="3372"/>
                  <a:pt x="367276" y="674"/>
                  <a:pt x="363907" y="674"/>
                </a:cubicBezTo>
                <a:close/>
                <a:moveTo>
                  <a:pt x="73424" y="57993"/>
                </a:moveTo>
                <a:cubicBezTo>
                  <a:pt x="73424" y="59342"/>
                  <a:pt x="72750" y="60016"/>
                  <a:pt x="71403" y="60016"/>
                </a:cubicBezTo>
                <a:lnTo>
                  <a:pt x="12093" y="60016"/>
                </a:lnTo>
                <a:cubicBezTo>
                  <a:pt x="9397" y="60016"/>
                  <a:pt x="8049" y="57319"/>
                  <a:pt x="9397" y="55296"/>
                </a:cubicBezTo>
                <a:lnTo>
                  <a:pt x="39726" y="8092"/>
                </a:lnTo>
                <a:cubicBezTo>
                  <a:pt x="39726" y="7418"/>
                  <a:pt x="41074" y="6743"/>
                  <a:pt x="42422" y="6743"/>
                </a:cubicBezTo>
                <a:lnTo>
                  <a:pt x="71403" y="6743"/>
                </a:lnTo>
                <a:cubicBezTo>
                  <a:pt x="72750" y="6743"/>
                  <a:pt x="73424" y="7418"/>
                  <a:pt x="73424" y="8766"/>
                </a:cubicBezTo>
                <a:lnTo>
                  <a:pt x="73424" y="58667"/>
                </a:lnTo>
                <a:close/>
              </a:path>
            </a:pathLst>
          </a:custGeom>
          <a:solidFill>
            <a:srgbClr val="F1DF9D"/>
          </a:solidFill>
          <a:ln w="0" cap="flat">
            <a:noFill/>
            <a:prstDash val="solid"/>
            <a:miter/>
          </a:ln>
        </p:spPr>
        <p:txBody>
          <a:bodyPr lIns="91440" tIns="45720" rIns="91440" bIns="45720" rtlCol="0" anchor="ctr"/>
          <a:lstStyle/>
          <a:p>
            <a:pPr algn="r">
              <a:defRPr/>
            </a:pPr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550E0C0-CCD1-4603-88DD-C2E817931C53}"/>
              </a:ext>
            </a:extLst>
          </p:cNvPr>
          <p:cNvSpPr txBox="1"/>
          <p:nvPr/>
        </p:nvSpPr>
        <p:spPr>
          <a:xfrm>
            <a:off x="10829283" y="3363872"/>
            <a:ext cx="444352" cy="400110"/>
          </a:xfrm>
          <a:prstGeom prst="rect">
            <a:avLst/>
          </a:prstGeom>
          <a:noFill/>
        </p:spPr>
        <p:txBody>
          <a:bodyPr wrap="none" lIns="91440" tIns="45720" rIns="91440" bIns="45720" rtlCol="0" anchor="ctr">
            <a:spAutoFit/>
          </a:bodyPr>
          <a:lstStyle>
            <a:defPPr>
              <a:defRPr lang="en-US"/>
            </a:defPPr>
            <a:lvl1pPr>
              <a:defRPr sz="2000" b="1"/>
            </a:lvl1pPr>
          </a:lstStyle>
          <a:p>
            <a:pPr>
              <a:defRPr/>
            </a:pPr>
            <a:r>
              <a:rPr lang="en-US" noProof="1">
                <a:solidFill>
                  <a:prstClr val="black"/>
                </a:solidFill>
                <a:latin typeface="Calibri" panose="020F0502020204030204"/>
              </a:rPr>
              <a:t>05</a:t>
            </a:r>
            <a:endParaRPr lang="en-US" noProof="1">
              <a:solidFill>
                <a:prstClr val="black"/>
              </a:solidFill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9D64A5F-69E7-4B05-BD1B-23C2666B5E12}"/>
              </a:ext>
            </a:extLst>
          </p:cNvPr>
          <p:cNvSpPr txBox="1"/>
          <p:nvPr/>
        </p:nvSpPr>
        <p:spPr>
          <a:xfrm>
            <a:off x="8463459" y="3312671"/>
            <a:ext cx="2273795" cy="461665"/>
          </a:xfrm>
          <a:prstGeom prst="rect">
            <a:avLst/>
          </a:prstGeom>
          <a:noFill/>
        </p:spPr>
        <p:txBody>
          <a:bodyPr wrap="square" lIns="0" tIns="45720" rIns="0" bIns="45720" rtlCol="0" anchor="ctr">
            <a:spAutoFit/>
          </a:bodyPr>
          <a:lstStyle/>
          <a:p>
            <a:pPr algn="r">
              <a:defRPr/>
            </a:pP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Teknis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Koordinasi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Internal Bappenas (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terkait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ID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Prioritas</a:t>
            </a:r>
            <a:r>
              <a:rPr lang="en-ID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dan Program Lintas)</a:t>
            </a:r>
            <a:endParaRPr lang="en-ID" sz="1200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40" name="Freeform 54">
            <a:extLst>
              <a:ext uri="{FF2B5EF4-FFF2-40B4-BE49-F238E27FC236}">
                <a16:creationId xmlns:a16="http://schemas.microsoft.com/office/drawing/2014/main" id="{541986AE-E9BD-400F-BA37-6FA2FBD353F7}"/>
              </a:ext>
            </a:extLst>
          </p:cNvPr>
          <p:cNvSpPr/>
          <p:nvPr/>
        </p:nvSpPr>
        <p:spPr>
          <a:xfrm>
            <a:off x="8280681" y="3991586"/>
            <a:ext cx="3218688" cy="596039"/>
          </a:xfrm>
          <a:custGeom>
            <a:avLst/>
            <a:gdLst>
              <a:gd name="connsiteX0" fmla="*/ 6066 w 370646"/>
              <a:gd name="connsiteY0" fmla="*/ 68782 h 68782"/>
              <a:gd name="connsiteX1" fmla="*/ 328899 w 370646"/>
              <a:gd name="connsiteY1" fmla="*/ 68782 h 68782"/>
              <a:gd name="connsiteX2" fmla="*/ 336312 w 370646"/>
              <a:gd name="connsiteY2" fmla="*/ 64736 h 68782"/>
              <a:gd name="connsiteX3" fmla="*/ 369337 w 370646"/>
              <a:gd name="connsiteY3" fmla="*/ 13487 h 68782"/>
              <a:gd name="connsiteX4" fmla="*/ 361923 w 370646"/>
              <a:gd name="connsiteY4" fmla="*/ 0 h 68782"/>
              <a:gd name="connsiteX5" fmla="*/ 6740 w 370646"/>
              <a:gd name="connsiteY5" fmla="*/ 0 h 68782"/>
              <a:gd name="connsiteX6" fmla="*/ 0 w 370646"/>
              <a:gd name="connsiteY6" fmla="*/ 6743 h 68782"/>
              <a:gd name="connsiteX7" fmla="*/ 0 w 370646"/>
              <a:gd name="connsiteY7" fmla="*/ 61365 h 68782"/>
              <a:gd name="connsiteX8" fmla="*/ 6740 w 370646"/>
              <a:gd name="connsiteY8" fmla="*/ 68108 h 68782"/>
              <a:gd name="connsiteX9" fmla="*/ 297222 w 370646"/>
              <a:gd name="connsiteY9" fmla="*/ 10115 h 68782"/>
              <a:gd name="connsiteX10" fmla="*/ 299244 w 370646"/>
              <a:gd name="connsiteY10" fmla="*/ 8092 h 68782"/>
              <a:gd name="connsiteX11" fmla="*/ 358553 w 370646"/>
              <a:gd name="connsiteY11" fmla="*/ 8092 h 68782"/>
              <a:gd name="connsiteX12" fmla="*/ 361249 w 370646"/>
              <a:gd name="connsiteY12" fmla="*/ 12812 h 68782"/>
              <a:gd name="connsiteX13" fmla="*/ 330920 w 370646"/>
              <a:gd name="connsiteY13" fmla="*/ 60016 h 68782"/>
              <a:gd name="connsiteX14" fmla="*/ 328225 w 370646"/>
              <a:gd name="connsiteY14" fmla="*/ 61365 h 68782"/>
              <a:gd name="connsiteX15" fmla="*/ 299244 w 370646"/>
              <a:gd name="connsiteY15" fmla="*/ 61365 h 68782"/>
              <a:gd name="connsiteX16" fmla="*/ 297222 w 370646"/>
              <a:gd name="connsiteY16" fmla="*/ 59342 h 68782"/>
              <a:gd name="connsiteX17" fmla="*/ 297222 w 370646"/>
              <a:gd name="connsiteY17" fmla="*/ 9441 h 68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70646" h="68782">
                <a:moveTo>
                  <a:pt x="6066" y="68782"/>
                </a:moveTo>
                <a:lnTo>
                  <a:pt x="328899" y="68782"/>
                </a:lnTo>
                <a:cubicBezTo>
                  <a:pt x="331594" y="68782"/>
                  <a:pt x="334290" y="67434"/>
                  <a:pt x="336312" y="64736"/>
                </a:cubicBezTo>
                <a:lnTo>
                  <a:pt x="369337" y="13487"/>
                </a:lnTo>
                <a:cubicBezTo>
                  <a:pt x="372707" y="8092"/>
                  <a:pt x="369337" y="0"/>
                  <a:pt x="361923" y="0"/>
                </a:cubicBezTo>
                <a:lnTo>
                  <a:pt x="6740" y="0"/>
                </a:lnTo>
                <a:cubicBezTo>
                  <a:pt x="2696" y="0"/>
                  <a:pt x="0" y="3372"/>
                  <a:pt x="0" y="6743"/>
                </a:cubicBezTo>
                <a:lnTo>
                  <a:pt x="0" y="61365"/>
                </a:lnTo>
                <a:cubicBezTo>
                  <a:pt x="0" y="65411"/>
                  <a:pt x="3370" y="68108"/>
                  <a:pt x="6740" y="68108"/>
                </a:cubicBezTo>
                <a:close/>
                <a:moveTo>
                  <a:pt x="297222" y="10115"/>
                </a:moveTo>
                <a:cubicBezTo>
                  <a:pt x="297222" y="8766"/>
                  <a:pt x="297896" y="8092"/>
                  <a:pt x="299244" y="8092"/>
                </a:cubicBezTo>
                <a:lnTo>
                  <a:pt x="358553" y="8092"/>
                </a:lnTo>
                <a:cubicBezTo>
                  <a:pt x="361249" y="8092"/>
                  <a:pt x="362597" y="10789"/>
                  <a:pt x="361249" y="12812"/>
                </a:cubicBezTo>
                <a:lnTo>
                  <a:pt x="330920" y="60016"/>
                </a:lnTo>
                <a:cubicBezTo>
                  <a:pt x="330920" y="60690"/>
                  <a:pt x="329573" y="61365"/>
                  <a:pt x="328225" y="61365"/>
                </a:cubicBezTo>
                <a:lnTo>
                  <a:pt x="299244" y="61365"/>
                </a:lnTo>
                <a:cubicBezTo>
                  <a:pt x="297896" y="61365"/>
                  <a:pt x="297222" y="60690"/>
                  <a:pt x="297222" y="59342"/>
                </a:cubicBezTo>
                <a:lnTo>
                  <a:pt x="297222" y="9441"/>
                </a:lnTo>
                <a:close/>
              </a:path>
            </a:pathLst>
          </a:custGeom>
          <a:solidFill>
            <a:srgbClr val="BDD7EE"/>
          </a:solidFill>
          <a:ln w="0" cap="flat">
            <a:noFill/>
            <a:prstDash val="solid"/>
            <a:miter/>
          </a:ln>
        </p:spPr>
        <p:txBody>
          <a:bodyPr lIns="91440" tIns="45720" rIns="91440" bIns="45720" rtlCol="0" anchor="ctr"/>
          <a:lstStyle/>
          <a:p>
            <a:pPr algn="r">
              <a:defRPr/>
            </a:pPr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FDDCABA-B17C-40B3-9101-F0CCFBFEEEDC}"/>
              </a:ext>
            </a:extLst>
          </p:cNvPr>
          <p:cNvSpPr txBox="1"/>
          <p:nvPr/>
        </p:nvSpPr>
        <p:spPr>
          <a:xfrm>
            <a:off x="10829283" y="4066600"/>
            <a:ext cx="444352" cy="400110"/>
          </a:xfrm>
          <a:prstGeom prst="rect">
            <a:avLst/>
          </a:prstGeom>
          <a:noFill/>
        </p:spPr>
        <p:txBody>
          <a:bodyPr wrap="none" lIns="91440" tIns="45720" rIns="91440" bIns="45720" rtlCol="0" anchor="ctr">
            <a:spAutoFit/>
          </a:bodyPr>
          <a:lstStyle>
            <a:defPPr>
              <a:defRPr lang="en-US"/>
            </a:defPPr>
            <a:lvl1pPr>
              <a:defRPr sz="2000" b="1"/>
            </a:lvl1pPr>
          </a:lstStyle>
          <a:p>
            <a:pPr>
              <a:defRPr/>
            </a:pPr>
            <a:r>
              <a:rPr lang="en-US" noProof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06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D373BA7-4DAB-4228-8DCD-355180C8470F}"/>
              </a:ext>
            </a:extLst>
          </p:cNvPr>
          <p:cNvSpPr txBox="1"/>
          <p:nvPr/>
        </p:nvSpPr>
        <p:spPr>
          <a:xfrm>
            <a:off x="8355112" y="4035823"/>
            <a:ext cx="2387420" cy="461665"/>
          </a:xfrm>
          <a:prstGeom prst="rect">
            <a:avLst/>
          </a:prstGeom>
          <a:noFill/>
        </p:spPr>
        <p:txBody>
          <a:bodyPr wrap="square" lIns="0" tIns="45720" rIns="0" bIns="45720" rtlCol="0" anchor="ctr">
            <a:spAutoFit/>
          </a:bodyPr>
          <a:lstStyle/>
          <a:p>
            <a:pPr algn="r">
              <a:defRPr/>
            </a:pPr>
            <a:r>
              <a:rPr lang="en-US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Teknis </a:t>
            </a:r>
            <a:r>
              <a:rPr lang="en-US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Pemanfaatan</a:t>
            </a:r>
            <a:r>
              <a:rPr lang="en-US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br>
              <a:rPr lang="en-US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</a:br>
            <a:r>
              <a:rPr lang="en-US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Sistem</a:t>
            </a:r>
            <a:r>
              <a:rPr lang="en-US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US" sz="1200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Infiormasi</a:t>
            </a:r>
            <a:r>
              <a:rPr lang="en-US" sz="12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 KRISNA-RENJAKL</a:t>
            </a:r>
            <a:endParaRPr lang="en-ID" sz="1200" dirty="0">
              <a:solidFill>
                <a:prstClr val="black"/>
              </a:solidFill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43" name="Freeform 50">
            <a:extLst>
              <a:ext uri="{FF2B5EF4-FFF2-40B4-BE49-F238E27FC236}">
                <a16:creationId xmlns:a16="http://schemas.microsoft.com/office/drawing/2014/main" id="{B0A65EC1-BD89-4969-81F5-EF1BFDF9CC31}"/>
              </a:ext>
            </a:extLst>
          </p:cNvPr>
          <p:cNvSpPr/>
          <p:nvPr/>
        </p:nvSpPr>
        <p:spPr>
          <a:xfrm>
            <a:off x="8280681" y="2556408"/>
            <a:ext cx="2862072" cy="596039"/>
          </a:xfrm>
          <a:custGeom>
            <a:avLst/>
            <a:gdLst>
              <a:gd name="connsiteX0" fmla="*/ 0 w 330109"/>
              <a:gd name="connsiteY0" fmla="*/ 7418 h 68782"/>
              <a:gd name="connsiteX1" fmla="*/ 0 w 330109"/>
              <a:gd name="connsiteY1" fmla="*/ 62039 h 68782"/>
              <a:gd name="connsiteX2" fmla="*/ 6740 w 330109"/>
              <a:gd name="connsiteY2" fmla="*/ 68782 h 68782"/>
              <a:gd name="connsiteX3" fmla="*/ 321485 w 330109"/>
              <a:gd name="connsiteY3" fmla="*/ 68782 h 68782"/>
              <a:gd name="connsiteX4" fmla="*/ 328899 w 330109"/>
              <a:gd name="connsiteY4" fmla="*/ 55296 h 68782"/>
              <a:gd name="connsiteX5" fmla="*/ 295874 w 330109"/>
              <a:gd name="connsiteY5" fmla="*/ 4046 h 68782"/>
              <a:gd name="connsiteX6" fmla="*/ 288460 w 330109"/>
              <a:gd name="connsiteY6" fmla="*/ 0 h 68782"/>
              <a:gd name="connsiteX7" fmla="*/ 6740 w 330109"/>
              <a:gd name="connsiteY7" fmla="*/ 0 h 68782"/>
              <a:gd name="connsiteX8" fmla="*/ 0 w 330109"/>
              <a:gd name="connsiteY8" fmla="*/ 6743 h 68782"/>
              <a:gd name="connsiteX9" fmla="*/ 257457 w 330109"/>
              <a:gd name="connsiteY9" fmla="*/ 8766 h 68782"/>
              <a:gd name="connsiteX10" fmla="*/ 259479 w 330109"/>
              <a:gd name="connsiteY10" fmla="*/ 6743 h 68782"/>
              <a:gd name="connsiteX11" fmla="*/ 288460 w 330109"/>
              <a:gd name="connsiteY11" fmla="*/ 6743 h 68782"/>
              <a:gd name="connsiteX12" fmla="*/ 291156 w 330109"/>
              <a:gd name="connsiteY12" fmla="*/ 8092 h 68782"/>
              <a:gd name="connsiteX13" fmla="*/ 321485 w 330109"/>
              <a:gd name="connsiteY13" fmla="*/ 55296 h 68782"/>
              <a:gd name="connsiteX14" fmla="*/ 318789 w 330109"/>
              <a:gd name="connsiteY14" fmla="*/ 60016 h 68782"/>
              <a:gd name="connsiteX15" fmla="*/ 259479 w 330109"/>
              <a:gd name="connsiteY15" fmla="*/ 60016 h 68782"/>
              <a:gd name="connsiteX16" fmla="*/ 257457 w 330109"/>
              <a:gd name="connsiteY16" fmla="*/ 57993 h 68782"/>
              <a:gd name="connsiteX17" fmla="*/ 257457 w 330109"/>
              <a:gd name="connsiteY17" fmla="*/ 8092 h 68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30109" h="68782">
                <a:moveTo>
                  <a:pt x="0" y="7418"/>
                </a:moveTo>
                <a:lnTo>
                  <a:pt x="0" y="62039"/>
                </a:lnTo>
                <a:cubicBezTo>
                  <a:pt x="0" y="66085"/>
                  <a:pt x="3370" y="68782"/>
                  <a:pt x="6740" y="68782"/>
                </a:cubicBezTo>
                <a:lnTo>
                  <a:pt x="321485" y="68782"/>
                </a:lnTo>
                <a:cubicBezTo>
                  <a:pt x="328225" y="68782"/>
                  <a:pt x="332268" y="61365"/>
                  <a:pt x="328899" y="55296"/>
                </a:cubicBezTo>
                <a:lnTo>
                  <a:pt x="295874" y="4046"/>
                </a:lnTo>
                <a:cubicBezTo>
                  <a:pt x="294526" y="1349"/>
                  <a:pt x="291830" y="0"/>
                  <a:pt x="288460" y="0"/>
                </a:cubicBezTo>
                <a:lnTo>
                  <a:pt x="6740" y="0"/>
                </a:lnTo>
                <a:cubicBezTo>
                  <a:pt x="2696" y="0"/>
                  <a:pt x="0" y="3372"/>
                  <a:pt x="0" y="6743"/>
                </a:cubicBezTo>
                <a:close/>
                <a:moveTo>
                  <a:pt x="257457" y="8766"/>
                </a:moveTo>
                <a:cubicBezTo>
                  <a:pt x="257457" y="7418"/>
                  <a:pt x="258131" y="6743"/>
                  <a:pt x="259479" y="6743"/>
                </a:cubicBezTo>
                <a:lnTo>
                  <a:pt x="288460" y="6743"/>
                </a:lnTo>
                <a:cubicBezTo>
                  <a:pt x="289808" y="6743"/>
                  <a:pt x="290482" y="6743"/>
                  <a:pt x="291156" y="8092"/>
                </a:cubicBezTo>
                <a:lnTo>
                  <a:pt x="321485" y="55296"/>
                </a:lnTo>
                <a:cubicBezTo>
                  <a:pt x="322833" y="57319"/>
                  <a:pt x="321485" y="60016"/>
                  <a:pt x="318789" y="60016"/>
                </a:cubicBezTo>
                <a:lnTo>
                  <a:pt x="259479" y="60016"/>
                </a:lnTo>
                <a:cubicBezTo>
                  <a:pt x="258131" y="60016"/>
                  <a:pt x="257457" y="59342"/>
                  <a:pt x="257457" y="57993"/>
                </a:cubicBezTo>
                <a:lnTo>
                  <a:pt x="257457" y="8092"/>
                </a:lnTo>
                <a:close/>
              </a:path>
            </a:pathLst>
          </a:custGeom>
          <a:solidFill>
            <a:srgbClr val="E2F0D9"/>
          </a:solidFill>
          <a:ln w="0" cap="flat">
            <a:noFill/>
            <a:prstDash val="solid"/>
            <a:miter/>
          </a:ln>
        </p:spPr>
        <p:txBody>
          <a:bodyPr lIns="91440" tIns="45720" rIns="91440" bIns="45720" rtlCol="0" anchor="ctr"/>
          <a:lstStyle/>
          <a:p>
            <a:pPr algn="r">
              <a:defRPr/>
            </a:pPr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4D37120-743C-440B-853F-A5E4B19F3960}"/>
              </a:ext>
            </a:extLst>
          </p:cNvPr>
          <p:cNvSpPr txBox="1"/>
          <p:nvPr/>
        </p:nvSpPr>
        <p:spPr>
          <a:xfrm>
            <a:off x="10481222" y="2685097"/>
            <a:ext cx="444352" cy="400110"/>
          </a:xfrm>
          <a:prstGeom prst="rect">
            <a:avLst/>
          </a:prstGeom>
          <a:noFill/>
        </p:spPr>
        <p:txBody>
          <a:bodyPr wrap="none" lIns="91440" tIns="45720" rIns="91440" bIns="45720" rtlCol="0" anchor="ctr">
            <a:spAutoFit/>
          </a:bodyPr>
          <a:lstStyle>
            <a:defPPr>
              <a:defRPr lang="en-US"/>
            </a:defPPr>
            <a:lvl1pPr>
              <a:defRPr sz="2000" b="1"/>
            </a:lvl1pPr>
          </a:lstStyle>
          <a:p>
            <a:pPr>
              <a:defRPr/>
            </a:pPr>
            <a:r>
              <a:rPr lang="en-US" noProof="1">
                <a:solidFill>
                  <a:prstClr val="black"/>
                </a:solidFill>
                <a:latin typeface="Calibri" panose="020F0502020204030204"/>
              </a:rPr>
              <a:t>04</a:t>
            </a:r>
            <a:endParaRPr lang="en-US" noProof="1">
              <a:solidFill>
                <a:prstClr val="black"/>
              </a:solidFill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4D76AC4-537E-42D7-9CC5-8AE592115D9E}"/>
              </a:ext>
            </a:extLst>
          </p:cNvPr>
          <p:cNvSpPr txBox="1"/>
          <p:nvPr/>
        </p:nvSpPr>
        <p:spPr>
          <a:xfrm>
            <a:off x="8407074" y="2596165"/>
            <a:ext cx="2053159" cy="461665"/>
          </a:xfrm>
          <a:prstGeom prst="rect">
            <a:avLst/>
          </a:prstGeom>
          <a:noFill/>
        </p:spPr>
        <p:txBody>
          <a:bodyPr wrap="square" lIns="0" tIns="45720" rIns="0" bIns="45720" rtlCol="0" anchor="ctr">
            <a:spAutoFit/>
          </a:bodyPr>
          <a:lstStyle/>
          <a:p>
            <a:pPr algn="r"/>
            <a:r>
              <a:rPr lang="en-ID" sz="120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Alasan, S</a:t>
            </a:r>
            <a:r>
              <a:rPr lang="en-ID" sz="120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yarat</a:t>
            </a:r>
            <a:r>
              <a:rPr lang="en-ID" sz="120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ID" sz="120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Administrasi</a:t>
            </a:r>
            <a:r>
              <a:rPr lang="en-ID" sz="120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, dan </a:t>
            </a:r>
            <a:r>
              <a:rPr lang="en-ID" sz="120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Mekanisme</a:t>
            </a:r>
            <a:r>
              <a:rPr lang="en-ID" sz="120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ID" sz="120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Perubahan</a:t>
            </a:r>
            <a:r>
              <a:rPr lang="en-ID" sz="120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 </a:t>
            </a:r>
            <a:r>
              <a:rPr lang="en-ID" sz="120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Renja</a:t>
            </a:r>
            <a:r>
              <a:rPr lang="en-ID" sz="120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</a:rPr>
              <a:t>-KL</a:t>
            </a:r>
            <a:endParaRPr lang="en-US" sz="1200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46" name="Freeform 9">
            <a:extLst>
              <a:ext uri="{FF2B5EF4-FFF2-40B4-BE49-F238E27FC236}">
                <a16:creationId xmlns:a16="http://schemas.microsoft.com/office/drawing/2014/main" id="{91B1D019-AE48-43C0-98D0-3FC61F315BF8}"/>
              </a:ext>
            </a:extLst>
          </p:cNvPr>
          <p:cNvSpPr/>
          <p:nvPr/>
        </p:nvSpPr>
        <p:spPr>
          <a:xfrm>
            <a:off x="5146935" y="2205389"/>
            <a:ext cx="1898129" cy="2651760"/>
          </a:xfrm>
          <a:prstGeom prst="roundRect">
            <a:avLst>
              <a:gd name="adj" fmla="val 4289"/>
            </a:avLst>
          </a:prstGeom>
          <a:solidFill>
            <a:srgbClr val="E7E6E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1BE58CF-B376-483D-B64B-81B3CCF7CD21}"/>
              </a:ext>
            </a:extLst>
          </p:cNvPr>
          <p:cNvSpPr txBox="1"/>
          <p:nvPr/>
        </p:nvSpPr>
        <p:spPr>
          <a:xfrm>
            <a:off x="5268467" y="2825044"/>
            <a:ext cx="1655064" cy="1323439"/>
          </a:xfrm>
          <a:prstGeom prst="rect">
            <a:avLst/>
          </a:prstGeom>
          <a:noFill/>
        </p:spPr>
        <p:txBody>
          <a:bodyPr wrap="square" lIns="0" tIns="45720" rIns="0" bIns="45720" rtlCol="0" anchor="b">
            <a:spAutoFit/>
          </a:bodyPr>
          <a:lstStyle/>
          <a:p>
            <a:pPr algn="ctr">
              <a:defRPr/>
            </a:pPr>
            <a:r>
              <a:rPr lang="en-US" sz="2000" b="1" noProof="1">
                <a:solidFill>
                  <a:sysClr val="windowText" lastClr="000000"/>
                </a:solidFill>
                <a:latin typeface="Calibri" panose="020F0502020204030204"/>
              </a:rPr>
              <a:t>Muatan </a:t>
            </a:r>
            <a:br>
              <a:rPr lang="en-US" sz="2000" b="1" noProof="1">
                <a:solidFill>
                  <a:sysClr val="windowText" lastClr="000000"/>
                </a:solidFill>
                <a:latin typeface="Calibri" panose="020F0502020204030204"/>
              </a:rPr>
            </a:br>
            <a:r>
              <a:rPr lang="en-US" sz="2000" b="1" noProof="1">
                <a:solidFill>
                  <a:sysClr val="windowText" lastClr="000000"/>
                </a:solidFill>
                <a:latin typeface="Calibri" panose="020F0502020204030204"/>
              </a:rPr>
              <a:t>Detail untuk Peraturan Delegasian</a:t>
            </a:r>
            <a:endParaRPr lang="en-US" dirty="0">
              <a:solidFill>
                <a:sysClr val="windowText" lastClr="000000"/>
              </a:solidFill>
              <a:latin typeface="Calibri" panose="020F0502020204030204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5F3EA2B-3B00-4553-A3FB-4764FDC8155E}"/>
              </a:ext>
            </a:extLst>
          </p:cNvPr>
          <p:cNvSpPr txBox="1"/>
          <p:nvPr/>
        </p:nvSpPr>
        <p:spPr>
          <a:xfrm>
            <a:off x="5268467" y="3965710"/>
            <a:ext cx="1655064" cy="261610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>
              <a:defRPr/>
            </a:pPr>
            <a:endParaRPr lang="en-US" sz="1100" noProof="1">
              <a:solidFill>
                <a:prstClr val="white">
                  <a:lumMod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B56CE37-CE5E-4002-9D83-6B6BBE1CE191}"/>
              </a:ext>
            </a:extLst>
          </p:cNvPr>
          <p:cNvSpPr txBox="1"/>
          <p:nvPr/>
        </p:nvSpPr>
        <p:spPr>
          <a:xfrm>
            <a:off x="581644" y="1432077"/>
            <a:ext cx="1102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>
                <a:solidFill>
                  <a:prstClr val="black"/>
                </a:solidFill>
                <a:latin typeface="Calibri" panose="020F0502020204030204"/>
              </a:rPr>
              <a:t>*</a:t>
            </a:r>
            <a:r>
              <a:rPr lang="en-US" b="1" i="1" dirty="0" err="1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tidak</a:t>
            </a:r>
            <a:r>
              <a:rPr lang="en-US" b="1" i="1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</a:t>
            </a:r>
            <a:r>
              <a:rPr lang="en-US" b="1" i="1" dirty="0" err="1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dituangkan</a:t>
            </a:r>
            <a:r>
              <a:rPr lang="en-US" b="1" i="1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di </a:t>
            </a:r>
            <a:r>
              <a:rPr lang="en-US" b="1" i="1" dirty="0" err="1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Perpres</a:t>
            </a:r>
            <a:r>
              <a:rPr lang="en-US" b="1" i="1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80/2025 </a:t>
            </a:r>
            <a:r>
              <a:rPr lang="en-US" sz="1400" i="1" dirty="0" err="1">
                <a:solidFill>
                  <a:prstClr val="black"/>
                </a:solidFill>
                <a:latin typeface="Calibri" panose="020F0502020204030204"/>
              </a:rPr>
              <a:t>mengingat</a:t>
            </a:r>
            <a:r>
              <a:rPr lang="en-US" sz="1400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Calibri" panose="020F0502020204030204"/>
              </a:rPr>
              <a:t>perubahan</a:t>
            </a:r>
            <a:r>
              <a:rPr lang="en-US" sz="1400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Calibri" panose="020F0502020204030204"/>
              </a:rPr>
              <a:t>kebijakan</a:t>
            </a:r>
            <a:r>
              <a:rPr lang="en-US" sz="1400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Calibri" panose="020F0502020204030204"/>
              </a:rPr>
              <a:t>perencanaan</a:t>
            </a:r>
            <a:r>
              <a:rPr lang="en-US" sz="1400" i="1" dirty="0">
                <a:solidFill>
                  <a:prstClr val="black"/>
                </a:solidFill>
                <a:latin typeface="Calibri" panose="020F0502020204030204"/>
              </a:rPr>
              <a:t> dan </a:t>
            </a:r>
            <a:r>
              <a:rPr lang="en-US" sz="1400" i="1" dirty="0" err="1">
                <a:solidFill>
                  <a:prstClr val="black"/>
                </a:solidFill>
                <a:latin typeface="Calibri" panose="020F0502020204030204"/>
              </a:rPr>
              <a:t>penganggaran</a:t>
            </a:r>
            <a:r>
              <a:rPr lang="en-US" sz="1400" i="1" dirty="0">
                <a:solidFill>
                  <a:prstClr val="black"/>
                </a:solidFill>
                <a:latin typeface="Calibri" panose="020F0502020204030204"/>
              </a:rPr>
              <a:t> sangat </a:t>
            </a:r>
            <a:r>
              <a:rPr lang="en-US" sz="1400" i="1" dirty="0" err="1">
                <a:solidFill>
                  <a:prstClr val="black"/>
                </a:solidFill>
                <a:latin typeface="Calibri" panose="020F0502020204030204"/>
              </a:rPr>
              <a:t>dinamis</a:t>
            </a:r>
            <a:r>
              <a:rPr lang="en-US" sz="1400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Calibri" panose="020F0502020204030204"/>
              </a:rPr>
              <a:t>setiap</a:t>
            </a:r>
            <a:r>
              <a:rPr lang="en-US" sz="1400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Calibri" panose="020F0502020204030204"/>
              </a:rPr>
              <a:t>tahunnya</a:t>
            </a:r>
            <a:endParaRPr lang="en-US" sz="1400" i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F607F1EA-64FC-417E-929C-1F6929F0558D}"/>
              </a:ext>
            </a:extLst>
          </p:cNvPr>
          <p:cNvSpPr/>
          <p:nvPr/>
        </p:nvSpPr>
        <p:spPr>
          <a:xfrm>
            <a:off x="949064" y="5257977"/>
            <a:ext cx="99765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i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Sebelum</a:t>
            </a:r>
            <a:r>
              <a:rPr lang="en-US" sz="1600" b="1" i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</a:t>
            </a:r>
            <a:r>
              <a:rPr lang="en-US" sz="1600" b="1" i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Permen</a:t>
            </a:r>
            <a:r>
              <a:rPr lang="en-US" sz="1600" b="1" i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PPN </a:t>
            </a:r>
            <a:r>
              <a:rPr lang="en-US" sz="1600" i="1" dirty="0" err="1">
                <a:solidFill>
                  <a:prstClr val="black"/>
                </a:solidFill>
                <a:latin typeface="Segoe UI"/>
                <a:cs typeface="Segoe UI"/>
              </a:rPr>
              <a:t>sebagaimana</a:t>
            </a:r>
            <a:r>
              <a:rPr lang="en-US" sz="1600" i="1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sz="1600" i="1" dirty="0" err="1">
                <a:solidFill>
                  <a:prstClr val="black"/>
                </a:solidFill>
                <a:latin typeface="Segoe UI"/>
                <a:cs typeface="Segoe UI"/>
              </a:rPr>
              <a:t>dimaksud</a:t>
            </a:r>
            <a:r>
              <a:rPr lang="en-US" sz="1600" i="1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sz="1600" b="1" i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ditetapkan</a:t>
            </a:r>
            <a:r>
              <a:rPr lang="en-US" sz="1600" b="1" i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, </a:t>
            </a:r>
            <a:r>
              <a:rPr lang="en-US" sz="1600" i="1" dirty="0" err="1">
                <a:solidFill>
                  <a:prstClr val="black"/>
                </a:solidFill>
                <a:latin typeface="Segoe UI"/>
                <a:cs typeface="Segoe UI"/>
              </a:rPr>
              <a:t>maka</a:t>
            </a:r>
            <a:r>
              <a:rPr lang="en-US" sz="1600" i="1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sz="1600" b="1" i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Permen</a:t>
            </a:r>
            <a:r>
              <a:rPr lang="en-US" sz="1600" b="1" i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PPN </a:t>
            </a:r>
            <a:r>
              <a:rPr lang="en-US" sz="1600" b="1" i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Nomor</a:t>
            </a:r>
            <a:r>
              <a:rPr lang="en-US" sz="1600" b="1" i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1 </a:t>
            </a:r>
            <a:r>
              <a:rPr lang="en-US" sz="1600" b="1" i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Tahun</a:t>
            </a:r>
            <a:r>
              <a:rPr lang="en-US" sz="1600" b="1" i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2021</a:t>
            </a:r>
            <a:r>
              <a:rPr lang="en-US" sz="1600" b="1" i="1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sz="1600" i="1" dirty="0" err="1">
                <a:solidFill>
                  <a:prstClr val="black"/>
                </a:solidFill>
                <a:latin typeface="Segoe UI"/>
                <a:cs typeface="Segoe UI"/>
              </a:rPr>
              <a:t>tentang</a:t>
            </a:r>
            <a:r>
              <a:rPr lang="en-US" sz="1600" i="1" dirty="0">
                <a:solidFill>
                  <a:prstClr val="black"/>
                </a:solidFill>
                <a:latin typeface="Segoe UI"/>
                <a:cs typeface="Segoe UI"/>
              </a:rPr>
              <a:t> Tata Cara </a:t>
            </a:r>
            <a:r>
              <a:rPr lang="en-US" sz="1600" i="1" dirty="0" err="1">
                <a:solidFill>
                  <a:prstClr val="black"/>
                </a:solidFill>
                <a:latin typeface="Segoe UI"/>
                <a:cs typeface="Segoe UI"/>
              </a:rPr>
              <a:t>Penyusunan</a:t>
            </a:r>
            <a:r>
              <a:rPr lang="en-US" sz="1600" i="1" dirty="0">
                <a:solidFill>
                  <a:prstClr val="black"/>
                </a:solidFill>
                <a:latin typeface="Segoe UI"/>
                <a:cs typeface="Segoe UI"/>
              </a:rPr>
              <a:t>, </a:t>
            </a:r>
            <a:r>
              <a:rPr lang="en-US" sz="1600" i="1" dirty="0" err="1">
                <a:solidFill>
                  <a:prstClr val="black"/>
                </a:solidFill>
                <a:latin typeface="Segoe UI"/>
                <a:cs typeface="Segoe UI"/>
              </a:rPr>
              <a:t>Penelaahan</a:t>
            </a:r>
            <a:r>
              <a:rPr lang="en-US" sz="1600" i="1" dirty="0">
                <a:solidFill>
                  <a:prstClr val="black"/>
                </a:solidFill>
                <a:latin typeface="Segoe UI"/>
                <a:cs typeface="Segoe UI"/>
              </a:rPr>
              <a:t> dan </a:t>
            </a:r>
            <a:r>
              <a:rPr lang="en-US" sz="1600" i="1" dirty="0" err="1">
                <a:solidFill>
                  <a:prstClr val="black"/>
                </a:solidFill>
                <a:latin typeface="Segoe UI"/>
                <a:cs typeface="Segoe UI"/>
              </a:rPr>
              <a:t>Perubahan</a:t>
            </a:r>
            <a:r>
              <a:rPr lang="en-US" sz="1600" i="1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sz="1600" i="1" dirty="0" err="1">
                <a:solidFill>
                  <a:prstClr val="black"/>
                </a:solidFill>
                <a:latin typeface="Segoe UI"/>
                <a:cs typeface="Segoe UI"/>
              </a:rPr>
              <a:t>Renja</a:t>
            </a:r>
            <a:r>
              <a:rPr lang="en-US" sz="1600" i="1" dirty="0">
                <a:solidFill>
                  <a:prstClr val="black"/>
                </a:solidFill>
                <a:latin typeface="Segoe UI"/>
                <a:cs typeface="Segoe UI"/>
              </a:rPr>
              <a:t>-KL </a:t>
            </a:r>
            <a:r>
              <a:rPr lang="en-US" sz="1600" i="1" dirty="0" err="1">
                <a:solidFill>
                  <a:prstClr val="black"/>
                </a:solidFill>
                <a:latin typeface="Segoe UI"/>
                <a:cs typeface="Segoe UI"/>
              </a:rPr>
              <a:t>dinyatakan</a:t>
            </a:r>
            <a:r>
              <a:rPr lang="en-US" sz="1600" i="1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sz="1600" b="1" i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tetap</a:t>
            </a:r>
            <a:r>
              <a:rPr lang="en-US" sz="1600" b="1" i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</a:t>
            </a:r>
            <a:r>
              <a:rPr lang="en-US" sz="1600" b="1" i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berlaku</a:t>
            </a:r>
            <a:r>
              <a:rPr lang="en-US" sz="1600" b="1" i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</a:t>
            </a:r>
            <a:endParaRPr lang="en-ID" sz="1600" i="1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571235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0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768938" cy="763600"/>
          </a:xfrm>
          <a:prstGeom prst="rect">
            <a:avLst/>
          </a:prstGeom>
        </p:spPr>
        <p:txBody>
          <a:bodyPr spcFirstLastPara="1" vert="horz" wrap="square" lIns="91433" tIns="45700" rIns="91433" bIns="45700" rtlCol="0" anchor="ctr" anchorCtr="0">
            <a:normAutofit/>
          </a:bodyPr>
          <a:lstStyle/>
          <a:p>
            <a:r>
              <a:rPr lang="pt-BR" sz="2400" b="1" dirty="0"/>
              <a:t>IMPLIKASI PERPRES NOMOR 80/2025 TERHADAP RENJA-KL TA 2025 DAN 2026 </a:t>
            </a:r>
          </a:p>
        </p:txBody>
      </p:sp>
      <p:sp>
        <p:nvSpPr>
          <p:cNvPr id="106" name="Google Shape;438;p41">
            <a:extLst>
              <a:ext uri="{FF2B5EF4-FFF2-40B4-BE49-F238E27FC236}">
                <a16:creationId xmlns:a16="http://schemas.microsoft.com/office/drawing/2014/main" id="{F9F93B9D-5436-4812-B11C-6FDB1BB63FC9}"/>
              </a:ext>
            </a:extLst>
          </p:cNvPr>
          <p:cNvSpPr/>
          <p:nvPr/>
        </p:nvSpPr>
        <p:spPr>
          <a:xfrm>
            <a:off x="11641015" y="6424659"/>
            <a:ext cx="503906" cy="409575"/>
          </a:xfrm>
          <a:prstGeom prst="roundRect">
            <a:avLst>
              <a:gd name="adj" fmla="val 16667"/>
            </a:avLst>
          </a:prstGeom>
          <a:solidFill>
            <a:srgbClr val="B3D0F3"/>
          </a:solidFill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491054" indent="-491054" algn="ctr">
              <a:buClr>
                <a:schemeClr val="dk1"/>
              </a:buClr>
              <a:buSzPts val="1800"/>
            </a:pPr>
            <a:fld id="{00000000-1234-1234-1234-123412341234}" type="slidenum">
              <a:rPr lang="en" sz="1067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491054" indent="-491054" algn="ctr">
                <a:buClr>
                  <a:schemeClr val="dk1"/>
                </a:buClr>
                <a:buSzPts val="1800"/>
              </a:pPr>
              <a:t>10</a:t>
            </a:fld>
            <a:endParaRPr sz="1067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1" name="Google Shape;1350;p23">
            <a:extLst>
              <a:ext uri="{FF2B5EF4-FFF2-40B4-BE49-F238E27FC236}">
                <a16:creationId xmlns:a16="http://schemas.microsoft.com/office/drawing/2014/main" id="{3E4624FF-7A80-43D4-9FEA-4935BD2FADD7}"/>
              </a:ext>
            </a:extLst>
          </p:cNvPr>
          <p:cNvGrpSpPr/>
          <p:nvPr/>
        </p:nvGrpSpPr>
        <p:grpSpPr>
          <a:xfrm>
            <a:off x="537844" y="1808911"/>
            <a:ext cx="355439" cy="331994"/>
            <a:chOff x="9579116" y="2884487"/>
            <a:chExt cx="308143" cy="303496"/>
          </a:xfrm>
        </p:grpSpPr>
        <p:sp>
          <p:nvSpPr>
            <p:cNvPr id="52" name="Google Shape;1351;p23">
              <a:extLst>
                <a:ext uri="{FF2B5EF4-FFF2-40B4-BE49-F238E27FC236}">
                  <a16:creationId xmlns:a16="http://schemas.microsoft.com/office/drawing/2014/main" id="{364998D0-F553-4761-A801-C0BD7294C7A7}"/>
                </a:ext>
              </a:extLst>
            </p:cNvPr>
            <p:cNvSpPr/>
            <p:nvPr/>
          </p:nvSpPr>
          <p:spPr>
            <a:xfrm>
              <a:off x="9579872" y="2884487"/>
              <a:ext cx="307387" cy="303496"/>
            </a:xfrm>
            <a:custGeom>
              <a:avLst/>
              <a:gdLst/>
              <a:ahLst/>
              <a:cxnLst/>
              <a:rect l="l" t="t" r="r" b="b"/>
              <a:pathLst>
                <a:path w="12603" h="12446" extrusionOk="0">
                  <a:moveTo>
                    <a:pt x="11136" y="1"/>
                  </a:moveTo>
                  <a:cubicBezTo>
                    <a:pt x="11054" y="1"/>
                    <a:pt x="10975" y="1"/>
                    <a:pt x="10902" y="1"/>
                  </a:cubicBezTo>
                  <a:cubicBezTo>
                    <a:pt x="10429" y="1"/>
                    <a:pt x="10051" y="159"/>
                    <a:pt x="9736" y="474"/>
                  </a:cubicBezTo>
                  <a:lnTo>
                    <a:pt x="3561" y="6649"/>
                  </a:lnTo>
                  <a:lnTo>
                    <a:pt x="2301" y="6428"/>
                  </a:lnTo>
                  <a:cubicBezTo>
                    <a:pt x="2278" y="6423"/>
                    <a:pt x="2253" y="6420"/>
                    <a:pt x="2229" y="6420"/>
                  </a:cubicBezTo>
                  <a:cubicBezTo>
                    <a:pt x="2119" y="6420"/>
                    <a:pt x="2000" y="6471"/>
                    <a:pt x="1923" y="6523"/>
                  </a:cubicBezTo>
                  <a:lnTo>
                    <a:pt x="158" y="8319"/>
                  </a:lnTo>
                  <a:cubicBezTo>
                    <a:pt x="32" y="8382"/>
                    <a:pt x="1" y="8539"/>
                    <a:pt x="32" y="8697"/>
                  </a:cubicBezTo>
                  <a:cubicBezTo>
                    <a:pt x="95" y="8823"/>
                    <a:pt x="190" y="8949"/>
                    <a:pt x="347" y="8980"/>
                  </a:cubicBezTo>
                  <a:lnTo>
                    <a:pt x="2994" y="9484"/>
                  </a:lnTo>
                  <a:lnTo>
                    <a:pt x="3498" y="12131"/>
                  </a:lnTo>
                  <a:cubicBezTo>
                    <a:pt x="3561" y="12288"/>
                    <a:pt x="3624" y="12414"/>
                    <a:pt x="3782" y="12446"/>
                  </a:cubicBezTo>
                  <a:lnTo>
                    <a:pt x="3908" y="12446"/>
                  </a:lnTo>
                  <a:cubicBezTo>
                    <a:pt x="4034" y="12446"/>
                    <a:pt x="4128" y="12414"/>
                    <a:pt x="4254" y="12414"/>
                  </a:cubicBezTo>
                  <a:lnTo>
                    <a:pt x="6018" y="10619"/>
                  </a:lnTo>
                  <a:cubicBezTo>
                    <a:pt x="6144" y="10556"/>
                    <a:pt x="6176" y="10398"/>
                    <a:pt x="6144" y="10272"/>
                  </a:cubicBezTo>
                  <a:lnTo>
                    <a:pt x="5924" y="9012"/>
                  </a:lnTo>
                  <a:lnTo>
                    <a:pt x="12099" y="2837"/>
                  </a:lnTo>
                  <a:cubicBezTo>
                    <a:pt x="12414" y="2522"/>
                    <a:pt x="12571" y="2081"/>
                    <a:pt x="12571" y="1671"/>
                  </a:cubicBezTo>
                  <a:cubicBezTo>
                    <a:pt x="12571" y="1199"/>
                    <a:pt x="12603" y="600"/>
                    <a:pt x="12288" y="285"/>
                  </a:cubicBezTo>
                  <a:cubicBezTo>
                    <a:pt x="12025" y="22"/>
                    <a:pt x="11544" y="1"/>
                    <a:pt x="11136" y="1"/>
                  </a:cubicBezTo>
                  <a:close/>
                </a:path>
              </a:pathLst>
            </a:custGeom>
            <a:solidFill>
              <a:srgbClr val="7C9D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240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3" name="Google Shape;1352;p23">
              <a:extLst>
                <a:ext uri="{FF2B5EF4-FFF2-40B4-BE49-F238E27FC236}">
                  <a16:creationId xmlns:a16="http://schemas.microsoft.com/office/drawing/2014/main" id="{5980DDBB-99DF-4976-A95A-8C7A6A7B4217}"/>
                </a:ext>
              </a:extLst>
            </p:cNvPr>
            <p:cNvSpPr/>
            <p:nvPr/>
          </p:nvSpPr>
          <p:spPr>
            <a:xfrm>
              <a:off x="9579116" y="2911187"/>
              <a:ext cx="170608" cy="87054"/>
            </a:xfrm>
            <a:custGeom>
              <a:avLst/>
              <a:gdLst/>
              <a:ahLst/>
              <a:cxnLst/>
              <a:rect l="l" t="t" r="r" b="b"/>
              <a:pathLst>
                <a:path w="6995" h="3570" extrusionOk="0">
                  <a:moveTo>
                    <a:pt x="1632" y="1"/>
                  </a:moveTo>
                  <a:cubicBezTo>
                    <a:pt x="1523" y="1"/>
                    <a:pt x="1407" y="57"/>
                    <a:pt x="1355" y="135"/>
                  </a:cubicBezTo>
                  <a:lnTo>
                    <a:pt x="158" y="1301"/>
                  </a:lnTo>
                  <a:cubicBezTo>
                    <a:pt x="95" y="1395"/>
                    <a:pt x="0" y="1553"/>
                    <a:pt x="32" y="1710"/>
                  </a:cubicBezTo>
                  <a:cubicBezTo>
                    <a:pt x="126" y="1773"/>
                    <a:pt x="189" y="1899"/>
                    <a:pt x="315" y="1931"/>
                  </a:cubicBezTo>
                  <a:lnTo>
                    <a:pt x="4317" y="3569"/>
                  </a:lnTo>
                  <a:lnTo>
                    <a:pt x="6995" y="891"/>
                  </a:lnTo>
                  <a:lnTo>
                    <a:pt x="1702" y="9"/>
                  </a:lnTo>
                  <a:cubicBezTo>
                    <a:pt x="1679" y="4"/>
                    <a:pt x="1656" y="1"/>
                    <a:pt x="1632" y="1"/>
                  </a:cubicBezTo>
                  <a:close/>
                </a:path>
              </a:pathLst>
            </a:custGeom>
            <a:solidFill>
              <a:srgbClr val="7C9D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240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4" name="Google Shape;1353;p23">
              <a:extLst>
                <a:ext uri="{FF2B5EF4-FFF2-40B4-BE49-F238E27FC236}">
                  <a16:creationId xmlns:a16="http://schemas.microsoft.com/office/drawing/2014/main" id="{F315817D-7DAC-42EF-B67F-B6D280600A5E}"/>
                </a:ext>
              </a:extLst>
            </p:cNvPr>
            <p:cNvSpPr/>
            <p:nvPr/>
          </p:nvSpPr>
          <p:spPr>
            <a:xfrm>
              <a:off x="9770446" y="3018189"/>
              <a:ext cx="86828" cy="169037"/>
            </a:xfrm>
            <a:custGeom>
              <a:avLst/>
              <a:gdLst/>
              <a:ahLst/>
              <a:cxnLst/>
              <a:rect l="l" t="t" r="r" b="b"/>
              <a:pathLst>
                <a:path w="3560" h="6932" extrusionOk="0">
                  <a:moveTo>
                    <a:pt x="2678" y="0"/>
                  </a:moveTo>
                  <a:lnTo>
                    <a:pt x="0" y="2678"/>
                  </a:lnTo>
                  <a:lnTo>
                    <a:pt x="1607" y="6679"/>
                  </a:lnTo>
                  <a:cubicBezTo>
                    <a:pt x="1638" y="6805"/>
                    <a:pt x="1764" y="6931"/>
                    <a:pt x="1922" y="6931"/>
                  </a:cubicBezTo>
                  <a:lnTo>
                    <a:pt x="1985" y="6931"/>
                  </a:lnTo>
                  <a:cubicBezTo>
                    <a:pt x="2111" y="6931"/>
                    <a:pt x="2206" y="6900"/>
                    <a:pt x="2269" y="6805"/>
                  </a:cubicBezTo>
                  <a:lnTo>
                    <a:pt x="3466" y="5640"/>
                  </a:lnTo>
                  <a:cubicBezTo>
                    <a:pt x="3529" y="5545"/>
                    <a:pt x="3560" y="5388"/>
                    <a:pt x="3560" y="5262"/>
                  </a:cubicBezTo>
                  <a:lnTo>
                    <a:pt x="2678" y="0"/>
                  </a:lnTo>
                  <a:close/>
                </a:path>
              </a:pathLst>
            </a:custGeom>
            <a:solidFill>
              <a:srgbClr val="7C9D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240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AB03C087-D46A-4455-A034-5DBA7BC6985B}"/>
              </a:ext>
            </a:extLst>
          </p:cNvPr>
          <p:cNvSpPr txBox="1"/>
          <p:nvPr/>
        </p:nvSpPr>
        <p:spPr>
          <a:xfrm>
            <a:off x="794886" y="1689903"/>
            <a:ext cx="4979054" cy="337015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179388" indent="6350" algn="just">
              <a:spcAft>
                <a:spcPts val="1800"/>
              </a:spcAft>
            </a:pP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Seluruh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proses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penyusunan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Renja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-KL TA 2026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(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tahapan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saat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Perpres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>
                <a:solidFill>
                  <a:prstClr val="black"/>
                </a:solidFill>
                <a:latin typeface="Segoe UI"/>
                <a:cs typeface="Segoe UI"/>
              </a:rPr>
              <a:t>ditetapkan: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penyusunan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rancangan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Renja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-KL) 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yang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sudah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dilakukan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sebelum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berlakunya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Peraturan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Presiden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ini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dinyatakan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tetap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sah</a:t>
            </a:r>
            <a:endParaRPr lang="en-US" dirty="0">
              <a:solidFill>
                <a:prstClr val="black"/>
              </a:solidFill>
              <a:latin typeface="Calibri" panose="020F0502020204030204"/>
            </a:endParaRPr>
          </a:p>
          <a:p>
            <a:pPr marL="179388" indent="6350" algn="just">
              <a:spcAft>
                <a:spcPts val="1800"/>
              </a:spcAft>
            </a:pP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Dalam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hal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Perpres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resmi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ditetapkan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sebelum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berakhirnya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proses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penyusunan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Renja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-KL 2026 (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maks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 2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minggu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setelah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terbitnya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SBPA),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maka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 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proses yang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belum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dilaksanakan</a:t>
            </a:r>
            <a:r>
              <a:rPr lang="en-US" b="1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akan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mengacu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 pada 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ketentuan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sesuai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Perpres</a:t>
            </a:r>
            <a:endParaRPr lang="en-US" b="1" dirty="0">
              <a:solidFill>
                <a:srgbClr val="4472C4">
                  <a:lumMod val="75000"/>
                </a:srgbClr>
              </a:solidFill>
              <a:latin typeface="Segoe UI"/>
              <a:cs typeface="Segoe UI"/>
            </a:endParaRPr>
          </a:p>
        </p:txBody>
      </p:sp>
      <p:grpSp>
        <p:nvGrpSpPr>
          <p:cNvPr id="56" name="Google Shape;1350;p23">
            <a:extLst>
              <a:ext uri="{FF2B5EF4-FFF2-40B4-BE49-F238E27FC236}">
                <a16:creationId xmlns:a16="http://schemas.microsoft.com/office/drawing/2014/main" id="{57CD4023-A1CF-43CC-A51F-D297F5949D3E}"/>
              </a:ext>
            </a:extLst>
          </p:cNvPr>
          <p:cNvGrpSpPr/>
          <p:nvPr/>
        </p:nvGrpSpPr>
        <p:grpSpPr>
          <a:xfrm>
            <a:off x="538279" y="3425314"/>
            <a:ext cx="355439" cy="331994"/>
            <a:chOff x="9579116" y="2884487"/>
            <a:chExt cx="308143" cy="303496"/>
          </a:xfrm>
        </p:grpSpPr>
        <p:sp>
          <p:nvSpPr>
            <p:cNvPr id="57" name="Google Shape;1351;p23">
              <a:extLst>
                <a:ext uri="{FF2B5EF4-FFF2-40B4-BE49-F238E27FC236}">
                  <a16:creationId xmlns:a16="http://schemas.microsoft.com/office/drawing/2014/main" id="{2159D1C8-1793-4F56-BBEE-81C46A3B5606}"/>
                </a:ext>
              </a:extLst>
            </p:cNvPr>
            <p:cNvSpPr/>
            <p:nvPr/>
          </p:nvSpPr>
          <p:spPr>
            <a:xfrm>
              <a:off x="9579872" y="2884487"/>
              <a:ext cx="307387" cy="303496"/>
            </a:xfrm>
            <a:custGeom>
              <a:avLst/>
              <a:gdLst/>
              <a:ahLst/>
              <a:cxnLst/>
              <a:rect l="l" t="t" r="r" b="b"/>
              <a:pathLst>
                <a:path w="12603" h="12446" extrusionOk="0">
                  <a:moveTo>
                    <a:pt x="11136" y="1"/>
                  </a:moveTo>
                  <a:cubicBezTo>
                    <a:pt x="11054" y="1"/>
                    <a:pt x="10975" y="1"/>
                    <a:pt x="10902" y="1"/>
                  </a:cubicBezTo>
                  <a:cubicBezTo>
                    <a:pt x="10429" y="1"/>
                    <a:pt x="10051" y="159"/>
                    <a:pt x="9736" y="474"/>
                  </a:cubicBezTo>
                  <a:lnTo>
                    <a:pt x="3561" y="6649"/>
                  </a:lnTo>
                  <a:lnTo>
                    <a:pt x="2301" y="6428"/>
                  </a:lnTo>
                  <a:cubicBezTo>
                    <a:pt x="2278" y="6423"/>
                    <a:pt x="2253" y="6420"/>
                    <a:pt x="2229" y="6420"/>
                  </a:cubicBezTo>
                  <a:cubicBezTo>
                    <a:pt x="2119" y="6420"/>
                    <a:pt x="2000" y="6471"/>
                    <a:pt x="1923" y="6523"/>
                  </a:cubicBezTo>
                  <a:lnTo>
                    <a:pt x="158" y="8319"/>
                  </a:lnTo>
                  <a:cubicBezTo>
                    <a:pt x="32" y="8382"/>
                    <a:pt x="1" y="8539"/>
                    <a:pt x="32" y="8697"/>
                  </a:cubicBezTo>
                  <a:cubicBezTo>
                    <a:pt x="95" y="8823"/>
                    <a:pt x="190" y="8949"/>
                    <a:pt x="347" y="8980"/>
                  </a:cubicBezTo>
                  <a:lnTo>
                    <a:pt x="2994" y="9484"/>
                  </a:lnTo>
                  <a:lnTo>
                    <a:pt x="3498" y="12131"/>
                  </a:lnTo>
                  <a:cubicBezTo>
                    <a:pt x="3561" y="12288"/>
                    <a:pt x="3624" y="12414"/>
                    <a:pt x="3782" y="12446"/>
                  </a:cubicBezTo>
                  <a:lnTo>
                    <a:pt x="3908" y="12446"/>
                  </a:lnTo>
                  <a:cubicBezTo>
                    <a:pt x="4034" y="12446"/>
                    <a:pt x="4128" y="12414"/>
                    <a:pt x="4254" y="12414"/>
                  </a:cubicBezTo>
                  <a:lnTo>
                    <a:pt x="6018" y="10619"/>
                  </a:lnTo>
                  <a:cubicBezTo>
                    <a:pt x="6144" y="10556"/>
                    <a:pt x="6176" y="10398"/>
                    <a:pt x="6144" y="10272"/>
                  </a:cubicBezTo>
                  <a:lnTo>
                    <a:pt x="5924" y="9012"/>
                  </a:lnTo>
                  <a:lnTo>
                    <a:pt x="12099" y="2837"/>
                  </a:lnTo>
                  <a:cubicBezTo>
                    <a:pt x="12414" y="2522"/>
                    <a:pt x="12571" y="2081"/>
                    <a:pt x="12571" y="1671"/>
                  </a:cubicBezTo>
                  <a:cubicBezTo>
                    <a:pt x="12571" y="1199"/>
                    <a:pt x="12603" y="600"/>
                    <a:pt x="12288" y="285"/>
                  </a:cubicBezTo>
                  <a:cubicBezTo>
                    <a:pt x="12025" y="22"/>
                    <a:pt x="11544" y="1"/>
                    <a:pt x="11136" y="1"/>
                  </a:cubicBezTo>
                  <a:close/>
                </a:path>
              </a:pathLst>
            </a:custGeom>
            <a:solidFill>
              <a:srgbClr val="7C9D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240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8" name="Google Shape;1352;p23">
              <a:extLst>
                <a:ext uri="{FF2B5EF4-FFF2-40B4-BE49-F238E27FC236}">
                  <a16:creationId xmlns:a16="http://schemas.microsoft.com/office/drawing/2014/main" id="{DC09F917-00FC-4F9F-9307-10D5DEFC8C58}"/>
                </a:ext>
              </a:extLst>
            </p:cNvPr>
            <p:cNvSpPr/>
            <p:nvPr/>
          </p:nvSpPr>
          <p:spPr>
            <a:xfrm>
              <a:off x="9579116" y="2911187"/>
              <a:ext cx="170608" cy="87054"/>
            </a:xfrm>
            <a:custGeom>
              <a:avLst/>
              <a:gdLst/>
              <a:ahLst/>
              <a:cxnLst/>
              <a:rect l="l" t="t" r="r" b="b"/>
              <a:pathLst>
                <a:path w="6995" h="3570" extrusionOk="0">
                  <a:moveTo>
                    <a:pt x="1632" y="1"/>
                  </a:moveTo>
                  <a:cubicBezTo>
                    <a:pt x="1523" y="1"/>
                    <a:pt x="1407" y="57"/>
                    <a:pt x="1355" y="135"/>
                  </a:cubicBezTo>
                  <a:lnTo>
                    <a:pt x="158" y="1301"/>
                  </a:lnTo>
                  <a:cubicBezTo>
                    <a:pt x="95" y="1395"/>
                    <a:pt x="0" y="1553"/>
                    <a:pt x="32" y="1710"/>
                  </a:cubicBezTo>
                  <a:cubicBezTo>
                    <a:pt x="126" y="1773"/>
                    <a:pt x="189" y="1899"/>
                    <a:pt x="315" y="1931"/>
                  </a:cubicBezTo>
                  <a:lnTo>
                    <a:pt x="4317" y="3569"/>
                  </a:lnTo>
                  <a:lnTo>
                    <a:pt x="6995" y="891"/>
                  </a:lnTo>
                  <a:lnTo>
                    <a:pt x="1702" y="9"/>
                  </a:lnTo>
                  <a:cubicBezTo>
                    <a:pt x="1679" y="4"/>
                    <a:pt x="1656" y="1"/>
                    <a:pt x="1632" y="1"/>
                  </a:cubicBezTo>
                  <a:close/>
                </a:path>
              </a:pathLst>
            </a:custGeom>
            <a:solidFill>
              <a:srgbClr val="7C9D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240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9" name="Google Shape;1353;p23">
              <a:extLst>
                <a:ext uri="{FF2B5EF4-FFF2-40B4-BE49-F238E27FC236}">
                  <a16:creationId xmlns:a16="http://schemas.microsoft.com/office/drawing/2014/main" id="{E8A5FCD7-0908-45C1-A98E-D5851C510FC3}"/>
                </a:ext>
              </a:extLst>
            </p:cNvPr>
            <p:cNvSpPr/>
            <p:nvPr/>
          </p:nvSpPr>
          <p:spPr>
            <a:xfrm>
              <a:off x="9770446" y="3018189"/>
              <a:ext cx="86828" cy="169037"/>
            </a:xfrm>
            <a:custGeom>
              <a:avLst/>
              <a:gdLst/>
              <a:ahLst/>
              <a:cxnLst/>
              <a:rect l="l" t="t" r="r" b="b"/>
              <a:pathLst>
                <a:path w="3560" h="6932" extrusionOk="0">
                  <a:moveTo>
                    <a:pt x="2678" y="0"/>
                  </a:moveTo>
                  <a:lnTo>
                    <a:pt x="0" y="2678"/>
                  </a:lnTo>
                  <a:lnTo>
                    <a:pt x="1607" y="6679"/>
                  </a:lnTo>
                  <a:cubicBezTo>
                    <a:pt x="1638" y="6805"/>
                    <a:pt x="1764" y="6931"/>
                    <a:pt x="1922" y="6931"/>
                  </a:cubicBezTo>
                  <a:lnTo>
                    <a:pt x="1985" y="6931"/>
                  </a:lnTo>
                  <a:cubicBezTo>
                    <a:pt x="2111" y="6931"/>
                    <a:pt x="2206" y="6900"/>
                    <a:pt x="2269" y="6805"/>
                  </a:cubicBezTo>
                  <a:lnTo>
                    <a:pt x="3466" y="5640"/>
                  </a:lnTo>
                  <a:cubicBezTo>
                    <a:pt x="3529" y="5545"/>
                    <a:pt x="3560" y="5388"/>
                    <a:pt x="3560" y="5262"/>
                  </a:cubicBezTo>
                  <a:lnTo>
                    <a:pt x="2678" y="0"/>
                  </a:lnTo>
                  <a:close/>
                </a:path>
              </a:pathLst>
            </a:custGeom>
            <a:solidFill>
              <a:srgbClr val="7C9D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240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60" name="Google Shape;1350;p23">
            <a:extLst>
              <a:ext uri="{FF2B5EF4-FFF2-40B4-BE49-F238E27FC236}">
                <a16:creationId xmlns:a16="http://schemas.microsoft.com/office/drawing/2014/main" id="{55610CDE-9445-4E47-B051-B30AE7429472}"/>
              </a:ext>
            </a:extLst>
          </p:cNvPr>
          <p:cNvGrpSpPr/>
          <p:nvPr/>
        </p:nvGrpSpPr>
        <p:grpSpPr>
          <a:xfrm>
            <a:off x="6505566" y="1806776"/>
            <a:ext cx="355439" cy="331994"/>
            <a:chOff x="9579116" y="2884487"/>
            <a:chExt cx="308143" cy="303496"/>
          </a:xfrm>
        </p:grpSpPr>
        <p:sp>
          <p:nvSpPr>
            <p:cNvPr id="61" name="Google Shape;1351;p23">
              <a:extLst>
                <a:ext uri="{FF2B5EF4-FFF2-40B4-BE49-F238E27FC236}">
                  <a16:creationId xmlns:a16="http://schemas.microsoft.com/office/drawing/2014/main" id="{6622DD00-4763-4643-AF6A-372F4873B7B2}"/>
                </a:ext>
              </a:extLst>
            </p:cNvPr>
            <p:cNvSpPr/>
            <p:nvPr/>
          </p:nvSpPr>
          <p:spPr>
            <a:xfrm>
              <a:off x="9579872" y="2884487"/>
              <a:ext cx="307387" cy="303496"/>
            </a:xfrm>
            <a:custGeom>
              <a:avLst/>
              <a:gdLst/>
              <a:ahLst/>
              <a:cxnLst/>
              <a:rect l="l" t="t" r="r" b="b"/>
              <a:pathLst>
                <a:path w="12603" h="12446" extrusionOk="0">
                  <a:moveTo>
                    <a:pt x="11136" y="1"/>
                  </a:moveTo>
                  <a:cubicBezTo>
                    <a:pt x="11054" y="1"/>
                    <a:pt x="10975" y="1"/>
                    <a:pt x="10902" y="1"/>
                  </a:cubicBezTo>
                  <a:cubicBezTo>
                    <a:pt x="10429" y="1"/>
                    <a:pt x="10051" y="159"/>
                    <a:pt x="9736" y="474"/>
                  </a:cubicBezTo>
                  <a:lnTo>
                    <a:pt x="3561" y="6649"/>
                  </a:lnTo>
                  <a:lnTo>
                    <a:pt x="2301" y="6428"/>
                  </a:lnTo>
                  <a:cubicBezTo>
                    <a:pt x="2278" y="6423"/>
                    <a:pt x="2253" y="6420"/>
                    <a:pt x="2229" y="6420"/>
                  </a:cubicBezTo>
                  <a:cubicBezTo>
                    <a:pt x="2119" y="6420"/>
                    <a:pt x="2000" y="6471"/>
                    <a:pt x="1923" y="6523"/>
                  </a:cubicBezTo>
                  <a:lnTo>
                    <a:pt x="158" y="8319"/>
                  </a:lnTo>
                  <a:cubicBezTo>
                    <a:pt x="32" y="8382"/>
                    <a:pt x="1" y="8539"/>
                    <a:pt x="32" y="8697"/>
                  </a:cubicBezTo>
                  <a:cubicBezTo>
                    <a:pt x="95" y="8823"/>
                    <a:pt x="190" y="8949"/>
                    <a:pt x="347" y="8980"/>
                  </a:cubicBezTo>
                  <a:lnTo>
                    <a:pt x="2994" y="9484"/>
                  </a:lnTo>
                  <a:lnTo>
                    <a:pt x="3498" y="12131"/>
                  </a:lnTo>
                  <a:cubicBezTo>
                    <a:pt x="3561" y="12288"/>
                    <a:pt x="3624" y="12414"/>
                    <a:pt x="3782" y="12446"/>
                  </a:cubicBezTo>
                  <a:lnTo>
                    <a:pt x="3908" y="12446"/>
                  </a:lnTo>
                  <a:cubicBezTo>
                    <a:pt x="4034" y="12446"/>
                    <a:pt x="4128" y="12414"/>
                    <a:pt x="4254" y="12414"/>
                  </a:cubicBezTo>
                  <a:lnTo>
                    <a:pt x="6018" y="10619"/>
                  </a:lnTo>
                  <a:cubicBezTo>
                    <a:pt x="6144" y="10556"/>
                    <a:pt x="6176" y="10398"/>
                    <a:pt x="6144" y="10272"/>
                  </a:cubicBezTo>
                  <a:lnTo>
                    <a:pt x="5924" y="9012"/>
                  </a:lnTo>
                  <a:lnTo>
                    <a:pt x="12099" y="2837"/>
                  </a:lnTo>
                  <a:cubicBezTo>
                    <a:pt x="12414" y="2522"/>
                    <a:pt x="12571" y="2081"/>
                    <a:pt x="12571" y="1671"/>
                  </a:cubicBezTo>
                  <a:cubicBezTo>
                    <a:pt x="12571" y="1199"/>
                    <a:pt x="12603" y="600"/>
                    <a:pt x="12288" y="285"/>
                  </a:cubicBezTo>
                  <a:cubicBezTo>
                    <a:pt x="12025" y="22"/>
                    <a:pt x="11544" y="1"/>
                    <a:pt x="11136" y="1"/>
                  </a:cubicBezTo>
                  <a:close/>
                </a:path>
              </a:pathLst>
            </a:custGeom>
            <a:solidFill>
              <a:srgbClr val="7C9D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240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2" name="Google Shape;1352;p23">
              <a:extLst>
                <a:ext uri="{FF2B5EF4-FFF2-40B4-BE49-F238E27FC236}">
                  <a16:creationId xmlns:a16="http://schemas.microsoft.com/office/drawing/2014/main" id="{F9D389E7-C4DC-483E-8E4D-9CAC1B0859D7}"/>
                </a:ext>
              </a:extLst>
            </p:cNvPr>
            <p:cNvSpPr/>
            <p:nvPr/>
          </p:nvSpPr>
          <p:spPr>
            <a:xfrm>
              <a:off x="9579116" y="2911187"/>
              <a:ext cx="170608" cy="87054"/>
            </a:xfrm>
            <a:custGeom>
              <a:avLst/>
              <a:gdLst/>
              <a:ahLst/>
              <a:cxnLst/>
              <a:rect l="l" t="t" r="r" b="b"/>
              <a:pathLst>
                <a:path w="6995" h="3570" extrusionOk="0">
                  <a:moveTo>
                    <a:pt x="1632" y="1"/>
                  </a:moveTo>
                  <a:cubicBezTo>
                    <a:pt x="1523" y="1"/>
                    <a:pt x="1407" y="57"/>
                    <a:pt x="1355" y="135"/>
                  </a:cubicBezTo>
                  <a:lnTo>
                    <a:pt x="158" y="1301"/>
                  </a:lnTo>
                  <a:cubicBezTo>
                    <a:pt x="95" y="1395"/>
                    <a:pt x="0" y="1553"/>
                    <a:pt x="32" y="1710"/>
                  </a:cubicBezTo>
                  <a:cubicBezTo>
                    <a:pt x="126" y="1773"/>
                    <a:pt x="189" y="1899"/>
                    <a:pt x="315" y="1931"/>
                  </a:cubicBezTo>
                  <a:lnTo>
                    <a:pt x="4317" y="3569"/>
                  </a:lnTo>
                  <a:lnTo>
                    <a:pt x="6995" y="891"/>
                  </a:lnTo>
                  <a:lnTo>
                    <a:pt x="1702" y="9"/>
                  </a:lnTo>
                  <a:cubicBezTo>
                    <a:pt x="1679" y="4"/>
                    <a:pt x="1656" y="1"/>
                    <a:pt x="1632" y="1"/>
                  </a:cubicBezTo>
                  <a:close/>
                </a:path>
              </a:pathLst>
            </a:custGeom>
            <a:solidFill>
              <a:srgbClr val="7C9D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240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3" name="Google Shape;1353;p23">
              <a:extLst>
                <a:ext uri="{FF2B5EF4-FFF2-40B4-BE49-F238E27FC236}">
                  <a16:creationId xmlns:a16="http://schemas.microsoft.com/office/drawing/2014/main" id="{B96FB046-AAFE-4595-BAA2-08A7C85F61A0}"/>
                </a:ext>
              </a:extLst>
            </p:cNvPr>
            <p:cNvSpPr/>
            <p:nvPr/>
          </p:nvSpPr>
          <p:spPr>
            <a:xfrm>
              <a:off x="9770446" y="3018189"/>
              <a:ext cx="86828" cy="169037"/>
            </a:xfrm>
            <a:custGeom>
              <a:avLst/>
              <a:gdLst/>
              <a:ahLst/>
              <a:cxnLst/>
              <a:rect l="l" t="t" r="r" b="b"/>
              <a:pathLst>
                <a:path w="3560" h="6932" extrusionOk="0">
                  <a:moveTo>
                    <a:pt x="2678" y="0"/>
                  </a:moveTo>
                  <a:lnTo>
                    <a:pt x="0" y="2678"/>
                  </a:lnTo>
                  <a:lnTo>
                    <a:pt x="1607" y="6679"/>
                  </a:lnTo>
                  <a:cubicBezTo>
                    <a:pt x="1638" y="6805"/>
                    <a:pt x="1764" y="6931"/>
                    <a:pt x="1922" y="6931"/>
                  </a:cubicBezTo>
                  <a:lnTo>
                    <a:pt x="1985" y="6931"/>
                  </a:lnTo>
                  <a:cubicBezTo>
                    <a:pt x="2111" y="6931"/>
                    <a:pt x="2206" y="6900"/>
                    <a:pt x="2269" y="6805"/>
                  </a:cubicBezTo>
                  <a:lnTo>
                    <a:pt x="3466" y="5640"/>
                  </a:lnTo>
                  <a:cubicBezTo>
                    <a:pt x="3529" y="5545"/>
                    <a:pt x="3560" y="5388"/>
                    <a:pt x="3560" y="5262"/>
                  </a:cubicBezTo>
                  <a:lnTo>
                    <a:pt x="2678" y="0"/>
                  </a:lnTo>
                  <a:close/>
                </a:path>
              </a:pathLst>
            </a:custGeom>
            <a:solidFill>
              <a:srgbClr val="7C9D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240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D5441DF9-CD8B-4932-809D-F91E85C5145A}"/>
              </a:ext>
            </a:extLst>
          </p:cNvPr>
          <p:cNvSpPr txBox="1"/>
          <p:nvPr/>
        </p:nvSpPr>
        <p:spPr>
          <a:xfrm>
            <a:off x="6702360" y="1689903"/>
            <a:ext cx="4713078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179388" indent="6350" algn="just">
              <a:spcAft>
                <a:spcPts val="1800"/>
              </a:spcAft>
            </a:pP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Perubahan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Renja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-KL TA 2025 yang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sudah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berproses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sebelum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ditetapkannya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Perpres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 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ini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 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dinyatakan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tetap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sah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dan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berlaku</a:t>
            </a: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65" name="Google Shape;1350;p23">
            <a:extLst>
              <a:ext uri="{FF2B5EF4-FFF2-40B4-BE49-F238E27FC236}">
                <a16:creationId xmlns:a16="http://schemas.microsoft.com/office/drawing/2014/main" id="{9E1B040F-89EC-4BD7-9DDC-1CC82B30E28B}"/>
              </a:ext>
            </a:extLst>
          </p:cNvPr>
          <p:cNvGrpSpPr/>
          <p:nvPr/>
        </p:nvGrpSpPr>
        <p:grpSpPr>
          <a:xfrm>
            <a:off x="6505566" y="3428300"/>
            <a:ext cx="355439" cy="331994"/>
            <a:chOff x="9579116" y="2884487"/>
            <a:chExt cx="308143" cy="303496"/>
          </a:xfrm>
        </p:grpSpPr>
        <p:sp>
          <p:nvSpPr>
            <p:cNvPr id="66" name="Google Shape;1351;p23">
              <a:extLst>
                <a:ext uri="{FF2B5EF4-FFF2-40B4-BE49-F238E27FC236}">
                  <a16:creationId xmlns:a16="http://schemas.microsoft.com/office/drawing/2014/main" id="{FD353699-9ACA-45EA-828D-CAD4FC5023F7}"/>
                </a:ext>
              </a:extLst>
            </p:cNvPr>
            <p:cNvSpPr/>
            <p:nvPr/>
          </p:nvSpPr>
          <p:spPr>
            <a:xfrm>
              <a:off x="9579872" y="2884487"/>
              <a:ext cx="307387" cy="303496"/>
            </a:xfrm>
            <a:custGeom>
              <a:avLst/>
              <a:gdLst/>
              <a:ahLst/>
              <a:cxnLst/>
              <a:rect l="l" t="t" r="r" b="b"/>
              <a:pathLst>
                <a:path w="12603" h="12446" extrusionOk="0">
                  <a:moveTo>
                    <a:pt x="11136" y="1"/>
                  </a:moveTo>
                  <a:cubicBezTo>
                    <a:pt x="11054" y="1"/>
                    <a:pt x="10975" y="1"/>
                    <a:pt x="10902" y="1"/>
                  </a:cubicBezTo>
                  <a:cubicBezTo>
                    <a:pt x="10429" y="1"/>
                    <a:pt x="10051" y="159"/>
                    <a:pt x="9736" y="474"/>
                  </a:cubicBezTo>
                  <a:lnTo>
                    <a:pt x="3561" y="6649"/>
                  </a:lnTo>
                  <a:lnTo>
                    <a:pt x="2301" y="6428"/>
                  </a:lnTo>
                  <a:cubicBezTo>
                    <a:pt x="2278" y="6423"/>
                    <a:pt x="2253" y="6420"/>
                    <a:pt x="2229" y="6420"/>
                  </a:cubicBezTo>
                  <a:cubicBezTo>
                    <a:pt x="2119" y="6420"/>
                    <a:pt x="2000" y="6471"/>
                    <a:pt x="1923" y="6523"/>
                  </a:cubicBezTo>
                  <a:lnTo>
                    <a:pt x="158" y="8319"/>
                  </a:lnTo>
                  <a:cubicBezTo>
                    <a:pt x="32" y="8382"/>
                    <a:pt x="1" y="8539"/>
                    <a:pt x="32" y="8697"/>
                  </a:cubicBezTo>
                  <a:cubicBezTo>
                    <a:pt x="95" y="8823"/>
                    <a:pt x="190" y="8949"/>
                    <a:pt x="347" y="8980"/>
                  </a:cubicBezTo>
                  <a:lnTo>
                    <a:pt x="2994" y="9484"/>
                  </a:lnTo>
                  <a:lnTo>
                    <a:pt x="3498" y="12131"/>
                  </a:lnTo>
                  <a:cubicBezTo>
                    <a:pt x="3561" y="12288"/>
                    <a:pt x="3624" y="12414"/>
                    <a:pt x="3782" y="12446"/>
                  </a:cubicBezTo>
                  <a:lnTo>
                    <a:pt x="3908" y="12446"/>
                  </a:lnTo>
                  <a:cubicBezTo>
                    <a:pt x="4034" y="12446"/>
                    <a:pt x="4128" y="12414"/>
                    <a:pt x="4254" y="12414"/>
                  </a:cubicBezTo>
                  <a:lnTo>
                    <a:pt x="6018" y="10619"/>
                  </a:lnTo>
                  <a:cubicBezTo>
                    <a:pt x="6144" y="10556"/>
                    <a:pt x="6176" y="10398"/>
                    <a:pt x="6144" y="10272"/>
                  </a:cubicBezTo>
                  <a:lnTo>
                    <a:pt x="5924" y="9012"/>
                  </a:lnTo>
                  <a:lnTo>
                    <a:pt x="12099" y="2837"/>
                  </a:lnTo>
                  <a:cubicBezTo>
                    <a:pt x="12414" y="2522"/>
                    <a:pt x="12571" y="2081"/>
                    <a:pt x="12571" y="1671"/>
                  </a:cubicBezTo>
                  <a:cubicBezTo>
                    <a:pt x="12571" y="1199"/>
                    <a:pt x="12603" y="600"/>
                    <a:pt x="12288" y="285"/>
                  </a:cubicBezTo>
                  <a:cubicBezTo>
                    <a:pt x="12025" y="22"/>
                    <a:pt x="11544" y="1"/>
                    <a:pt x="11136" y="1"/>
                  </a:cubicBezTo>
                  <a:close/>
                </a:path>
              </a:pathLst>
            </a:custGeom>
            <a:solidFill>
              <a:srgbClr val="7C9D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240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7" name="Google Shape;1352;p23">
              <a:extLst>
                <a:ext uri="{FF2B5EF4-FFF2-40B4-BE49-F238E27FC236}">
                  <a16:creationId xmlns:a16="http://schemas.microsoft.com/office/drawing/2014/main" id="{99E3B61E-527B-47A8-83D8-6C0A6D618D6D}"/>
                </a:ext>
              </a:extLst>
            </p:cNvPr>
            <p:cNvSpPr/>
            <p:nvPr/>
          </p:nvSpPr>
          <p:spPr>
            <a:xfrm>
              <a:off x="9579116" y="2911187"/>
              <a:ext cx="170608" cy="87054"/>
            </a:xfrm>
            <a:custGeom>
              <a:avLst/>
              <a:gdLst/>
              <a:ahLst/>
              <a:cxnLst/>
              <a:rect l="l" t="t" r="r" b="b"/>
              <a:pathLst>
                <a:path w="6995" h="3570" extrusionOk="0">
                  <a:moveTo>
                    <a:pt x="1632" y="1"/>
                  </a:moveTo>
                  <a:cubicBezTo>
                    <a:pt x="1523" y="1"/>
                    <a:pt x="1407" y="57"/>
                    <a:pt x="1355" y="135"/>
                  </a:cubicBezTo>
                  <a:lnTo>
                    <a:pt x="158" y="1301"/>
                  </a:lnTo>
                  <a:cubicBezTo>
                    <a:pt x="95" y="1395"/>
                    <a:pt x="0" y="1553"/>
                    <a:pt x="32" y="1710"/>
                  </a:cubicBezTo>
                  <a:cubicBezTo>
                    <a:pt x="126" y="1773"/>
                    <a:pt x="189" y="1899"/>
                    <a:pt x="315" y="1931"/>
                  </a:cubicBezTo>
                  <a:lnTo>
                    <a:pt x="4317" y="3569"/>
                  </a:lnTo>
                  <a:lnTo>
                    <a:pt x="6995" y="891"/>
                  </a:lnTo>
                  <a:lnTo>
                    <a:pt x="1702" y="9"/>
                  </a:lnTo>
                  <a:cubicBezTo>
                    <a:pt x="1679" y="4"/>
                    <a:pt x="1656" y="1"/>
                    <a:pt x="1632" y="1"/>
                  </a:cubicBezTo>
                  <a:close/>
                </a:path>
              </a:pathLst>
            </a:custGeom>
            <a:solidFill>
              <a:srgbClr val="7C9D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240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8" name="Google Shape;1353;p23">
              <a:extLst>
                <a:ext uri="{FF2B5EF4-FFF2-40B4-BE49-F238E27FC236}">
                  <a16:creationId xmlns:a16="http://schemas.microsoft.com/office/drawing/2014/main" id="{348F1FEC-280C-4D53-972B-08E96934FD9D}"/>
                </a:ext>
              </a:extLst>
            </p:cNvPr>
            <p:cNvSpPr/>
            <p:nvPr/>
          </p:nvSpPr>
          <p:spPr>
            <a:xfrm>
              <a:off x="9770446" y="3018189"/>
              <a:ext cx="86828" cy="169037"/>
            </a:xfrm>
            <a:custGeom>
              <a:avLst/>
              <a:gdLst/>
              <a:ahLst/>
              <a:cxnLst/>
              <a:rect l="l" t="t" r="r" b="b"/>
              <a:pathLst>
                <a:path w="3560" h="6932" extrusionOk="0">
                  <a:moveTo>
                    <a:pt x="2678" y="0"/>
                  </a:moveTo>
                  <a:lnTo>
                    <a:pt x="0" y="2678"/>
                  </a:lnTo>
                  <a:lnTo>
                    <a:pt x="1607" y="6679"/>
                  </a:lnTo>
                  <a:cubicBezTo>
                    <a:pt x="1638" y="6805"/>
                    <a:pt x="1764" y="6931"/>
                    <a:pt x="1922" y="6931"/>
                  </a:cubicBezTo>
                  <a:lnTo>
                    <a:pt x="1985" y="6931"/>
                  </a:lnTo>
                  <a:cubicBezTo>
                    <a:pt x="2111" y="6931"/>
                    <a:pt x="2206" y="6900"/>
                    <a:pt x="2269" y="6805"/>
                  </a:cubicBezTo>
                  <a:lnTo>
                    <a:pt x="3466" y="5640"/>
                  </a:lnTo>
                  <a:cubicBezTo>
                    <a:pt x="3529" y="5545"/>
                    <a:pt x="3560" y="5388"/>
                    <a:pt x="3560" y="5262"/>
                  </a:cubicBezTo>
                  <a:lnTo>
                    <a:pt x="2678" y="0"/>
                  </a:lnTo>
                  <a:close/>
                </a:path>
              </a:pathLst>
            </a:custGeom>
            <a:solidFill>
              <a:srgbClr val="7C9D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240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091EA693-3E7C-4617-A6B7-C4ACAB7626FC}"/>
              </a:ext>
            </a:extLst>
          </p:cNvPr>
          <p:cNvSpPr txBox="1"/>
          <p:nvPr/>
        </p:nvSpPr>
        <p:spPr>
          <a:xfrm>
            <a:off x="6702360" y="3295001"/>
            <a:ext cx="4713078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179388" indent="6350" algn="just">
              <a:spcAft>
                <a:spcPts val="1800"/>
              </a:spcAft>
            </a:pP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Teknis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penyusunan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dan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perubahan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Renja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-KL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yang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tidak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diatur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dalam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Segoe UI"/>
                <a:cs typeface="Segoe UI"/>
              </a:rPr>
              <a:t>Perpres</a:t>
            </a:r>
            <a:r>
              <a:rPr lang="en-US" dirty="0">
                <a:solidFill>
                  <a:prstClr val="black"/>
                </a:solidFill>
                <a:latin typeface="Segoe UI"/>
                <a:cs typeface="Segoe UI"/>
              </a:rPr>
              <a:t> 80/2025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tetap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mengacu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pada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Permen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  <a:latin typeface="Segoe UI"/>
                <a:cs typeface="Segoe UI"/>
              </a:rPr>
              <a:t> PPN 1/2021</a:t>
            </a: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6303338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1F0ACBD7-949C-4B36-9D5F-DFF8C6B30309}"/>
              </a:ext>
            </a:extLst>
          </p:cNvPr>
          <p:cNvSpPr txBox="1">
            <a:spLocks/>
          </p:cNvSpPr>
          <p:nvPr/>
        </p:nvSpPr>
        <p:spPr>
          <a:xfrm>
            <a:off x="3858016" y="1920658"/>
            <a:ext cx="7313717" cy="2972844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lvl="0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000" b="1" kern="1200">
                <a:solidFill>
                  <a:srgbClr val="163F5F"/>
                </a:solidFill>
                <a:latin typeface="+mn-lt"/>
                <a:ea typeface="+mj-ea"/>
                <a:cs typeface="+mj-c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ts val="2800"/>
              <a:buFontTx/>
              <a:buNone/>
              <a:tabLst/>
              <a:defRPr/>
            </a:pPr>
            <a:r>
              <a:rPr kumimoji="0" lang="sv-SE" sz="5333" b="1" i="0" u="none" strike="noStrike" kern="1200" cap="none" spc="0" normalizeH="0" baseline="0" noProof="0" dirty="0">
                <a:ln>
                  <a:noFill/>
                </a:ln>
                <a:solidFill>
                  <a:srgbClr val="163F5F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TATA CA</a:t>
            </a:r>
            <a:r>
              <a:rPr lang="sv-SE" sz="5333" dirty="0">
                <a:latin typeface="Calibri" panose="020F0502020204030204"/>
              </a:rPr>
              <a:t>RA PENYUSUNAN RENJA K/L</a:t>
            </a:r>
            <a:endParaRPr kumimoji="0" lang="en-ID" sz="5333" b="1" i="0" u="none" strike="noStrike" kern="1200" cap="none" spc="0" normalizeH="0" baseline="0" noProof="0" dirty="0">
              <a:ln>
                <a:noFill/>
              </a:ln>
              <a:solidFill>
                <a:srgbClr val="163F5F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08324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Rectangle: Rounded Corners 218">
            <a:extLst>
              <a:ext uri="{FF2B5EF4-FFF2-40B4-BE49-F238E27FC236}">
                <a16:creationId xmlns:a16="http://schemas.microsoft.com/office/drawing/2014/main" id="{60592925-873F-4314-B96E-1A77393E0A55}"/>
              </a:ext>
            </a:extLst>
          </p:cNvPr>
          <p:cNvSpPr/>
          <p:nvPr/>
        </p:nvSpPr>
        <p:spPr>
          <a:xfrm>
            <a:off x="85048" y="835977"/>
            <a:ext cx="7732922" cy="4595450"/>
          </a:xfrm>
          <a:prstGeom prst="roundRect">
            <a:avLst>
              <a:gd name="adj" fmla="val 9409"/>
            </a:avLst>
          </a:prstGeom>
          <a:pattFill prst="pct25">
            <a:fgClr>
              <a:schemeClr val="tx2">
                <a:lumMod val="50000"/>
                <a:lumOff val="50000"/>
              </a:schemeClr>
            </a:fgClr>
            <a:bgClr>
              <a:sysClr val="window" lastClr="FFFFFF"/>
            </a:bgClr>
          </a:patt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0" name="Rectangle: Rounded Corners 359">
            <a:extLst>
              <a:ext uri="{FF2B5EF4-FFF2-40B4-BE49-F238E27FC236}">
                <a16:creationId xmlns:a16="http://schemas.microsoft.com/office/drawing/2014/main" id="{72078595-757E-40A2-95EC-409B47316D5F}"/>
              </a:ext>
            </a:extLst>
          </p:cNvPr>
          <p:cNvSpPr/>
          <p:nvPr/>
        </p:nvSpPr>
        <p:spPr>
          <a:xfrm>
            <a:off x="7702728" y="830971"/>
            <a:ext cx="4443380" cy="4595449"/>
          </a:xfrm>
          <a:prstGeom prst="roundRect">
            <a:avLst>
              <a:gd name="adj" fmla="val 9409"/>
            </a:avLst>
          </a:prstGeom>
          <a:pattFill prst="pct25">
            <a:fgClr>
              <a:schemeClr val="accent2">
                <a:lumMod val="75000"/>
              </a:schemeClr>
            </a:fgClr>
            <a:bgClr>
              <a:sysClr val="window" lastClr="FFFFFF"/>
            </a:bgClr>
          </a:patt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Title 1">
            <a:extLst>
              <a:ext uri="{FF2B5EF4-FFF2-40B4-BE49-F238E27FC236}">
                <a16:creationId xmlns:a16="http://schemas.microsoft.com/office/drawing/2014/main" id="{2C7267FF-BF06-46C2-8CE4-0C324EBD26A1}"/>
              </a:ext>
            </a:extLst>
          </p:cNvPr>
          <p:cNvSpPr txBox="1">
            <a:spLocks/>
          </p:cNvSpPr>
          <p:nvPr/>
        </p:nvSpPr>
        <p:spPr>
          <a:xfrm>
            <a:off x="4428214" y="53318"/>
            <a:ext cx="7694596" cy="121815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  <a:sym typeface="Quattrocento Sans"/>
              </a:rPr>
              <a:t>KETERKAITAN ANTAR DOKUMEN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  <a:sym typeface="Quattrocento San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  <a:sym typeface="Quattrocento Sans"/>
              </a:rPr>
              <a:t>PERENCANAAN DAN </a:t>
            </a:r>
            <a:r>
              <a:rPr lang="en-US" sz="1800" b="1" dirty="0">
                <a:solidFill>
                  <a:prstClr val="white"/>
                </a:solidFill>
                <a:latin typeface="Segoe UI"/>
                <a:ea typeface="Quattrocento Sans"/>
                <a:cs typeface="Segoe UI"/>
                <a:sym typeface="Quattrocento Sans"/>
              </a:rPr>
              <a:t>PENGANGGARAN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  <a:sym typeface="Quattrocento Sans"/>
              </a:rPr>
              <a:t>PEMBANGUNAN NASIONAL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panose="020B0502040204020203" pitchFamily="34" charset="0"/>
              <a:ea typeface="Quattrocento Sans"/>
              <a:cs typeface="Segoe UI" panose="020B0502040204020203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001C7DF-499E-42D1-BC68-3C09C28E033A}"/>
              </a:ext>
            </a:extLst>
          </p:cNvPr>
          <p:cNvSpPr/>
          <p:nvPr/>
        </p:nvSpPr>
        <p:spPr>
          <a:xfrm>
            <a:off x="3998089" y="969746"/>
            <a:ext cx="1466876" cy="348038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cxnSp>
        <p:nvCxnSpPr>
          <p:cNvPr id="164" name="Straight Arrow Connector 163">
            <a:extLst>
              <a:ext uri="{FF2B5EF4-FFF2-40B4-BE49-F238E27FC236}">
                <a16:creationId xmlns:a16="http://schemas.microsoft.com/office/drawing/2014/main" id="{D364B378-0842-4DA1-BA0F-BE89F38A46AF}"/>
              </a:ext>
            </a:extLst>
          </p:cNvPr>
          <p:cNvCxnSpPr>
            <a:cxnSpLocks/>
          </p:cNvCxnSpPr>
          <p:nvPr/>
        </p:nvCxnSpPr>
        <p:spPr>
          <a:xfrm flipV="1">
            <a:off x="3721687" y="1737320"/>
            <a:ext cx="7465" cy="515325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62" name="Freeform 11">
            <a:extLst>
              <a:ext uri="{FF2B5EF4-FFF2-40B4-BE49-F238E27FC236}">
                <a16:creationId xmlns:a16="http://schemas.microsoft.com/office/drawing/2014/main" id="{F3065A48-EF38-4088-B079-3E4C87665BF2}"/>
              </a:ext>
            </a:extLst>
          </p:cNvPr>
          <p:cNvSpPr>
            <a:spLocks/>
          </p:cNvSpPr>
          <p:nvPr/>
        </p:nvSpPr>
        <p:spPr bwMode="auto">
          <a:xfrm>
            <a:off x="2821309" y="2316095"/>
            <a:ext cx="1800753" cy="392034"/>
          </a:xfrm>
          <a:custGeom>
            <a:avLst/>
            <a:gdLst>
              <a:gd name="T0" fmla="*/ 894 w 894"/>
              <a:gd name="T1" fmla="*/ 33 h 415"/>
              <a:gd name="T2" fmla="*/ 894 w 894"/>
              <a:gd name="T3" fmla="*/ 382 h 415"/>
              <a:gd name="T4" fmla="*/ 861 w 894"/>
              <a:gd name="T5" fmla="*/ 415 h 415"/>
              <a:gd name="T6" fmla="*/ 32 w 894"/>
              <a:gd name="T7" fmla="*/ 415 h 415"/>
              <a:gd name="T8" fmla="*/ 0 w 894"/>
              <a:gd name="T9" fmla="*/ 382 h 415"/>
              <a:gd name="T10" fmla="*/ 0 w 894"/>
              <a:gd name="T11" fmla="*/ 33 h 415"/>
              <a:gd name="T12" fmla="*/ 32 w 894"/>
              <a:gd name="T13" fmla="*/ 0 h 415"/>
              <a:gd name="T14" fmla="*/ 861 w 894"/>
              <a:gd name="T15" fmla="*/ 0 h 415"/>
              <a:gd name="T16" fmla="*/ 894 w 894"/>
              <a:gd name="T17" fmla="*/ 33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94" h="415">
                <a:moveTo>
                  <a:pt x="894" y="33"/>
                </a:moveTo>
                <a:cubicBezTo>
                  <a:pt x="894" y="382"/>
                  <a:pt x="894" y="382"/>
                  <a:pt x="894" y="382"/>
                </a:cubicBezTo>
                <a:cubicBezTo>
                  <a:pt x="894" y="400"/>
                  <a:pt x="879" y="415"/>
                  <a:pt x="861" y="415"/>
                </a:cubicBezTo>
                <a:cubicBezTo>
                  <a:pt x="32" y="415"/>
                  <a:pt x="32" y="415"/>
                  <a:pt x="32" y="415"/>
                </a:cubicBezTo>
                <a:cubicBezTo>
                  <a:pt x="14" y="415"/>
                  <a:pt x="0" y="400"/>
                  <a:pt x="0" y="382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pattFill prst="wdDnDiag">
            <a:fgClr>
              <a:sysClr val="window" lastClr="FFFFFF">
                <a:lumMod val="95000"/>
              </a:sysClr>
            </a:fgClr>
            <a:bgClr>
              <a:sysClr val="window" lastClr="FFFFFF"/>
            </a:bgClr>
          </a:pattFill>
          <a:ln w="12700">
            <a:gradFill>
              <a:gsLst>
                <a:gs pos="0">
                  <a:srgbClr val="2E78B9"/>
                </a:gs>
                <a:gs pos="100000">
                  <a:srgbClr val="02B0F0"/>
                </a:gs>
              </a:gsLst>
              <a:lin ang="0" scaled="0"/>
            </a:gra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3" name="Freeform 12">
            <a:extLst>
              <a:ext uri="{FF2B5EF4-FFF2-40B4-BE49-F238E27FC236}">
                <a16:creationId xmlns:a16="http://schemas.microsoft.com/office/drawing/2014/main" id="{7BEC6D2D-9AC4-47E8-A0B3-7A935CC3B05C}"/>
              </a:ext>
            </a:extLst>
          </p:cNvPr>
          <p:cNvSpPr>
            <a:spLocks/>
          </p:cNvSpPr>
          <p:nvPr/>
        </p:nvSpPr>
        <p:spPr bwMode="auto">
          <a:xfrm>
            <a:off x="2827882" y="2316094"/>
            <a:ext cx="1800753" cy="357236"/>
          </a:xfrm>
          <a:custGeom>
            <a:avLst/>
            <a:gdLst>
              <a:gd name="T0" fmla="*/ 894 w 894"/>
              <a:gd name="T1" fmla="*/ 33 h 193"/>
              <a:gd name="T2" fmla="*/ 894 w 894"/>
              <a:gd name="T3" fmla="*/ 193 h 193"/>
              <a:gd name="T4" fmla="*/ 785 w 894"/>
              <a:gd name="T5" fmla="*/ 193 h 193"/>
              <a:gd name="T6" fmla="*/ 725 w 894"/>
              <a:gd name="T7" fmla="*/ 171 h 193"/>
              <a:gd name="T8" fmla="*/ 701 w 894"/>
              <a:gd name="T9" fmla="*/ 150 h 193"/>
              <a:gd name="T10" fmla="*/ 642 w 894"/>
              <a:gd name="T11" fmla="*/ 128 h 193"/>
              <a:gd name="T12" fmla="*/ 0 w 894"/>
              <a:gd name="T13" fmla="*/ 128 h 193"/>
              <a:gd name="T14" fmla="*/ 0 w 894"/>
              <a:gd name="T15" fmla="*/ 33 h 193"/>
              <a:gd name="T16" fmla="*/ 32 w 894"/>
              <a:gd name="T17" fmla="*/ 0 h 193"/>
              <a:gd name="T18" fmla="*/ 861 w 894"/>
              <a:gd name="T19" fmla="*/ 0 h 193"/>
              <a:gd name="T20" fmla="*/ 894 w 894"/>
              <a:gd name="T21" fmla="*/ 33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4" h="193">
                <a:moveTo>
                  <a:pt x="894" y="33"/>
                </a:moveTo>
                <a:cubicBezTo>
                  <a:pt x="894" y="193"/>
                  <a:pt x="894" y="193"/>
                  <a:pt x="894" y="193"/>
                </a:cubicBezTo>
                <a:cubicBezTo>
                  <a:pt x="785" y="193"/>
                  <a:pt x="785" y="193"/>
                  <a:pt x="785" y="193"/>
                </a:cubicBezTo>
                <a:cubicBezTo>
                  <a:pt x="763" y="193"/>
                  <a:pt x="742" y="185"/>
                  <a:pt x="725" y="171"/>
                </a:cubicBezTo>
                <a:cubicBezTo>
                  <a:pt x="701" y="150"/>
                  <a:pt x="701" y="150"/>
                  <a:pt x="701" y="150"/>
                </a:cubicBezTo>
                <a:cubicBezTo>
                  <a:pt x="685" y="136"/>
                  <a:pt x="663" y="128"/>
                  <a:pt x="642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gradFill>
            <a:gsLst>
              <a:gs pos="0">
                <a:srgbClr val="5AA2AE">
                  <a:lumMod val="75000"/>
                </a:srgbClr>
              </a:gs>
              <a:gs pos="100000">
                <a:srgbClr val="00B0F0"/>
              </a:gs>
            </a:gsLst>
            <a:lin ang="0" scaled="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B5670EC3-4DDF-4706-9981-61D223FD3B22}"/>
              </a:ext>
            </a:extLst>
          </p:cNvPr>
          <p:cNvSpPr/>
          <p:nvPr/>
        </p:nvSpPr>
        <p:spPr>
          <a:xfrm>
            <a:off x="2832817" y="2315477"/>
            <a:ext cx="17999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RPJMN</a:t>
            </a:r>
            <a:endParaRPr kumimoji="0" lang="id-ID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E53D1812-E70D-4C1B-8581-F30CF6AFCEF7}"/>
              </a:ext>
            </a:extLst>
          </p:cNvPr>
          <p:cNvCxnSpPr>
            <a:cxnSpLocks/>
          </p:cNvCxnSpPr>
          <p:nvPr/>
        </p:nvCxnSpPr>
        <p:spPr>
          <a:xfrm>
            <a:off x="3738174" y="2787754"/>
            <a:ext cx="0" cy="637962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134" name="Straight Arrow Connector 133">
            <a:extLst>
              <a:ext uri="{FF2B5EF4-FFF2-40B4-BE49-F238E27FC236}">
                <a16:creationId xmlns:a16="http://schemas.microsoft.com/office/drawing/2014/main" id="{B92BA13C-3758-4E2B-93A5-A5E3633D5DBA}"/>
              </a:ext>
            </a:extLst>
          </p:cNvPr>
          <p:cNvCxnSpPr>
            <a:cxnSpLocks/>
          </p:cNvCxnSpPr>
          <p:nvPr/>
        </p:nvCxnSpPr>
        <p:spPr>
          <a:xfrm>
            <a:off x="2151636" y="2735702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35" name="Rectangle 134">
            <a:extLst>
              <a:ext uri="{FF2B5EF4-FFF2-40B4-BE49-F238E27FC236}">
                <a16:creationId xmlns:a16="http://schemas.microsoft.com/office/drawing/2014/main" id="{E013EFD3-F252-4B10-A998-9099BDA47EE1}"/>
              </a:ext>
            </a:extLst>
          </p:cNvPr>
          <p:cNvSpPr/>
          <p:nvPr/>
        </p:nvSpPr>
        <p:spPr>
          <a:xfrm>
            <a:off x="2008184" y="2378959"/>
            <a:ext cx="83226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61" name="Rectangle 360">
            <a:extLst>
              <a:ext uri="{FF2B5EF4-FFF2-40B4-BE49-F238E27FC236}">
                <a16:creationId xmlns:a16="http://schemas.microsoft.com/office/drawing/2014/main" id="{658F9D91-005C-4157-8837-4561C0270BC1}"/>
              </a:ext>
            </a:extLst>
          </p:cNvPr>
          <p:cNvSpPr/>
          <p:nvPr/>
        </p:nvSpPr>
        <p:spPr>
          <a:xfrm>
            <a:off x="2006346" y="3575347"/>
            <a:ext cx="8607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8" name="AutoShape 9">
            <a:extLst>
              <a:ext uri="{FF2B5EF4-FFF2-40B4-BE49-F238E27FC236}">
                <a16:creationId xmlns:a16="http://schemas.microsoft.com/office/drawing/2014/main" id="{B63BD33E-9F26-4898-BAA0-4DF1BE27969A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99285" y="2320601"/>
            <a:ext cx="1980680" cy="765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9" name="Freeform 11">
            <a:extLst>
              <a:ext uri="{FF2B5EF4-FFF2-40B4-BE49-F238E27FC236}">
                <a16:creationId xmlns:a16="http://schemas.microsoft.com/office/drawing/2014/main" id="{2FBD11B0-2F69-4ED6-9927-247C9896CEFA}"/>
              </a:ext>
            </a:extLst>
          </p:cNvPr>
          <p:cNvSpPr>
            <a:spLocks/>
          </p:cNvSpPr>
          <p:nvPr/>
        </p:nvSpPr>
        <p:spPr bwMode="auto">
          <a:xfrm>
            <a:off x="93237" y="2319474"/>
            <a:ext cx="1970096" cy="767436"/>
          </a:xfrm>
          <a:custGeom>
            <a:avLst/>
            <a:gdLst>
              <a:gd name="T0" fmla="*/ 894 w 894"/>
              <a:gd name="T1" fmla="*/ 33 h 415"/>
              <a:gd name="T2" fmla="*/ 894 w 894"/>
              <a:gd name="T3" fmla="*/ 382 h 415"/>
              <a:gd name="T4" fmla="*/ 861 w 894"/>
              <a:gd name="T5" fmla="*/ 415 h 415"/>
              <a:gd name="T6" fmla="*/ 32 w 894"/>
              <a:gd name="T7" fmla="*/ 415 h 415"/>
              <a:gd name="T8" fmla="*/ 0 w 894"/>
              <a:gd name="T9" fmla="*/ 382 h 415"/>
              <a:gd name="T10" fmla="*/ 0 w 894"/>
              <a:gd name="T11" fmla="*/ 33 h 415"/>
              <a:gd name="T12" fmla="*/ 32 w 894"/>
              <a:gd name="T13" fmla="*/ 0 h 415"/>
              <a:gd name="T14" fmla="*/ 861 w 894"/>
              <a:gd name="T15" fmla="*/ 0 h 415"/>
              <a:gd name="T16" fmla="*/ 894 w 894"/>
              <a:gd name="T17" fmla="*/ 33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94" h="415">
                <a:moveTo>
                  <a:pt x="894" y="33"/>
                </a:moveTo>
                <a:cubicBezTo>
                  <a:pt x="894" y="382"/>
                  <a:pt x="894" y="382"/>
                  <a:pt x="894" y="382"/>
                </a:cubicBezTo>
                <a:cubicBezTo>
                  <a:pt x="894" y="400"/>
                  <a:pt x="879" y="415"/>
                  <a:pt x="861" y="415"/>
                </a:cubicBezTo>
                <a:cubicBezTo>
                  <a:pt x="32" y="415"/>
                  <a:pt x="32" y="415"/>
                  <a:pt x="32" y="415"/>
                </a:cubicBezTo>
                <a:cubicBezTo>
                  <a:pt x="14" y="415"/>
                  <a:pt x="0" y="400"/>
                  <a:pt x="0" y="382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pattFill prst="wdDnDiag">
            <a:fgClr>
              <a:sysClr val="window" lastClr="FFFFFF">
                <a:lumMod val="95000"/>
              </a:sysClr>
            </a:fgClr>
            <a:bgClr>
              <a:sysClr val="window" lastClr="FFFFFF"/>
            </a:bgClr>
          </a:pattFill>
          <a:ln w="12700">
            <a:gradFill>
              <a:gsLst>
                <a:gs pos="0">
                  <a:srgbClr val="2E78B9"/>
                </a:gs>
                <a:gs pos="100000">
                  <a:srgbClr val="02B0F0"/>
                </a:gs>
              </a:gsLst>
              <a:lin ang="0" scaled="0"/>
            </a:gra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0" name="Freeform 12">
            <a:extLst>
              <a:ext uri="{FF2B5EF4-FFF2-40B4-BE49-F238E27FC236}">
                <a16:creationId xmlns:a16="http://schemas.microsoft.com/office/drawing/2014/main" id="{0D03751B-97BF-421E-BB73-49024460B7B1}"/>
              </a:ext>
            </a:extLst>
          </p:cNvPr>
          <p:cNvSpPr>
            <a:spLocks/>
          </p:cNvSpPr>
          <p:nvPr/>
        </p:nvSpPr>
        <p:spPr bwMode="auto">
          <a:xfrm>
            <a:off x="93237" y="2319474"/>
            <a:ext cx="1980680" cy="357235"/>
          </a:xfrm>
          <a:custGeom>
            <a:avLst/>
            <a:gdLst>
              <a:gd name="T0" fmla="*/ 894 w 894"/>
              <a:gd name="T1" fmla="*/ 33 h 193"/>
              <a:gd name="T2" fmla="*/ 894 w 894"/>
              <a:gd name="T3" fmla="*/ 193 h 193"/>
              <a:gd name="T4" fmla="*/ 785 w 894"/>
              <a:gd name="T5" fmla="*/ 193 h 193"/>
              <a:gd name="T6" fmla="*/ 725 w 894"/>
              <a:gd name="T7" fmla="*/ 171 h 193"/>
              <a:gd name="T8" fmla="*/ 701 w 894"/>
              <a:gd name="T9" fmla="*/ 150 h 193"/>
              <a:gd name="T10" fmla="*/ 642 w 894"/>
              <a:gd name="T11" fmla="*/ 128 h 193"/>
              <a:gd name="T12" fmla="*/ 0 w 894"/>
              <a:gd name="T13" fmla="*/ 128 h 193"/>
              <a:gd name="T14" fmla="*/ 0 w 894"/>
              <a:gd name="T15" fmla="*/ 33 h 193"/>
              <a:gd name="T16" fmla="*/ 32 w 894"/>
              <a:gd name="T17" fmla="*/ 0 h 193"/>
              <a:gd name="T18" fmla="*/ 861 w 894"/>
              <a:gd name="T19" fmla="*/ 0 h 193"/>
              <a:gd name="T20" fmla="*/ 894 w 894"/>
              <a:gd name="T21" fmla="*/ 33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4" h="193">
                <a:moveTo>
                  <a:pt x="894" y="33"/>
                </a:moveTo>
                <a:cubicBezTo>
                  <a:pt x="894" y="193"/>
                  <a:pt x="894" y="193"/>
                  <a:pt x="894" y="193"/>
                </a:cubicBezTo>
                <a:cubicBezTo>
                  <a:pt x="785" y="193"/>
                  <a:pt x="785" y="193"/>
                  <a:pt x="785" y="193"/>
                </a:cubicBezTo>
                <a:cubicBezTo>
                  <a:pt x="763" y="193"/>
                  <a:pt x="742" y="185"/>
                  <a:pt x="725" y="171"/>
                </a:cubicBezTo>
                <a:cubicBezTo>
                  <a:pt x="701" y="150"/>
                  <a:pt x="701" y="150"/>
                  <a:pt x="701" y="150"/>
                </a:cubicBezTo>
                <a:cubicBezTo>
                  <a:pt x="685" y="136"/>
                  <a:pt x="663" y="128"/>
                  <a:pt x="642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gradFill>
            <a:gsLst>
              <a:gs pos="0">
                <a:srgbClr val="5AA2AE">
                  <a:lumMod val="75000"/>
                </a:srgbClr>
              </a:gs>
              <a:gs pos="100000">
                <a:srgbClr val="00B0F0"/>
              </a:gs>
            </a:gsLst>
            <a:lin ang="0" scaled="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1" name="Freeform 13">
            <a:extLst>
              <a:ext uri="{FF2B5EF4-FFF2-40B4-BE49-F238E27FC236}">
                <a16:creationId xmlns:a16="http://schemas.microsoft.com/office/drawing/2014/main" id="{F11C6E3F-0369-4B73-99BE-8D9F696552CB}"/>
              </a:ext>
            </a:extLst>
          </p:cNvPr>
          <p:cNvSpPr>
            <a:spLocks noEditPoints="1"/>
          </p:cNvSpPr>
          <p:nvPr/>
        </p:nvSpPr>
        <p:spPr bwMode="auto">
          <a:xfrm>
            <a:off x="1771523" y="2358916"/>
            <a:ext cx="217724" cy="222004"/>
          </a:xfrm>
          <a:custGeom>
            <a:avLst/>
            <a:gdLst>
              <a:gd name="T0" fmla="*/ 72 w 88"/>
              <a:gd name="T1" fmla="*/ 120 h 120"/>
              <a:gd name="T2" fmla="*/ 18 w 88"/>
              <a:gd name="T3" fmla="*/ 120 h 120"/>
              <a:gd name="T4" fmla="*/ 16 w 88"/>
              <a:gd name="T5" fmla="*/ 120 h 120"/>
              <a:gd name="T6" fmla="*/ 0 w 88"/>
              <a:gd name="T7" fmla="*/ 104 h 120"/>
              <a:gd name="T8" fmla="*/ 0 w 88"/>
              <a:gd name="T9" fmla="*/ 4 h 120"/>
              <a:gd name="T10" fmla="*/ 4 w 88"/>
              <a:gd name="T11" fmla="*/ 0 h 120"/>
              <a:gd name="T12" fmla="*/ 72 w 88"/>
              <a:gd name="T13" fmla="*/ 0 h 120"/>
              <a:gd name="T14" fmla="*/ 84 w 88"/>
              <a:gd name="T15" fmla="*/ 12 h 120"/>
              <a:gd name="T16" fmla="*/ 84 w 88"/>
              <a:gd name="T17" fmla="*/ 96 h 120"/>
              <a:gd name="T18" fmla="*/ 87 w 88"/>
              <a:gd name="T19" fmla="*/ 100 h 120"/>
              <a:gd name="T20" fmla="*/ 88 w 88"/>
              <a:gd name="T21" fmla="*/ 105 h 120"/>
              <a:gd name="T22" fmla="*/ 72 w 88"/>
              <a:gd name="T23" fmla="*/ 120 h 120"/>
              <a:gd name="T24" fmla="*/ 8 w 88"/>
              <a:gd name="T25" fmla="*/ 8 h 120"/>
              <a:gd name="T26" fmla="*/ 8 w 88"/>
              <a:gd name="T27" fmla="*/ 104 h 120"/>
              <a:gd name="T28" fmla="*/ 16 w 88"/>
              <a:gd name="T29" fmla="*/ 112 h 120"/>
              <a:gd name="T30" fmla="*/ 24 w 88"/>
              <a:gd name="T31" fmla="*/ 104 h 120"/>
              <a:gd name="T32" fmla="*/ 24 w 88"/>
              <a:gd name="T33" fmla="*/ 103 h 120"/>
              <a:gd name="T34" fmla="*/ 19 w 88"/>
              <a:gd name="T35" fmla="*/ 92 h 120"/>
              <a:gd name="T36" fmla="*/ 17 w 88"/>
              <a:gd name="T37" fmla="*/ 87 h 120"/>
              <a:gd name="T38" fmla="*/ 22 w 88"/>
              <a:gd name="T39" fmla="*/ 85 h 120"/>
              <a:gd name="T40" fmla="*/ 76 w 88"/>
              <a:gd name="T41" fmla="*/ 92 h 120"/>
              <a:gd name="T42" fmla="*/ 76 w 88"/>
              <a:gd name="T43" fmla="*/ 92 h 120"/>
              <a:gd name="T44" fmla="*/ 76 w 88"/>
              <a:gd name="T45" fmla="*/ 12 h 120"/>
              <a:gd name="T46" fmla="*/ 72 w 88"/>
              <a:gd name="T47" fmla="*/ 8 h 120"/>
              <a:gd name="T48" fmla="*/ 8 w 88"/>
              <a:gd name="T49" fmla="*/ 8 h 120"/>
              <a:gd name="T50" fmla="*/ 64 w 88"/>
              <a:gd name="T51" fmla="*/ 24 h 120"/>
              <a:gd name="T52" fmla="*/ 60 w 88"/>
              <a:gd name="T53" fmla="*/ 20 h 120"/>
              <a:gd name="T54" fmla="*/ 24 w 88"/>
              <a:gd name="T55" fmla="*/ 20 h 120"/>
              <a:gd name="T56" fmla="*/ 20 w 88"/>
              <a:gd name="T57" fmla="*/ 24 h 120"/>
              <a:gd name="T58" fmla="*/ 24 w 88"/>
              <a:gd name="T59" fmla="*/ 28 h 120"/>
              <a:gd name="T60" fmla="*/ 60 w 88"/>
              <a:gd name="T61" fmla="*/ 28 h 120"/>
              <a:gd name="T62" fmla="*/ 64 w 88"/>
              <a:gd name="T63" fmla="*/ 24 h 120"/>
              <a:gd name="T64" fmla="*/ 64 w 88"/>
              <a:gd name="T65" fmla="*/ 48 h 120"/>
              <a:gd name="T66" fmla="*/ 60 w 88"/>
              <a:gd name="T67" fmla="*/ 44 h 120"/>
              <a:gd name="T68" fmla="*/ 24 w 88"/>
              <a:gd name="T69" fmla="*/ 44 h 120"/>
              <a:gd name="T70" fmla="*/ 20 w 88"/>
              <a:gd name="T71" fmla="*/ 48 h 120"/>
              <a:gd name="T72" fmla="*/ 24 w 88"/>
              <a:gd name="T73" fmla="*/ 52 h 120"/>
              <a:gd name="T74" fmla="*/ 60 w 88"/>
              <a:gd name="T75" fmla="*/ 52 h 120"/>
              <a:gd name="T76" fmla="*/ 64 w 88"/>
              <a:gd name="T77" fmla="*/ 48 h 120"/>
              <a:gd name="T78" fmla="*/ 64 w 88"/>
              <a:gd name="T79" fmla="*/ 72 h 120"/>
              <a:gd name="T80" fmla="*/ 60 w 88"/>
              <a:gd name="T81" fmla="*/ 68 h 120"/>
              <a:gd name="T82" fmla="*/ 24 w 88"/>
              <a:gd name="T83" fmla="*/ 68 h 120"/>
              <a:gd name="T84" fmla="*/ 20 w 88"/>
              <a:gd name="T85" fmla="*/ 72 h 120"/>
              <a:gd name="T86" fmla="*/ 24 w 88"/>
              <a:gd name="T87" fmla="*/ 76 h 120"/>
              <a:gd name="T88" fmla="*/ 60 w 88"/>
              <a:gd name="T89" fmla="*/ 76 h 120"/>
              <a:gd name="T90" fmla="*/ 64 w 88"/>
              <a:gd name="T91" fmla="*/ 72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88" h="120">
                <a:moveTo>
                  <a:pt x="72" y="120"/>
                </a:moveTo>
                <a:cubicBezTo>
                  <a:pt x="18" y="120"/>
                  <a:pt x="18" y="120"/>
                  <a:pt x="18" y="120"/>
                </a:cubicBezTo>
                <a:cubicBezTo>
                  <a:pt x="17" y="120"/>
                  <a:pt x="17" y="120"/>
                  <a:pt x="16" y="120"/>
                </a:cubicBezTo>
                <a:cubicBezTo>
                  <a:pt x="7" y="120"/>
                  <a:pt x="0" y="113"/>
                  <a:pt x="0" y="104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79" y="0"/>
                  <a:pt x="84" y="5"/>
                  <a:pt x="84" y="12"/>
                </a:cubicBezTo>
                <a:cubicBezTo>
                  <a:pt x="84" y="96"/>
                  <a:pt x="84" y="96"/>
                  <a:pt x="84" y="96"/>
                </a:cubicBezTo>
                <a:cubicBezTo>
                  <a:pt x="85" y="97"/>
                  <a:pt x="86" y="99"/>
                  <a:pt x="87" y="100"/>
                </a:cubicBezTo>
                <a:cubicBezTo>
                  <a:pt x="88" y="102"/>
                  <a:pt x="88" y="104"/>
                  <a:pt x="88" y="105"/>
                </a:cubicBezTo>
                <a:cubicBezTo>
                  <a:pt x="88" y="115"/>
                  <a:pt x="82" y="120"/>
                  <a:pt x="72" y="120"/>
                </a:cubicBezTo>
                <a:close/>
                <a:moveTo>
                  <a:pt x="8" y="8"/>
                </a:moveTo>
                <a:cubicBezTo>
                  <a:pt x="8" y="104"/>
                  <a:pt x="8" y="104"/>
                  <a:pt x="8" y="104"/>
                </a:cubicBezTo>
                <a:cubicBezTo>
                  <a:pt x="8" y="108"/>
                  <a:pt x="12" y="112"/>
                  <a:pt x="16" y="112"/>
                </a:cubicBezTo>
                <a:cubicBezTo>
                  <a:pt x="21" y="112"/>
                  <a:pt x="24" y="108"/>
                  <a:pt x="24" y="104"/>
                </a:cubicBezTo>
                <a:cubicBezTo>
                  <a:pt x="24" y="104"/>
                  <a:pt x="24" y="104"/>
                  <a:pt x="24" y="103"/>
                </a:cubicBezTo>
                <a:cubicBezTo>
                  <a:pt x="24" y="103"/>
                  <a:pt x="25" y="97"/>
                  <a:pt x="19" y="92"/>
                </a:cubicBezTo>
                <a:cubicBezTo>
                  <a:pt x="17" y="91"/>
                  <a:pt x="17" y="89"/>
                  <a:pt x="17" y="87"/>
                </a:cubicBezTo>
                <a:cubicBezTo>
                  <a:pt x="18" y="86"/>
                  <a:pt x="20" y="85"/>
                  <a:pt x="22" y="85"/>
                </a:cubicBezTo>
                <a:cubicBezTo>
                  <a:pt x="76" y="92"/>
                  <a:pt x="76" y="92"/>
                  <a:pt x="76" y="92"/>
                </a:cubicBezTo>
                <a:cubicBezTo>
                  <a:pt x="76" y="92"/>
                  <a:pt x="76" y="92"/>
                  <a:pt x="76" y="9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10"/>
                  <a:pt x="74" y="8"/>
                  <a:pt x="72" y="8"/>
                </a:cubicBezTo>
                <a:lnTo>
                  <a:pt x="8" y="8"/>
                </a:lnTo>
                <a:close/>
                <a:moveTo>
                  <a:pt x="64" y="24"/>
                </a:moveTo>
                <a:cubicBezTo>
                  <a:pt x="64" y="22"/>
                  <a:pt x="62" y="20"/>
                  <a:pt x="60" y="20"/>
                </a:cubicBezTo>
                <a:cubicBezTo>
                  <a:pt x="24" y="20"/>
                  <a:pt x="24" y="20"/>
                  <a:pt x="24" y="20"/>
                </a:cubicBezTo>
                <a:cubicBezTo>
                  <a:pt x="22" y="20"/>
                  <a:pt x="20" y="22"/>
                  <a:pt x="20" y="24"/>
                </a:cubicBezTo>
                <a:cubicBezTo>
                  <a:pt x="20" y="26"/>
                  <a:pt x="22" y="28"/>
                  <a:pt x="24" y="28"/>
                </a:cubicBezTo>
                <a:cubicBezTo>
                  <a:pt x="60" y="28"/>
                  <a:pt x="60" y="28"/>
                  <a:pt x="60" y="28"/>
                </a:cubicBezTo>
                <a:cubicBezTo>
                  <a:pt x="62" y="28"/>
                  <a:pt x="64" y="26"/>
                  <a:pt x="64" y="24"/>
                </a:cubicBezTo>
                <a:close/>
                <a:moveTo>
                  <a:pt x="64" y="48"/>
                </a:moveTo>
                <a:cubicBezTo>
                  <a:pt x="64" y="46"/>
                  <a:pt x="62" y="44"/>
                  <a:pt x="60" y="44"/>
                </a:cubicBezTo>
                <a:cubicBezTo>
                  <a:pt x="24" y="44"/>
                  <a:pt x="24" y="44"/>
                  <a:pt x="24" y="44"/>
                </a:cubicBezTo>
                <a:cubicBezTo>
                  <a:pt x="22" y="44"/>
                  <a:pt x="20" y="46"/>
                  <a:pt x="20" y="48"/>
                </a:cubicBezTo>
                <a:cubicBezTo>
                  <a:pt x="20" y="50"/>
                  <a:pt x="22" y="52"/>
                  <a:pt x="24" y="52"/>
                </a:cubicBezTo>
                <a:cubicBezTo>
                  <a:pt x="60" y="52"/>
                  <a:pt x="60" y="52"/>
                  <a:pt x="60" y="52"/>
                </a:cubicBezTo>
                <a:cubicBezTo>
                  <a:pt x="62" y="52"/>
                  <a:pt x="64" y="50"/>
                  <a:pt x="64" y="48"/>
                </a:cubicBezTo>
                <a:close/>
                <a:moveTo>
                  <a:pt x="64" y="72"/>
                </a:moveTo>
                <a:cubicBezTo>
                  <a:pt x="64" y="70"/>
                  <a:pt x="62" y="68"/>
                  <a:pt x="60" y="68"/>
                </a:cubicBezTo>
                <a:cubicBezTo>
                  <a:pt x="24" y="68"/>
                  <a:pt x="24" y="68"/>
                  <a:pt x="24" y="68"/>
                </a:cubicBezTo>
                <a:cubicBezTo>
                  <a:pt x="22" y="68"/>
                  <a:pt x="20" y="70"/>
                  <a:pt x="20" y="72"/>
                </a:cubicBezTo>
                <a:cubicBezTo>
                  <a:pt x="20" y="74"/>
                  <a:pt x="22" y="76"/>
                  <a:pt x="24" y="76"/>
                </a:cubicBezTo>
                <a:cubicBezTo>
                  <a:pt x="60" y="76"/>
                  <a:pt x="60" y="76"/>
                  <a:pt x="60" y="76"/>
                </a:cubicBezTo>
                <a:cubicBezTo>
                  <a:pt x="62" y="76"/>
                  <a:pt x="64" y="74"/>
                  <a:pt x="6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279064AD-9F6D-4F12-BBC4-84921E72421C}"/>
              </a:ext>
            </a:extLst>
          </p:cNvPr>
          <p:cNvSpPr/>
          <p:nvPr/>
        </p:nvSpPr>
        <p:spPr>
          <a:xfrm>
            <a:off x="269463" y="2291197"/>
            <a:ext cx="15292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RPJPN</a:t>
            </a:r>
            <a:endParaRPr kumimoji="0" lang="id-ID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0C0F93E8-4EDB-489E-959B-B743660C6457}"/>
              </a:ext>
            </a:extLst>
          </p:cNvPr>
          <p:cNvSpPr/>
          <p:nvPr/>
        </p:nvSpPr>
        <p:spPr>
          <a:xfrm>
            <a:off x="102795" y="2619430"/>
            <a:ext cx="197999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Arah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 (</a:t>
            </a: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Tujua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n) </a:t>
            </a:r>
            <a:b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</a:b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Pembangunan dan </a:t>
            </a: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Indikator</a:t>
            </a:r>
            <a:endParaRPr kumimoji="0" lang="id-ID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ova" panose="020B0504020202020204" pitchFamily="34" charset="0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5652C20-7327-4916-AA5D-928FFF073D7D}"/>
              </a:ext>
            </a:extLst>
          </p:cNvPr>
          <p:cNvGrpSpPr/>
          <p:nvPr/>
        </p:nvGrpSpPr>
        <p:grpSpPr>
          <a:xfrm>
            <a:off x="102795" y="3511451"/>
            <a:ext cx="1980680" cy="791742"/>
            <a:chOff x="97281" y="3873970"/>
            <a:chExt cx="1980680" cy="791742"/>
          </a:xfrm>
        </p:grpSpPr>
        <p:sp>
          <p:nvSpPr>
            <p:cNvPr id="214" name="Freeform 11">
              <a:extLst>
                <a:ext uri="{FF2B5EF4-FFF2-40B4-BE49-F238E27FC236}">
                  <a16:creationId xmlns:a16="http://schemas.microsoft.com/office/drawing/2014/main" id="{0C776D5E-1586-4C98-B6E1-96425953D1C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81" y="3898276"/>
              <a:ext cx="1970096" cy="767436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5" name="Freeform 12">
              <a:extLst>
                <a:ext uri="{FF2B5EF4-FFF2-40B4-BE49-F238E27FC236}">
                  <a16:creationId xmlns:a16="http://schemas.microsoft.com/office/drawing/2014/main" id="{51AF90F7-CD56-4295-B566-49F0737011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81" y="3898276"/>
              <a:ext cx="1980680" cy="357235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6" name="Freeform 13">
              <a:extLst>
                <a:ext uri="{FF2B5EF4-FFF2-40B4-BE49-F238E27FC236}">
                  <a16:creationId xmlns:a16="http://schemas.microsoft.com/office/drawing/2014/main" id="{8C0773CB-0194-4456-8F40-F4126243797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5567" y="3937718"/>
              <a:ext cx="217724" cy="222004"/>
            </a:xfrm>
            <a:custGeom>
              <a:avLst/>
              <a:gdLst>
                <a:gd name="T0" fmla="*/ 72 w 88"/>
                <a:gd name="T1" fmla="*/ 120 h 120"/>
                <a:gd name="T2" fmla="*/ 18 w 88"/>
                <a:gd name="T3" fmla="*/ 120 h 120"/>
                <a:gd name="T4" fmla="*/ 16 w 88"/>
                <a:gd name="T5" fmla="*/ 120 h 120"/>
                <a:gd name="T6" fmla="*/ 0 w 88"/>
                <a:gd name="T7" fmla="*/ 104 h 120"/>
                <a:gd name="T8" fmla="*/ 0 w 88"/>
                <a:gd name="T9" fmla="*/ 4 h 120"/>
                <a:gd name="T10" fmla="*/ 4 w 88"/>
                <a:gd name="T11" fmla="*/ 0 h 120"/>
                <a:gd name="T12" fmla="*/ 72 w 88"/>
                <a:gd name="T13" fmla="*/ 0 h 120"/>
                <a:gd name="T14" fmla="*/ 84 w 88"/>
                <a:gd name="T15" fmla="*/ 12 h 120"/>
                <a:gd name="T16" fmla="*/ 84 w 88"/>
                <a:gd name="T17" fmla="*/ 96 h 120"/>
                <a:gd name="T18" fmla="*/ 87 w 88"/>
                <a:gd name="T19" fmla="*/ 100 h 120"/>
                <a:gd name="T20" fmla="*/ 88 w 88"/>
                <a:gd name="T21" fmla="*/ 105 h 120"/>
                <a:gd name="T22" fmla="*/ 72 w 88"/>
                <a:gd name="T23" fmla="*/ 120 h 120"/>
                <a:gd name="T24" fmla="*/ 8 w 88"/>
                <a:gd name="T25" fmla="*/ 8 h 120"/>
                <a:gd name="T26" fmla="*/ 8 w 88"/>
                <a:gd name="T27" fmla="*/ 104 h 120"/>
                <a:gd name="T28" fmla="*/ 16 w 88"/>
                <a:gd name="T29" fmla="*/ 112 h 120"/>
                <a:gd name="T30" fmla="*/ 24 w 88"/>
                <a:gd name="T31" fmla="*/ 104 h 120"/>
                <a:gd name="T32" fmla="*/ 24 w 88"/>
                <a:gd name="T33" fmla="*/ 103 h 120"/>
                <a:gd name="T34" fmla="*/ 19 w 88"/>
                <a:gd name="T35" fmla="*/ 92 h 120"/>
                <a:gd name="T36" fmla="*/ 17 w 88"/>
                <a:gd name="T37" fmla="*/ 87 h 120"/>
                <a:gd name="T38" fmla="*/ 22 w 88"/>
                <a:gd name="T39" fmla="*/ 85 h 120"/>
                <a:gd name="T40" fmla="*/ 76 w 88"/>
                <a:gd name="T41" fmla="*/ 92 h 120"/>
                <a:gd name="T42" fmla="*/ 76 w 88"/>
                <a:gd name="T43" fmla="*/ 92 h 120"/>
                <a:gd name="T44" fmla="*/ 76 w 88"/>
                <a:gd name="T45" fmla="*/ 12 h 120"/>
                <a:gd name="T46" fmla="*/ 72 w 88"/>
                <a:gd name="T47" fmla="*/ 8 h 120"/>
                <a:gd name="T48" fmla="*/ 8 w 88"/>
                <a:gd name="T49" fmla="*/ 8 h 120"/>
                <a:gd name="T50" fmla="*/ 64 w 88"/>
                <a:gd name="T51" fmla="*/ 24 h 120"/>
                <a:gd name="T52" fmla="*/ 60 w 88"/>
                <a:gd name="T53" fmla="*/ 20 h 120"/>
                <a:gd name="T54" fmla="*/ 24 w 88"/>
                <a:gd name="T55" fmla="*/ 20 h 120"/>
                <a:gd name="T56" fmla="*/ 20 w 88"/>
                <a:gd name="T57" fmla="*/ 24 h 120"/>
                <a:gd name="T58" fmla="*/ 24 w 88"/>
                <a:gd name="T59" fmla="*/ 28 h 120"/>
                <a:gd name="T60" fmla="*/ 60 w 88"/>
                <a:gd name="T61" fmla="*/ 28 h 120"/>
                <a:gd name="T62" fmla="*/ 64 w 88"/>
                <a:gd name="T63" fmla="*/ 24 h 120"/>
                <a:gd name="T64" fmla="*/ 64 w 88"/>
                <a:gd name="T65" fmla="*/ 48 h 120"/>
                <a:gd name="T66" fmla="*/ 60 w 88"/>
                <a:gd name="T67" fmla="*/ 44 h 120"/>
                <a:gd name="T68" fmla="*/ 24 w 88"/>
                <a:gd name="T69" fmla="*/ 44 h 120"/>
                <a:gd name="T70" fmla="*/ 20 w 88"/>
                <a:gd name="T71" fmla="*/ 48 h 120"/>
                <a:gd name="T72" fmla="*/ 24 w 88"/>
                <a:gd name="T73" fmla="*/ 52 h 120"/>
                <a:gd name="T74" fmla="*/ 60 w 88"/>
                <a:gd name="T75" fmla="*/ 52 h 120"/>
                <a:gd name="T76" fmla="*/ 64 w 88"/>
                <a:gd name="T77" fmla="*/ 48 h 120"/>
                <a:gd name="T78" fmla="*/ 64 w 88"/>
                <a:gd name="T79" fmla="*/ 72 h 120"/>
                <a:gd name="T80" fmla="*/ 60 w 88"/>
                <a:gd name="T81" fmla="*/ 68 h 120"/>
                <a:gd name="T82" fmla="*/ 24 w 88"/>
                <a:gd name="T83" fmla="*/ 68 h 120"/>
                <a:gd name="T84" fmla="*/ 20 w 88"/>
                <a:gd name="T85" fmla="*/ 72 h 120"/>
                <a:gd name="T86" fmla="*/ 24 w 88"/>
                <a:gd name="T87" fmla="*/ 76 h 120"/>
                <a:gd name="T88" fmla="*/ 60 w 88"/>
                <a:gd name="T89" fmla="*/ 76 h 120"/>
                <a:gd name="T90" fmla="*/ 64 w 88"/>
                <a:gd name="T91" fmla="*/ 7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8" h="120">
                  <a:moveTo>
                    <a:pt x="72" y="120"/>
                  </a:moveTo>
                  <a:cubicBezTo>
                    <a:pt x="18" y="120"/>
                    <a:pt x="18" y="120"/>
                    <a:pt x="18" y="120"/>
                  </a:cubicBezTo>
                  <a:cubicBezTo>
                    <a:pt x="17" y="120"/>
                    <a:pt x="17" y="120"/>
                    <a:pt x="16" y="120"/>
                  </a:cubicBezTo>
                  <a:cubicBezTo>
                    <a:pt x="7" y="120"/>
                    <a:pt x="0" y="113"/>
                    <a:pt x="0" y="10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9" y="0"/>
                    <a:pt x="84" y="5"/>
                    <a:pt x="84" y="12"/>
                  </a:cubicBezTo>
                  <a:cubicBezTo>
                    <a:pt x="84" y="96"/>
                    <a:pt x="84" y="96"/>
                    <a:pt x="84" y="96"/>
                  </a:cubicBezTo>
                  <a:cubicBezTo>
                    <a:pt x="85" y="97"/>
                    <a:pt x="86" y="99"/>
                    <a:pt x="87" y="100"/>
                  </a:cubicBezTo>
                  <a:cubicBezTo>
                    <a:pt x="88" y="102"/>
                    <a:pt x="88" y="104"/>
                    <a:pt x="88" y="105"/>
                  </a:cubicBezTo>
                  <a:cubicBezTo>
                    <a:pt x="88" y="115"/>
                    <a:pt x="82" y="120"/>
                    <a:pt x="72" y="120"/>
                  </a:cubicBezTo>
                  <a:close/>
                  <a:moveTo>
                    <a:pt x="8" y="8"/>
                  </a:moveTo>
                  <a:cubicBezTo>
                    <a:pt x="8" y="104"/>
                    <a:pt x="8" y="104"/>
                    <a:pt x="8" y="104"/>
                  </a:cubicBezTo>
                  <a:cubicBezTo>
                    <a:pt x="8" y="108"/>
                    <a:pt x="12" y="112"/>
                    <a:pt x="16" y="112"/>
                  </a:cubicBezTo>
                  <a:cubicBezTo>
                    <a:pt x="21" y="112"/>
                    <a:pt x="24" y="108"/>
                    <a:pt x="24" y="104"/>
                  </a:cubicBezTo>
                  <a:cubicBezTo>
                    <a:pt x="24" y="104"/>
                    <a:pt x="24" y="104"/>
                    <a:pt x="24" y="103"/>
                  </a:cubicBezTo>
                  <a:cubicBezTo>
                    <a:pt x="24" y="103"/>
                    <a:pt x="25" y="97"/>
                    <a:pt x="19" y="92"/>
                  </a:cubicBezTo>
                  <a:cubicBezTo>
                    <a:pt x="17" y="91"/>
                    <a:pt x="17" y="89"/>
                    <a:pt x="17" y="87"/>
                  </a:cubicBezTo>
                  <a:cubicBezTo>
                    <a:pt x="18" y="86"/>
                    <a:pt x="20" y="85"/>
                    <a:pt x="22" y="85"/>
                  </a:cubicBezTo>
                  <a:cubicBezTo>
                    <a:pt x="76" y="92"/>
                    <a:pt x="76" y="92"/>
                    <a:pt x="76" y="92"/>
                  </a:cubicBezTo>
                  <a:cubicBezTo>
                    <a:pt x="76" y="92"/>
                    <a:pt x="76" y="92"/>
                    <a:pt x="76" y="92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76" y="10"/>
                    <a:pt x="74" y="8"/>
                    <a:pt x="72" y="8"/>
                  </a:cubicBezTo>
                  <a:lnTo>
                    <a:pt x="8" y="8"/>
                  </a:lnTo>
                  <a:close/>
                  <a:moveTo>
                    <a:pt x="64" y="24"/>
                  </a:moveTo>
                  <a:cubicBezTo>
                    <a:pt x="64" y="22"/>
                    <a:pt x="62" y="20"/>
                    <a:pt x="60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2" y="20"/>
                    <a:pt x="20" y="22"/>
                    <a:pt x="20" y="24"/>
                  </a:cubicBezTo>
                  <a:cubicBezTo>
                    <a:pt x="20" y="26"/>
                    <a:pt x="22" y="28"/>
                    <a:pt x="24" y="28"/>
                  </a:cubicBezTo>
                  <a:cubicBezTo>
                    <a:pt x="60" y="28"/>
                    <a:pt x="60" y="28"/>
                    <a:pt x="60" y="28"/>
                  </a:cubicBezTo>
                  <a:cubicBezTo>
                    <a:pt x="62" y="28"/>
                    <a:pt x="64" y="26"/>
                    <a:pt x="64" y="24"/>
                  </a:cubicBezTo>
                  <a:close/>
                  <a:moveTo>
                    <a:pt x="64" y="48"/>
                  </a:moveTo>
                  <a:cubicBezTo>
                    <a:pt x="64" y="46"/>
                    <a:pt x="62" y="44"/>
                    <a:pt x="60" y="44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22" y="44"/>
                    <a:pt x="20" y="46"/>
                    <a:pt x="20" y="48"/>
                  </a:cubicBezTo>
                  <a:cubicBezTo>
                    <a:pt x="20" y="50"/>
                    <a:pt x="22" y="52"/>
                    <a:pt x="24" y="52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62" y="52"/>
                    <a:pt x="64" y="50"/>
                    <a:pt x="64" y="48"/>
                  </a:cubicBezTo>
                  <a:close/>
                  <a:moveTo>
                    <a:pt x="64" y="72"/>
                  </a:moveTo>
                  <a:cubicBezTo>
                    <a:pt x="64" y="70"/>
                    <a:pt x="62" y="68"/>
                    <a:pt x="60" y="68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68"/>
                    <a:pt x="20" y="70"/>
                    <a:pt x="20" y="72"/>
                  </a:cubicBezTo>
                  <a:cubicBezTo>
                    <a:pt x="20" y="74"/>
                    <a:pt x="22" y="76"/>
                    <a:pt x="24" y="76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2" y="76"/>
                    <a:pt x="64" y="74"/>
                    <a:pt x="64" y="7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7" name="Rectangle 216">
              <a:extLst>
                <a:ext uri="{FF2B5EF4-FFF2-40B4-BE49-F238E27FC236}">
                  <a16:creationId xmlns:a16="http://schemas.microsoft.com/office/drawing/2014/main" id="{0E9A935E-74F8-47EC-B8B6-989AB1AB1ED7}"/>
                </a:ext>
              </a:extLst>
            </p:cNvPr>
            <p:cNvSpPr/>
            <p:nvPr/>
          </p:nvSpPr>
          <p:spPr>
            <a:xfrm>
              <a:off x="272317" y="3873970"/>
              <a:ext cx="152920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RPJPD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164C4A28-7813-4932-9A7F-4CAEC2A50F17}"/>
              </a:ext>
            </a:extLst>
          </p:cNvPr>
          <p:cNvCxnSpPr>
            <a:cxnSpLocks/>
          </p:cNvCxnSpPr>
          <p:nvPr/>
        </p:nvCxnSpPr>
        <p:spPr>
          <a:xfrm>
            <a:off x="4681995" y="2723579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15" name="Rectangle 114">
            <a:extLst>
              <a:ext uri="{FF2B5EF4-FFF2-40B4-BE49-F238E27FC236}">
                <a16:creationId xmlns:a16="http://schemas.microsoft.com/office/drawing/2014/main" id="{CC802C4F-0F32-4657-A8C2-8A09675D4896}"/>
              </a:ext>
            </a:extLst>
          </p:cNvPr>
          <p:cNvSpPr/>
          <p:nvPr/>
        </p:nvSpPr>
        <p:spPr>
          <a:xfrm>
            <a:off x="4614196" y="2374422"/>
            <a:ext cx="6429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02" name="Straight Arrow Connector 201">
            <a:extLst>
              <a:ext uri="{FF2B5EF4-FFF2-40B4-BE49-F238E27FC236}">
                <a16:creationId xmlns:a16="http://schemas.microsoft.com/office/drawing/2014/main" id="{163D88CD-DE05-4614-9FFD-DC4C7B15C937}"/>
              </a:ext>
            </a:extLst>
          </p:cNvPr>
          <p:cNvCxnSpPr>
            <a:cxnSpLocks/>
          </p:cNvCxnSpPr>
          <p:nvPr/>
        </p:nvCxnSpPr>
        <p:spPr>
          <a:xfrm>
            <a:off x="7143481" y="2661854"/>
            <a:ext cx="539999" cy="0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03" name="Rectangle 202">
            <a:extLst>
              <a:ext uri="{FF2B5EF4-FFF2-40B4-BE49-F238E27FC236}">
                <a16:creationId xmlns:a16="http://schemas.microsoft.com/office/drawing/2014/main" id="{256A5BBB-190D-4FB6-8FE1-06EB0E966A44}"/>
              </a:ext>
            </a:extLst>
          </p:cNvPr>
          <p:cNvSpPr/>
          <p:nvPr/>
        </p:nvSpPr>
        <p:spPr>
          <a:xfrm>
            <a:off x="7036973" y="2390369"/>
            <a:ext cx="9906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dipedomani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08" name="Straight Arrow Connector 207">
            <a:extLst>
              <a:ext uri="{FF2B5EF4-FFF2-40B4-BE49-F238E27FC236}">
                <a16:creationId xmlns:a16="http://schemas.microsoft.com/office/drawing/2014/main" id="{DC40337D-9539-40A8-A3E6-E66EB87CDDDF}"/>
              </a:ext>
            </a:extLst>
          </p:cNvPr>
          <p:cNvCxnSpPr>
            <a:cxnSpLocks/>
          </p:cNvCxnSpPr>
          <p:nvPr/>
        </p:nvCxnSpPr>
        <p:spPr>
          <a:xfrm>
            <a:off x="9653205" y="2652768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0099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0E8E16CC-0593-4E15-84D5-529D9A47D36E}"/>
              </a:ext>
            </a:extLst>
          </p:cNvPr>
          <p:cNvCxnSpPr>
            <a:cxnSpLocks/>
          </p:cNvCxnSpPr>
          <p:nvPr/>
        </p:nvCxnSpPr>
        <p:spPr>
          <a:xfrm flipH="1" flipV="1">
            <a:off x="11148779" y="1754231"/>
            <a:ext cx="3916" cy="550503"/>
          </a:xfrm>
          <a:prstGeom prst="straightConnector1">
            <a:avLst/>
          </a:prstGeom>
          <a:noFill/>
          <a:ln w="19050" cap="flat" cmpd="sng" algn="ctr">
            <a:solidFill>
              <a:srgbClr val="009900"/>
            </a:solidFill>
            <a:prstDash val="solid"/>
            <a:miter lim="800000"/>
            <a:tailEnd type="triangle"/>
          </a:ln>
          <a:effectLst/>
        </p:spPr>
      </p:cxnSp>
      <p:grpSp>
        <p:nvGrpSpPr>
          <p:cNvPr id="53" name="Group 52">
            <a:extLst>
              <a:ext uri="{FF2B5EF4-FFF2-40B4-BE49-F238E27FC236}">
                <a16:creationId xmlns:a16="http://schemas.microsoft.com/office/drawing/2014/main" id="{6F1CEB6A-2D88-4EDA-87FD-1196A34341FF}"/>
              </a:ext>
            </a:extLst>
          </p:cNvPr>
          <p:cNvGrpSpPr/>
          <p:nvPr/>
        </p:nvGrpSpPr>
        <p:grpSpPr>
          <a:xfrm>
            <a:off x="5280328" y="2297241"/>
            <a:ext cx="4806545" cy="777273"/>
            <a:chOff x="2135617" y="360152"/>
            <a:chExt cx="5046663" cy="1094947"/>
          </a:xfrm>
        </p:grpSpPr>
        <p:grpSp>
          <p:nvGrpSpPr>
            <p:cNvPr id="80" name="Group 10">
              <a:extLst>
                <a:ext uri="{FF2B5EF4-FFF2-40B4-BE49-F238E27FC236}">
                  <a16:creationId xmlns:a16="http://schemas.microsoft.com/office/drawing/2014/main" id="{707E0ADC-04AF-4F6C-B1A2-FEBB5D7CF32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135617" y="377185"/>
              <a:ext cx="5046663" cy="1077914"/>
              <a:chOff x="2760" y="384"/>
              <a:chExt cx="3179" cy="679"/>
            </a:xfrm>
          </p:grpSpPr>
          <p:sp>
            <p:nvSpPr>
              <p:cNvPr id="96" name="AutoShape 9">
                <a:extLst>
                  <a:ext uri="{FF2B5EF4-FFF2-40B4-BE49-F238E27FC236}">
                    <a16:creationId xmlns:a16="http://schemas.microsoft.com/office/drawing/2014/main" id="{6C2E3889-B20B-4FB6-B0E2-C6F5FBE38C5B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4479" y="384"/>
                <a:ext cx="1460" cy="6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7" name="Freeform 11">
                <a:extLst>
                  <a:ext uri="{FF2B5EF4-FFF2-40B4-BE49-F238E27FC236}">
                    <a16:creationId xmlns:a16="http://schemas.microsoft.com/office/drawing/2014/main" id="{BF987606-9A55-4CFF-A951-57EEA2C52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0" y="388"/>
                <a:ext cx="1191" cy="418"/>
              </a:xfrm>
              <a:custGeom>
                <a:avLst/>
                <a:gdLst>
                  <a:gd name="T0" fmla="*/ 894 w 894"/>
                  <a:gd name="T1" fmla="*/ 33 h 415"/>
                  <a:gd name="T2" fmla="*/ 894 w 894"/>
                  <a:gd name="T3" fmla="*/ 382 h 415"/>
                  <a:gd name="T4" fmla="*/ 861 w 894"/>
                  <a:gd name="T5" fmla="*/ 415 h 415"/>
                  <a:gd name="T6" fmla="*/ 32 w 894"/>
                  <a:gd name="T7" fmla="*/ 415 h 415"/>
                  <a:gd name="T8" fmla="*/ 0 w 894"/>
                  <a:gd name="T9" fmla="*/ 382 h 415"/>
                  <a:gd name="T10" fmla="*/ 0 w 894"/>
                  <a:gd name="T11" fmla="*/ 33 h 415"/>
                  <a:gd name="T12" fmla="*/ 32 w 894"/>
                  <a:gd name="T13" fmla="*/ 0 h 415"/>
                  <a:gd name="T14" fmla="*/ 861 w 894"/>
                  <a:gd name="T15" fmla="*/ 0 h 415"/>
                  <a:gd name="T16" fmla="*/ 894 w 894"/>
                  <a:gd name="T17" fmla="*/ 33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4" h="415">
                    <a:moveTo>
                      <a:pt x="894" y="33"/>
                    </a:moveTo>
                    <a:cubicBezTo>
                      <a:pt x="894" y="382"/>
                      <a:pt x="894" y="382"/>
                      <a:pt x="894" y="382"/>
                    </a:cubicBezTo>
                    <a:cubicBezTo>
                      <a:pt x="894" y="400"/>
                      <a:pt x="879" y="415"/>
                      <a:pt x="861" y="415"/>
                    </a:cubicBezTo>
                    <a:cubicBezTo>
                      <a:pt x="32" y="415"/>
                      <a:pt x="32" y="415"/>
                      <a:pt x="32" y="415"/>
                    </a:cubicBezTo>
                    <a:cubicBezTo>
                      <a:pt x="14" y="415"/>
                      <a:pt x="0" y="400"/>
                      <a:pt x="0" y="382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15"/>
                      <a:pt x="14" y="0"/>
                      <a:pt x="32" y="0"/>
                    </a:cubicBezTo>
                    <a:cubicBezTo>
                      <a:pt x="861" y="0"/>
                      <a:pt x="861" y="0"/>
                      <a:pt x="861" y="0"/>
                    </a:cubicBezTo>
                    <a:cubicBezTo>
                      <a:pt x="879" y="0"/>
                      <a:pt x="894" y="15"/>
                      <a:pt x="894" y="33"/>
                    </a:cubicBezTo>
                    <a:close/>
                  </a:path>
                </a:pathLst>
              </a:custGeom>
              <a:pattFill prst="wdDnDiag">
                <a:fgClr>
                  <a:sysClr val="window" lastClr="FFFFFF">
                    <a:lumMod val="95000"/>
                  </a:sysClr>
                </a:fgClr>
                <a:bgClr>
                  <a:sysClr val="window" lastClr="FFFFFF"/>
                </a:bgClr>
              </a:pattFill>
              <a:ln w="12700">
                <a:gradFill>
                  <a:gsLst>
                    <a:gs pos="0">
                      <a:srgbClr val="2E78B9"/>
                    </a:gs>
                    <a:gs pos="100000">
                      <a:srgbClr val="02B0F0"/>
                    </a:gs>
                  </a:gsLst>
                  <a:lin ang="0" scaled="0"/>
                </a:gra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7" name="Freeform 12">
                <a:extLst>
                  <a:ext uri="{FF2B5EF4-FFF2-40B4-BE49-F238E27FC236}">
                    <a16:creationId xmlns:a16="http://schemas.microsoft.com/office/drawing/2014/main" id="{615D096B-2D1A-4A3A-AD88-069A92AE9E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7" y="388"/>
                <a:ext cx="1191" cy="317"/>
              </a:xfrm>
              <a:custGeom>
                <a:avLst/>
                <a:gdLst>
                  <a:gd name="T0" fmla="*/ 894 w 894"/>
                  <a:gd name="T1" fmla="*/ 33 h 193"/>
                  <a:gd name="T2" fmla="*/ 894 w 894"/>
                  <a:gd name="T3" fmla="*/ 193 h 193"/>
                  <a:gd name="T4" fmla="*/ 785 w 894"/>
                  <a:gd name="T5" fmla="*/ 193 h 193"/>
                  <a:gd name="T6" fmla="*/ 725 w 894"/>
                  <a:gd name="T7" fmla="*/ 171 h 193"/>
                  <a:gd name="T8" fmla="*/ 701 w 894"/>
                  <a:gd name="T9" fmla="*/ 150 h 193"/>
                  <a:gd name="T10" fmla="*/ 642 w 894"/>
                  <a:gd name="T11" fmla="*/ 128 h 193"/>
                  <a:gd name="T12" fmla="*/ 0 w 894"/>
                  <a:gd name="T13" fmla="*/ 128 h 193"/>
                  <a:gd name="T14" fmla="*/ 0 w 894"/>
                  <a:gd name="T15" fmla="*/ 33 h 193"/>
                  <a:gd name="T16" fmla="*/ 32 w 894"/>
                  <a:gd name="T17" fmla="*/ 0 h 193"/>
                  <a:gd name="T18" fmla="*/ 861 w 894"/>
                  <a:gd name="T19" fmla="*/ 0 h 193"/>
                  <a:gd name="T20" fmla="*/ 894 w 894"/>
                  <a:gd name="T21" fmla="*/ 3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4" h="193">
                    <a:moveTo>
                      <a:pt x="894" y="33"/>
                    </a:moveTo>
                    <a:cubicBezTo>
                      <a:pt x="894" y="193"/>
                      <a:pt x="894" y="193"/>
                      <a:pt x="894" y="193"/>
                    </a:cubicBezTo>
                    <a:cubicBezTo>
                      <a:pt x="785" y="193"/>
                      <a:pt x="785" y="193"/>
                      <a:pt x="785" y="193"/>
                    </a:cubicBezTo>
                    <a:cubicBezTo>
                      <a:pt x="763" y="193"/>
                      <a:pt x="742" y="185"/>
                      <a:pt x="725" y="171"/>
                    </a:cubicBezTo>
                    <a:cubicBezTo>
                      <a:pt x="701" y="150"/>
                      <a:pt x="701" y="150"/>
                      <a:pt x="701" y="150"/>
                    </a:cubicBezTo>
                    <a:cubicBezTo>
                      <a:pt x="685" y="136"/>
                      <a:pt x="663" y="128"/>
                      <a:pt x="642" y="12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15"/>
                      <a:pt x="14" y="0"/>
                      <a:pt x="32" y="0"/>
                    </a:cubicBezTo>
                    <a:cubicBezTo>
                      <a:pt x="861" y="0"/>
                      <a:pt x="861" y="0"/>
                      <a:pt x="861" y="0"/>
                    </a:cubicBezTo>
                    <a:cubicBezTo>
                      <a:pt x="879" y="0"/>
                      <a:pt x="894" y="15"/>
                      <a:pt x="894" y="33"/>
                    </a:cubicBezTo>
                    <a:close/>
                  </a:path>
                </a:pathLst>
              </a:custGeom>
              <a:gradFill>
                <a:gsLst>
                  <a:gs pos="0">
                    <a:srgbClr val="5AA2AE">
                      <a:lumMod val="75000"/>
                    </a:srgbClr>
                  </a:gs>
                  <a:gs pos="100000">
                    <a:srgbClr val="00B0F0"/>
                  </a:gs>
                </a:gsLst>
                <a:lin ang="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E6EA24E9-F820-48B6-A1C3-B418988C9302}"/>
                </a:ext>
              </a:extLst>
            </p:cNvPr>
            <p:cNvSpPr/>
            <p:nvPr/>
          </p:nvSpPr>
          <p:spPr>
            <a:xfrm>
              <a:off x="2156854" y="360152"/>
              <a:ext cx="1889921" cy="3902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RKP</a:t>
              </a:r>
            </a:p>
          </p:txBody>
        </p:sp>
      </p:grp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8CEC32B8-702E-45E2-8BFA-0E8123EF5A71}"/>
              </a:ext>
            </a:extLst>
          </p:cNvPr>
          <p:cNvCxnSpPr>
            <a:cxnSpLocks/>
          </p:cNvCxnSpPr>
          <p:nvPr/>
        </p:nvCxnSpPr>
        <p:spPr>
          <a:xfrm>
            <a:off x="6176437" y="2827179"/>
            <a:ext cx="0" cy="604531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64" name="Rectangle 63">
            <a:extLst>
              <a:ext uri="{FF2B5EF4-FFF2-40B4-BE49-F238E27FC236}">
                <a16:creationId xmlns:a16="http://schemas.microsoft.com/office/drawing/2014/main" id="{1502E610-1E14-4517-85ED-043A4FFE5021}"/>
              </a:ext>
            </a:extLst>
          </p:cNvPr>
          <p:cNvSpPr/>
          <p:nvPr/>
        </p:nvSpPr>
        <p:spPr>
          <a:xfrm>
            <a:off x="5335428" y="3182246"/>
            <a:ext cx="76174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dipedomani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BE0F4A54-0B58-4EF1-A1E3-73980373AD88}"/>
              </a:ext>
            </a:extLst>
          </p:cNvPr>
          <p:cNvCxnSpPr>
            <a:cxnSpLocks/>
          </p:cNvCxnSpPr>
          <p:nvPr/>
        </p:nvCxnSpPr>
        <p:spPr>
          <a:xfrm>
            <a:off x="1078285" y="3156833"/>
            <a:ext cx="0" cy="283066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68" name="TextBox 167">
            <a:extLst>
              <a:ext uri="{FF2B5EF4-FFF2-40B4-BE49-F238E27FC236}">
                <a16:creationId xmlns:a16="http://schemas.microsoft.com/office/drawing/2014/main" id="{095D213B-BB0D-4224-B904-F57026146609}"/>
              </a:ext>
            </a:extLst>
          </p:cNvPr>
          <p:cNvSpPr txBox="1"/>
          <p:nvPr/>
        </p:nvSpPr>
        <p:spPr>
          <a:xfrm>
            <a:off x="3723537" y="6006613"/>
            <a:ext cx="8193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Sumber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: </a:t>
            </a: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4F10E21E-8089-4894-9D2C-3973E9FA9709}"/>
              </a:ext>
            </a:extLst>
          </p:cNvPr>
          <p:cNvSpPr/>
          <p:nvPr/>
        </p:nvSpPr>
        <p:spPr>
          <a:xfrm>
            <a:off x="444654" y="3176461"/>
            <a:ext cx="18473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C6D7B58A-D817-40DB-B074-53EBC79C4D79}"/>
              </a:ext>
            </a:extLst>
          </p:cNvPr>
          <p:cNvSpPr/>
          <p:nvPr/>
        </p:nvSpPr>
        <p:spPr>
          <a:xfrm>
            <a:off x="2847563" y="1830682"/>
            <a:ext cx="8787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0AE41FD0-BB07-4455-9736-6776911E959D}"/>
              </a:ext>
            </a:extLst>
          </p:cNvPr>
          <p:cNvSpPr/>
          <p:nvPr/>
        </p:nvSpPr>
        <p:spPr>
          <a:xfrm>
            <a:off x="2849970" y="2933200"/>
            <a:ext cx="8787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27" name="Straight Arrow Connector 226">
            <a:extLst>
              <a:ext uri="{FF2B5EF4-FFF2-40B4-BE49-F238E27FC236}">
                <a16:creationId xmlns:a16="http://schemas.microsoft.com/office/drawing/2014/main" id="{FA9623FA-8360-450E-9E11-9589F47A5F5A}"/>
              </a:ext>
            </a:extLst>
          </p:cNvPr>
          <p:cNvCxnSpPr>
            <a:cxnSpLocks/>
          </p:cNvCxnSpPr>
          <p:nvPr/>
        </p:nvCxnSpPr>
        <p:spPr>
          <a:xfrm flipV="1">
            <a:off x="6149457" y="1604425"/>
            <a:ext cx="0" cy="641129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28" name="Straight Arrow Connector 227">
            <a:extLst>
              <a:ext uri="{FF2B5EF4-FFF2-40B4-BE49-F238E27FC236}">
                <a16:creationId xmlns:a16="http://schemas.microsoft.com/office/drawing/2014/main" id="{9A4EAF2A-A9D3-4D7B-99BC-5B7DEC300E86}"/>
              </a:ext>
            </a:extLst>
          </p:cNvPr>
          <p:cNvCxnSpPr>
            <a:cxnSpLocks/>
          </p:cNvCxnSpPr>
          <p:nvPr/>
        </p:nvCxnSpPr>
        <p:spPr>
          <a:xfrm flipH="1">
            <a:off x="8706077" y="1753066"/>
            <a:ext cx="1" cy="551668"/>
          </a:xfrm>
          <a:prstGeom prst="straightConnector1">
            <a:avLst/>
          </a:prstGeom>
          <a:noFill/>
          <a:ln w="19050" cap="flat" cmpd="sng" algn="ctr">
            <a:solidFill>
              <a:srgbClr val="0099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29" name="Freeform 11">
            <a:extLst>
              <a:ext uri="{FF2B5EF4-FFF2-40B4-BE49-F238E27FC236}">
                <a16:creationId xmlns:a16="http://schemas.microsoft.com/office/drawing/2014/main" id="{61C1A125-0E74-4F7F-B0D8-31ED54426E63}"/>
              </a:ext>
            </a:extLst>
          </p:cNvPr>
          <p:cNvSpPr>
            <a:spLocks/>
          </p:cNvSpPr>
          <p:nvPr/>
        </p:nvSpPr>
        <p:spPr bwMode="auto">
          <a:xfrm>
            <a:off x="2821309" y="3510689"/>
            <a:ext cx="1800753" cy="408778"/>
          </a:xfrm>
          <a:custGeom>
            <a:avLst/>
            <a:gdLst>
              <a:gd name="T0" fmla="*/ 894 w 894"/>
              <a:gd name="T1" fmla="*/ 33 h 415"/>
              <a:gd name="T2" fmla="*/ 894 w 894"/>
              <a:gd name="T3" fmla="*/ 382 h 415"/>
              <a:gd name="T4" fmla="*/ 861 w 894"/>
              <a:gd name="T5" fmla="*/ 415 h 415"/>
              <a:gd name="T6" fmla="*/ 32 w 894"/>
              <a:gd name="T7" fmla="*/ 415 h 415"/>
              <a:gd name="T8" fmla="*/ 0 w 894"/>
              <a:gd name="T9" fmla="*/ 382 h 415"/>
              <a:gd name="T10" fmla="*/ 0 w 894"/>
              <a:gd name="T11" fmla="*/ 33 h 415"/>
              <a:gd name="T12" fmla="*/ 32 w 894"/>
              <a:gd name="T13" fmla="*/ 0 h 415"/>
              <a:gd name="T14" fmla="*/ 861 w 894"/>
              <a:gd name="T15" fmla="*/ 0 h 415"/>
              <a:gd name="T16" fmla="*/ 894 w 894"/>
              <a:gd name="T17" fmla="*/ 33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94" h="415">
                <a:moveTo>
                  <a:pt x="894" y="33"/>
                </a:moveTo>
                <a:cubicBezTo>
                  <a:pt x="894" y="382"/>
                  <a:pt x="894" y="382"/>
                  <a:pt x="894" y="382"/>
                </a:cubicBezTo>
                <a:cubicBezTo>
                  <a:pt x="894" y="400"/>
                  <a:pt x="879" y="415"/>
                  <a:pt x="861" y="415"/>
                </a:cubicBezTo>
                <a:cubicBezTo>
                  <a:pt x="32" y="415"/>
                  <a:pt x="32" y="415"/>
                  <a:pt x="32" y="415"/>
                </a:cubicBezTo>
                <a:cubicBezTo>
                  <a:pt x="14" y="415"/>
                  <a:pt x="0" y="400"/>
                  <a:pt x="0" y="382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pattFill prst="wdDnDiag">
            <a:fgClr>
              <a:sysClr val="window" lastClr="FFFFFF">
                <a:lumMod val="95000"/>
              </a:sysClr>
            </a:fgClr>
            <a:bgClr>
              <a:sysClr val="window" lastClr="FFFFFF"/>
            </a:bgClr>
          </a:pattFill>
          <a:ln w="12700">
            <a:gradFill>
              <a:gsLst>
                <a:gs pos="0">
                  <a:srgbClr val="2E78B9"/>
                </a:gs>
                <a:gs pos="100000">
                  <a:srgbClr val="02B0F0"/>
                </a:gs>
              </a:gsLst>
              <a:lin ang="0" scaled="0"/>
            </a:gra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0" name="Freeform 12">
            <a:extLst>
              <a:ext uri="{FF2B5EF4-FFF2-40B4-BE49-F238E27FC236}">
                <a16:creationId xmlns:a16="http://schemas.microsoft.com/office/drawing/2014/main" id="{6B5F2A55-510A-41F7-9C54-7E3AD4E18516}"/>
              </a:ext>
            </a:extLst>
          </p:cNvPr>
          <p:cNvSpPr>
            <a:spLocks/>
          </p:cNvSpPr>
          <p:nvPr/>
        </p:nvSpPr>
        <p:spPr bwMode="auto">
          <a:xfrm>
            <a:off x="2827882" y="3510688"/>
            <a:ext cx="1800753" cy="357236"/>
          </a:xfrm>
          <a:custGeom>
            <a:avLst/>
            <a:gdLst>
              <a:gd name="T0" fmla="*/ 894 w 894"/>
              <a:gd name="T1" fmla="*/ 33 h 193"/>
              <a:gd name="T2" fmla="*/ 894 w 894"/>
              <a:gd name="T3" fmla="*/ 193 h 193"/>
              <a:gd name="T4" fmla="*/ 785 w 894"/>
              <a:gd name="T5" fmla="*/ 193 h 193"/>
              <a:gd name="T6" fmla="*/ 725 w 894"/>
              <a:gd name="T7" fmla="*/ 171 h 193"/>
              <a:gd name="T8" fmla="*/ 701 w 894"/>
              <a:gd name="T9" fmla="*/ 150 h 193"/>
              <a:gd name="T10" fmla="*/ 642 w 894"/>
              <a:gd name="T11" fmla="*/ 128 h 193"/>
              <a:gd name="T12" fmla="*/ 0 w 894"/>
              <a:gd name="T13" fmla="*/ 128 h 193"/>
              <a:gd name="T14" fmla="*/ 0 w 894"/>
              <a:gd name="T15" fmla="*/ 33 h 193"/>
              <a:gd name="T16" fmla="*/ 32 w 894"/>
              <a:gd name="T17" fmla="*/ 0 h 193"/>
              <a:gd name="T18" fmla="*/ 861 w 894"/>
              <a:gd name="T19" fmla="*/ 0 h 193"/>
              <a:gd name="T20" fmla="*/ 894 w 894"/>
              <a:gd name="T21" fmla="*/ 33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4" h="193">
                <a:moveTo>
                  <a:pt x="894" y="33"/>
                </a:moveTo>
                <a:cubicBezTo>
                  <a:pt x="894" y="193"/>
                  <a:pt x="894" y="193"/>
                  <a:pt x="894" y="193"/>
                </a:cubicBezTo>
                <a:cubicBezTo>
                  <a:pt x="785" y="193"/>
                  <a:pt x="785" y="193"/>
                  <a:pt x="785" y="193"/>
                </a:cubicBezTo>
                <a:cubicBezTo>
                  <a:pt x="763" y="193"/>
                  <a:pt x="742" y="185"/>
                  <a:pt x="725" y="171"/>
                </a:cubicBezTo>
                <a:cubicBezTo>
                  <a:pt x="701" y="150"/>
                  <a:pt x="701" y="150"/>
                  <a:pt x="701" y="150"/>
                </a:cubicBezTo>
                <a:cubicBezTo>
                  <a:pt x="685" y="136"/>
                  <a:pt x="663" y="128"/>
                  <a:pt x="642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gradFill>
            <a:gsLst>
              <a:gs pos="0">
                <a:srgbClr val="5AA2AE">
                  <a:lumMod val="75000"/>
                </a:srgbClr>
              </a:gs>
              <a:gs pos="100000">
                <a:srgbClr val="00B0F0"/>
              </a:gs>
            </a:gsLst>
            <a:lin ang="0" scaled="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8F11485C-02F1-4E33-94B6-2E8E18EAD4D1}"/>
              </a:ext>
            </a:extLst>
          </p:cNvPr>
          <p:cNvSpPr/>
          <p:nvPr/>
        </p:nvSpPr>
        <p:spPr>
          <a:xfrm>
            <a:off x="3371981" y="3510071"/>
            <a:ext cx="7216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RPJMD</a:t>
            </a:r>
            <a:endParaRPr kumimoji="0" lang="id-ID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33" name="Straight Arrow Connector 232">
            <a:extLst>
              <a:ext uri="{FF2B5EF4-FFF2-40B4-BE49-F238E27FC236}">
                <a16:creationId xmlns:a16="http://schemas.microsoft.com/office/drawing/2014/main" id="{6EEF7E51-1D49-4C18-BFB4-5C234C202E4F}"/>
              </a:ext>
            </a:extLst>
          </p:cNvPr>
          <p:cNvCxnSpPr>
            <a:cxnSpLocks/>
          </p:cNvCxnSpPr>
          <p:nvPr/>
        </p:nvCxnSpPr>
        <p:spPr>
          <a:xfrm>
            <a:off x="3729152" y="4010116"/>
            <a:ext cx="9022" cy="610194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35" name="Straight Arrow Connector 234">
            <a:extLst>
              <a:ext uri="{FF2B5EF4-FFF2-40B4-BE49-F238E27FC236}">
                <a16:creationId xmlns:a16="http://schemas.microsoft.com/office/drawing/2014/main" id="{7BFD9BC4-3906-454A-B24D-3C51B6DC831E}"/>
              </a:ext>
            </a:extLst>
          </p:cNvPr>
          <p:cNvCxnSpPr>
            <a:cxnSpLocks/>
          </p:cNvCxnSpPr>
          <p:nvPr/>
        </p:nvCxnSpPr>
        <p:spPr>
          <a:xfrm>
            <a:off x="4683543" y="3745886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36" name="Rectangle 235">
            <a:extLst>
              <a:ext uri="{FF2B5EF4-FFF2-40B4-BE49-F238E27FC236}">
                <a16:creationId xmlns:a16="http://schemas.microsoft.com/office/drawing/2014/main" id="{61981A3D-90B3-4271-9BF1-DC0F0F9093F8}"/>
              </a:ext>
            </a:extLst>
          </p:cNvPr>
          <p:cNvSpPr/>
          <p:nvPr/>
        </p:nvSpPr>
        <p:spPr>
          <a:xfrm>
            <a:off x="4622231" y="3421944"/>
            <a:ext cx="70083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dijabarkan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37" name="Straight Arrow Connector 236">
            <a:extLst>
              <a:ext uri="{FF2B5EF4-FFF2-40B4-BE49-F238E27FC236}">
                <a16:creationId xmlns:a16="http://schemas.microsoft.com/office/drawing/2014/main" id="{EC44B09C-9222-469E-A7AB-D1F22689D465}"/>
              </a:ext>
            </a:extLst>
          </p:cNvPr>
          <p:cNvCxnSpPr>
            <a:cxnSpLocks/>
          </p:cNvCxnSpPr>
          <p:nvPr/>
        </p:nvCxnSpPr>
        <p:spPr>
          <a:xfrm>
            <a:off x="7143480" y="3856450"/>
            <a:ext cx="539999" cy="0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39" name="Straight Arrow Connector 238">
            <a:extLst>
              <a:ext uri="{FF2B5EF4-FFF2-40B4-BE49-F238E27FC236}">
                <a16:creationId xmlns:a16="http://schemas.microsoft.com/office/drawing/2014/main" id="{3BF13DA8-56B0-4146-8219-F49D71768001}"/>
              </a:ext>
            </a:extLst>
          </p:cNvPr>
          <p:cNvCxnSpPr>
            <a:cxnSpLocks/>
          </p:cNvCxnSpPr>
          <p:nvPr/>
        </p:nvCxnSpPr>
        <p:spPr>
          <a:xfrm>
            <a:off x="9653204" y="3847364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grpSp>
        <p:nvGrpSpPr>
          <p:cNvPr id="241" name="Group 240">
            <a:extLst>
              <a:ext uri="{FF2B5EF4-FFF2-40B4-BE49-F238E27FC236}">
                <a16:creationId xmlns:a16="http://schemas.microsoft.com/office/drawing/2014/main" id="{CE17B107-B0A4-4673-92F1-1474EB2850CE}"/>
              </a:ext>
            </a:extLst>
          </p:cNvPr>
          <p:cNvGrpSpPr/>
          <p:nvPr/>
        </p:nvGrpSpPr>
        <p:grpSpPr>
          <a:xfrm>
            <a:off x="5280329" y="3491835"/>
            <a:ext cx="4806545" cy="777274"/>
            <a:chOff x="2135617" y="360152"/>
            <a:chExt cx="5046663" cy="1094947"/>
          </a:xfrm>
        </p:grpSpPr>
        <p:grpSp>
          <p:nvGrpSpPr>
            <p:cNvPr id="242" name="Group 10">
              <a:extLst>
                <a:ext uri="{FF2B5EF4-FFF2-40B4-BE49-F238E27FC236}">
                  <a16:creationId xmlns:a16="http://schemas.microsoft.com/office/drawing/2014/main" id="{7C155F73-97C5-45C8-A58E-D93CE468028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135617" y="377185"/>
              <a:ext cx="5046663" cy="1077914"/>
              <a:chOff x="2760" y="384"/>
              <a:chExt cx="3179" cy="679"/>
            </a:xfrm>
          </p:grpSpPr>
          <p:sp>
            <p:nvSpPr>
              <p:cNvPr id="245" name="AutoShape 9">
                <a:extLst>
                  <a:ext uri="{FF2B5EF4-FFF2-40B4-BE49-F238E27FC236}">
                    <a16:creationId xmlns:a16="http://schemas.microsoft.com/office/drawing/2014/main" id="{DA727FB9-537A-46AD-996D-F908D1A184F5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4479" y="384"/>
                <a:ext cx="1460" cy="6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6" name="Freeform 11">
                <a:extLst>
                  <a:ext uri="{FF2B5EF4-FFF2-40B4-BE49-F238E27FC236}">
                    <a16:creationId xmlns:a16="http://schemas.microsoft.com/office/drawing/2014/main" id="{B82DF046-144C-4604-8B89-FDBC1C4A01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0" y="388"/>
                <a:ext cx="1191" cy="341"/>
              </a:xfrm>
              <a:custGeom>
                <a:avLst/>
                <a:gdLst>
                  <a:gd name="T0" fmla="*/ 894 w 894"/>
                  <a:gd name="T1" fmla="*/ 33 h 415"/>
                  <a:gd name="T2" fmla="*/ 894 w 894"/>
                  <a:gd name="T3" fmla="*/ 382 h 415"/>
                  <a:gd name="T4" fmla="*/ 861 w 894"/>
                  <a:gd name="T5" fmla="*/ 415 h 415"/>
                  <a:gd name="T6" fmla="*/ 32 w 894"/>
                  <a:gd name="T7" fmla="*/ 415 h 415"/>
                  <a:gd name="T8" fmla="*/ 0 w 894"/>
                  <a:gd name="T9" fmla="*/ 382 h 415"/>
                  <a:gd name="T10" fmla="*/ 0 w 894"/>
                  <a:gd name="T11" fmla="*/ 33 h 415"/>
                  <a:gd name="T12" fmla="*/ 32 w 894"/>
                  <a:gd name="T13" fmla="*/ 0 h 415"/>
                  <a:gd name="T14" fmla="*/ 861 w 894"/>
                  <a:gd name="T15" fmla="*/ 0 h 415"/>
                  <a:gd name="T16" fmla="*/ 894 w 894"/>
                  <a:gd name="T17" fmla="*/ 33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4" h="415">
                    <a:moveTo>
                      <a:pt x="894" y="33"/>
                    </a:moveTo>
                    <a:cubicBezTo>
                      <a:pt x="894" y="382"/>
                      <a:pt x="894" y="382"/>
                      <a:pt x="894" y="382"/>
                    </a:cubicBezTo>
                    <a:cubicBezTo>
                      <a:pt x="894" y="400"/>
                      <a:pt x="879" y="415"/>
                      <a:pt x="861" y="415"/>
                    </a:cubicBezTo>
                    <a:cubicBezTo>
                      <a:pt x="32" y="415"/>
                      <a:pt x="32" y="415"/>
                      <a:pt x="32" y="415"/>
                    </a:cubicBezTo>
                    <a:cubicBezTo>
                      <a:pt x="14" y="415"/>
                      <a:pt x="0" y="400"/>
                      <a:pt x="0" y="382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15"/>
                      <a:pt x="14" y="0"/>
                      <a:pt x="32" y="0"/>
                    </a:cubicBezTo>
                    <a:cubicBezTo>
                      <a:pt x="861" y="0"/>
                      <a:pt x="861" y="0"/>
                      <a:pt x="861" y="0"/>
                    </a:cubicBezTo>
                    <a:cubicBezTo>
                      <a:pt x="879" y="0"/>
                      <a:pt x="894" y="15"/>
                      <a:pt x="894" y="33"/>
                    </a:cubicBezTo>
                    <a:close/>
                  </a:path>
                </a:pathLst>
              </a:custGeom>
              <a:pattFill prst="wdDnDiag">
                <a:fgClr>
                  <a:sysClr val="window" lastClr="FFFFFF">
                    <a:lumMod val="95000"/>
                  </a:sysClr>
                </a:fgClr>
                <a:bgClr>
                  <a:sysClr val="window" lastClr="FFFFFF"/>
                </a:bgClr>
              </a:pattFill>
              <a:ln w="12700">
                <a:gradFill>
                  <a:gsLst>
                    <a:gs pos="0">
                      <a:srgbClr val="2E78B9"/>
                    </a:gs>
                    <a:gs pos="100000">
                      <a:srgbClr val="02B0F0"/>
                    </a:gs>
                  </a:gsLst>
                  <a:lin ang="0" scaled="0"/>
                </a:gra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7" name="Freeform 12">
                <a:extLst>
                  <a:ext uri="{FF2B5EF4-FFF2-40B4-BE49-F238E27FC236}">
                    <a16:creationId xmlns:a16="http://schemas.microsoft.com/office/drawing/2014/main" id="{208D2347-B3C5-4525-A2BC-FF6FC40758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7" y="388"/>
                <a:ext cx="1191" cy="317"/>
              </a:xfrm>
              <a:custGeom>
                <a:avLst/>
                <a:gdLst>
                  <a:gd name="T0" fmla="*/ 894 w 894"/>
                  <a:gd name="T1" fmla="*/ 33 h 193"/>
                  <a:gd name="T2" fmla="*/ 894 w 894"/>
                  <a:gd name="T3" fmla="*/ 193 h 193"/>
                  <a:gd name="T4" fmla="*/ 785 w 894"/>
                  <a:gd name="T5" fmla="*/ 193 h 193"/>
                  <a:gd name="T6" fmla="*/ 725 w 894"/>
                  <a:gd name="T7" fmla="*/ 171 h 193"/>
                  <a:gd name="T8" fmla="*/ 701 w 894"/>
                  <a:gd name="T9" fmla="*/ 150 h 193"/>
                  <a:gd name="T10" fmla="*/ 642 w 894"/>
                  <a:gd name="T11" fmla="*/ 128 h 193"/>
                  <a:gd name="T12" fmla="*/ 0 w 894"/>
                  <a:gd name="T13" fmla="*/ 128 h 193"/>
                  <a:gd name="T14" fmla="*/ 0 w 894"/>
                  <a:gd name="T15" fmla="*/ 33 h 193"/>
                  <a:gd name="T16" fmla="*/ 32 w 894"/>
                  <a:gd name="T17" fmla="*/ 0 h 193"/>
                  <a:gd name="T18" fmla="*/ 861 w 894"/>
                  <a:gd name="T19" fmla="*/ 0 h 193"/>
                  <a:gd name="T20" fmla="*/ 894 w 894"/>
                  <a:gd name="T21" fmla="*/ 3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4" h="193">
                    <a:moveTo>
                      <a:pt x="894" y="33"/>
                    </a:moveTo>
                    <a:cubicBezTo>
                      <a:pt x="894" y="193"/>
                      <a:pt x="894" y="193"/>
                      <a:pt x="894" y="193"/>
                    </a:cubicBezTo>
                    <a:cubicBezTo>
                      <a:pt x="785" y="193"/>
                      <a:pt x="785" y="193"/>
                      <a:pt x="785" y="193"/>
                    </a:cubicBezTo>
                    <a:cubicBezTo>
                      <a:pt x="763" y="193"/>
                      <a:pt x="742" y="185"/>
                      <a:pt x="725" y="171"/>
                    </a:cubicBezTo>
                    <a:cubicBezTo>
                      <a:pt x="701" y="150"/>
                      <a:pt x="701" y="150"/>
                      <a:pt x="701" y="150"/>
                    </a:cubicBezTo>
                    <a:cubicBezTo>
                      <a:pt x="685" y="136"/>
                      <a:pt x="663" y="128"/>
                      <a:pt x="642" y="12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15"/>
                      <a:pt x="14" y="0"/>
                      <a:pt x="32" y="0"/>
                    </a:cubicBezTo>
                    <a:cubicBezTo>
                      <a:pt x="861" y="0"/>
                      <a:pt x="861" y="0"/>
                      <a:pt x="861" y="0"/>
                    </a:cubicBezTo>
                    <a:cubicBezTo>
                      <a:pt x="879" y="0"/>
                      <a:pt x="894" y="15"/>
                      <a:pt x="894" y="33"/>
                    </a:cubicBezTo>
                    <a:close/>
                  </a:path>
                </a:pathLst>
              </a:custGeom>
              <a:gradFill>
                <a:gsLst>
                  <a:gs pos="0">
                    <a:srgbClr val="5AA2AE">
                      <a:lumMod val="75000"/>
                    </a:srgbClr>
                  </a:gs>
                  <a:gs pos="100000">
                    <a:srgbClr val="00B0F0"/>
                  </a:gs>
                </a:gsLst>
                <a:lin ang="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id="{98736B9D-0E38-4820-A9B6-5EC71123944A}"/>
                </a:ext>
              </a:extLst>
            </p:cNvPr>
            <p:cNvSpPr/>
            <p:nvPr/>
          </p:nvSpPr>
          <p:spPr>
            <a:xfrm>
              <a:off x="2146643" y="360152"/>
              <a:ext cx="1889920" cy="3902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RKPD</a:t>
              </a:r>
            </a:p>
          </p:txBody>
        </p:sp>
      </p:grpSp>
      <p:cxnSp>
        <p:nvCxnSpPr>
          <p:cNvPr id="256" name="Straight Arrow Connector 255">
            <a:extLst>
              <a:ext uri="{FF2B5EF4-FFF2-40B4-BE49-F238E27FC236}">
                <a16:creationId xmlns:a16="http://schemas.microsoft.com/office/drawing/2014/main" id="{D7B1397A-038A-4451-B469-56DE5FBB4395}"/>
              </a:ext>
            </a:extLst>
          </p:cNvPr>
          <p:cNvCxnSpPr>
            <a:cxnSpLocks/>
          </p:cNvCxnSpPr>
          <p:nvPr/>
        </p:nvCxnSpPr>
        <p:spPr>
          <a:xfrm>
            <a:off x="6176437" y="4343238"/>
            <a:ext cx="0" cy="283066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57" name="Rectangle 256">
            <a:extLst>
              <a:ext uri="{FF2B5EF4-FFF2-40B4-BE49-F238E27FC236}">
                <a16:creationId xmlns:a16="http://schemas.microsoft.com/office/drawing/2014/main" id="{2511AF35-AAA7-482B-B9FF-B26EC9D9DB31}"/>
              </a:ext>
            </a:extLst>
          </p:cNvPr>
          <p:cNvSpPr/>
          <p:nvPr/>
        </p:nvSpPr>
        <p:spPr>
          <a:xfrm>
            <a:off x="5582579" y="4375586"/>
            <a:ext cx="453970" cy="215444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diacu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8" name="Rectangle 257">
            <a:extLst>
              <a:ext uri="{FF2B5EF4-FFF2-40B4-BE49-F238E27FC236}">
                <a16:creationId xmlns:a16="http://schemas.microsoft.com/office/drawing/2014/main" id="{40D34A54-27AC-4F51-A394-0F31FAC0F7DE}"/>
              </a:ext>
            </a:extLst>
          </p:cNvPr>
          <p:cNvSpPr/>
          <p:nvPr/>
        </p:nvSpPr>
        <p:spPr>
          <a:xfrm>
            <a:off x="3012748" y="4362173"/>
            <a:ext cx="76174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dipedomani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59" name="Straight Arrow Connector 258">
            <a:extLst>
              <a:ext uri="{FF2B5EF4-FFF2-40B4-BE49-F238E27FC236}">
                <a16:creationId xmlns:a16="http://schemas.microsoft.com/office/drawing/2014/main" id="{3E244941-C043-43DF-8A42-1C017142F1D6}"/>
              </a:ext>
            </a:extLst>
          </p:cNvPr>
          <p:cNvCxnSpPr>
            <a:cxnSpLocks/>
          </p:cNvCxnSpPr>
          <p:nvPr/>
        </p:nvCxnSpPr>
        <p:spPr>
          <a:xfrm flipV="1">
            <a:off x="8690109" y="4110285"/>
            <a:ext cx="3286" cy="538668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grpSp>
        <p:nvGrpSpPr>
          <p:cNvPr id="2" name="Group 1">
            <a:extLst>
              <a:ext uri="{FF2B5EF4-FFF2-40B4-BE49-F238E27FC236}">
                <a16:creationId xmlns:a16="http://schemas.microsoft.com/office/drawing/2014/main" id="{E6B0023D-1F01-4530-9B97-9C68340FECC2}"/>
              </a:ext>
            </a:extLst>
          </p:cNvPr>
          <p:cNvGrpSpPr/>
          <p:nvPr/>
        </p:nvGrpSpPr>
        <p:grpSpPr>
          <a:xfrm>
            <a:off x="2815630" y="4695225"/>
            <a:ext cx="1807326" cy="526692"/>
            <a:chOff x="2815630" y="4695225"/>
            <a:chExt cx="1807326" cy="526692"/>
          </a:xfrm>
        </p:grpSpPr>
        <p:sp>
          <p:nvSpPr>
            <p:cNvPr id="263" name="Freeform 11">
              <a:extLst>
                <a:ext uri="{FF2B5EF4-FFF2-40B4-BE49-F238E27FC236}">
                  <a16:creationId xmlns:a16="http://schemas.microsoft.com/office/drawing/2014/main" id="{46A14670-A450-49F7-996D-1A62A65D7C9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64" name="Freeform 12">
              <a:extLst>
                <a:ext uri="{FF2B5EF4-FFF2-40B4-BE49-F238E27FC236}">
                  <a16:creationId xmlns:a16="http://schemas.microsoft.com/office/drawing/2014/main" id="{0BBB913A-CF46-454A-A0E7-AD029F0B1EE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65" name="Rectangle 264">
              <a:extLst>
                <a:ext uri="{FF2B5EF4-FFF2-40B4-BE49-F238E27FC236}">
                  <a16:creationId xmlns:a16="http://schemas.microsoft.com/office/drawing/2014/main" id="{A1D7082B-6170-4D29-B642-3DBF792460B3}"/>
                </a:ext>
              </a:extLst>
            </p:cNvPr>
            <p:cNvSpPr/>
            <p:nvPr/>
          </p:nvSpPr>
          <p:spPr>
            <a:xfrm>
              <a:off x="3096741" y="4826005"/>
              <a:ext cx="119135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RENSTRA-PD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268" name="Group 267">
            <a:extLst>
              <a:ext uri="{FF2B5EF4-FFF2-40B4-BE49-F238E27FC236}">
                <a16:creationId xmlns:a16="http://schemas.microsoft.com/office/drawing/2014/main" id="{17F4AD8F-4C94-4406-AF0E-CBC30C5168FC}"/>
              </a:ext>
            </a:extLst>
          </p:cNvPr>
          <p:cNvGrpSpPr/>
          <p:nvPr/>
        </p:nvGrpSpPr>
        <p:grpSpPr>
          <a:xfrm>
            <a:off x="4588184" y="4702726"/>
            <a:ext cx="5604515" cy="304133"/>
            <a:chOff x="3604895" y="1025550"/>
            <a:chExt cx="5884497" cy="428434"/>
          </a:xfrm>
        </p:grpSpPr>
        <p:cxnSp>
          <p:nvCxnSpPr>
            <p:cNvPr id="269" name="Straight Arrow Connector 268">
              <a:extLst>
                <a:ext uri="{FF2B5EF4-FFF2-40B4-BE49-F238E27FC236}">
                  <a16:creationId xmlns:a16="http://schemas.microsoft.com/office/drawing/2014/main" id="{3397F536-6499-44F0-8E53-C58076C5EC0A}"/>
                </a:ext>
              </a:extLst>
            </p:cNvPr>
            <p:cNvCxnSpPr>
              <a:cxnSpLocks/>
            </p:cNvCxnSpPr>
            <p:nvPr/>
          </p:nvCxnSpPr>
          <p:spPr>
            <a:xfrm>
              <a:off x="3702861" y="1453984"/>
              <a:ext cx="566977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0070C0"/>
              </a:solidFill>
              <a:prstDash val="solid"/>
              <a:miter lim="800000"/>
              <a:tailEnd type="triangle"/>
            </a:ln>
            <a:effectLst/>
          </p:spPr>
        </p:cxnSp>
        <p:sp>
          <p:nvSpPr>
            <p:cNvPr id="270" name="Rectangle 269">
              <a:extLst>
                <a:ext uri="{FF2B5EF4-FFF2-40B4-BE49-F238E27FC236}">
                  <a16:creationId xmlns:a16="http://schemas.microsoft.com/office/drawing/2014/main" id="{1B0118B8-402B-406B-9E1A-75EE44392DE2}"/>
                </a:ext>
              </a:extLst>
            </p:cNvPr>
            <p:cNvSpPr/>
            <p:nvPr/>
          </p:nvSpPr>
          <p:spPr>
            <a:xfrm>
              <a:off x="3604895" y="1025550"/>
              <a:ext cx="735844" cy="303497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dijabarkan</a:t>
              </a:r>
              <a:endParaRPr kumimoji="0" lang="id-ID" sz="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cxnSp>
          <p:nvCxnSpPr>
            <p:cNvPr id="271" name="Straight Arrow Connector 270">
              <a:extLst>
                <a:ext uri="{FF2B5EF4-FFF2-40B4-BE49-F238E27FC236}">
                  <a16:creationId xmlns:a16="http://schemas.microsoft.com/office/drawing/2014/main" id="{0DE1DB52-8469-40A5-9DA9-133F664A2AF9}"/>
                </a:ext>
              </a:extLst>
            </p:cNvPr>
            <p:cNvCxnSpPr>
              <a:cxnSpLocks/>
            </p:cNvCxnSpPr>
            <p:nvPr/>
          </p:nvCxnSpPr>
          <p:spPr>
            <a:xfrm>
              <a:off x="6287314" y="1367032"/>
              <a:ext cx="566975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0070C0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73" name="Straight Arrow Connector 272">
              <a:extLst>
                <a:ext uri="{FF2B5EF4-FFF2-40B4-BE49-F238E27FC236}">
                  <a16:creationId xmlns:a16="http://schemas.microsoft.com/office/drawing/2014/main" id="{AECF52BA-30B8-4EF2-9442-4B476BA55A37}"/>
                </a:ext>
              </a:extLst>
            </p:cNvPr>
            <p:cNvCxnSpPr>
              <a:cxnSpLocks/>
            </p:cNvCxnSpPr>
            <p:nvPr/>
          </p:nvCxnSpPr>
          <p:spPr>
            <a:xfrm>
              <a:off x="8922415" y="1354232"/>
              <a:ext cx="566977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0070C0"/>
              </a:solidFill>
              <a:prstDash val="solid"/>
              <a:miter lim="800000"/>
              <a:tailEnd type="triangle"/>
            </a:ln>
            <a:effectLst/>
          </p:spPr>
        </p:cxnSp>
      </p:grpSp>
      <p:sp>
        <p:nvSpPr>
          <p:cNvPr id="327" name="Freeform 11">
            <a:extLst>
              <a:ext uri="{FF2B5EF4-FFF2-40B4-BE49-F238E27FC236}">
                <a16:creationId xmlns:a16="http://schemas.microsoft.com/office/drawing/2014/main" id="{264D62A8-19CE-4E57-81FF-608559D4AE37}"/>
              </a:ext>
            </a:extLst>
          </p:cNvPr>
          <p:cNvSpPr>
            <a:spLocks/>
          </p:cNvSpPr>
          <p:nvPr/>
        </p:nvSpPr>
        <p:spPr bwMode="auto">
          <a:xfrm>
            <a:off x="2822203" y="1250241"/>
            <a:ext cx="1800753" cy="404273"/>
          </a:xfrm>
          <a:custGeom>
            <a:avLst/>
            <a:gdLst>
              <a:gd name="T0" fmla="*/ 894 w 894"/>
              <a:gd name="T1" fmla="*/ 33 h 415"/>
              <a:gd name="T2" fmla="*/ 894 w 894"/>
              <a:gd name="T3" fmla="*/ 382 h 415"/>
              <a:gd name="T4" fmla="*/ 861 w 894"/>
              <a:gd name="T5" fmla="*/ 415 h 415"/>
              <a:gd name="T6" fmla="*/ 32 w 894"/>
              <a:gd name="T7" fmla="*/ 415 h 415"/>
              <a:gd name="T8" fmla="*/ 0 w 894"/>
              <a:gd name="T9" fmla="*/ 382 h 415"/>
              <a:gd name="T10" fmla="*/ 0 w 894"/>
              <a:gd name="T11" fmla="*/ 33 h 415"/>
              <a:gd name="T12" fmla="*/ 32 w 894"/>
              <a:gd name="T13" fmla="*/ 0 h 415"/>
              <a:gd name="T14" fmla="*/ 861 w 894"/>
              <a:gd name="T15" fmla="*/ 0 h 415"/>
              <a:gd name="T16" fmla="*/ 894 w 894"/>
              <a:gd name="T17" fmla="*/ 33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94" h="415">
                <a:moveTo>
                  <a:pt x="894" y="33"/>
                </a:moveTo>
                <a:cubicBezTo>
                  <a:pt x="894" y="382"/>
                  <a:pt x="894" y="382"/>
                  <a:pt x="894" y="382"/>
                </a:cubicBezTo>
                <a:cubicBezTo>
                  <a:pt x="894" y="400"/>
                  <a:pt x="879" y="415"/>
                  <a:pt x="861" y="415"/>
                </a:cubicBezTo>
                <a:cubicBezTo>
                  <a:pt x="32" y="415"/>
                  <a:pt x="32" y="415"/>
                  <a:pt x="32" y="415"/>
                </a:cubicBezTo>
                <a:cubicBezTo>
                  <a:pt x="14" y="415"/>
                  <a:pt x="0" y="400"/>
                  <a:pt x="0" y="382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pattFill prst="wdDnDiag">
            <a:fgClr>
              <a:sysClr val="window" lastClr="FFFFFF">
                <a:lumMod val="95000"/>
              </a:sysClr>
            </a:fgClr>
            <a:bgClr>
              <a:sysClr val="window" lastClr="FFFFFF"/>
            </a:bgClr>
          </a:pattFill>
          <a:ln w="12700">
            <a:gradFill>
              <a:gsLst>
                <a:gs pos="0">
                  <a:srgbClr val="2E78B9"/>
                </a:gs>
                <a:gs pos="100000">
                  <a:srgbClr val="02B0F0"/>
                </a:gs>
              </a:gsLst>
              <a:lin ang="0" scaled="0"/>
            </a:gra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28" name="Freeform 12">
            <a:extLst>
              <a:ext uri="{FF2B5EF4-FFF2-40B4-BE49-F238E27FC236}">
                <a16:creationId xmlns:a16="http://schemas.microsoft.com/office/drawing/2014/main" id="{972D3E1D-19DC-4FAE-9F2C-F4793BCE1402}"/>
              </a:ext>
            </a:extLst>
          </p:cNvPr>
          <p:cNvSpPr>
            <a:spLocks/>
          </p:cNvSpPr>
          <p:nvPr/>
        </p:nvSpPr>
        <p:spPr bwMode="auto">
          <a:xfrm>
            <a:off x="2828776" y="1219571"/>
            <a:ext cx="1800753" cy="357236"/>
          </a:xfrm>
          <a:custGeom>
            <a:avLst/>
            <a:gdLst>
              <a:gd name="T0" fmla="*/ 894 w 894"/>
              <a:gd name="T1" fmla="*/ 33 h 193"/>
              <a:gd name="T2" fmla="*/ 894 w 894"/>
              <a:gd name="T3" fmla="*/ 193 h 193"/>
              <a:gd name="T4" fmla="*/ 785 w 894"/>
              <a:gd name="T5" fmla="*/ 193 h 193"/>
              <a:gd name="T6" fmla="*/ 725 w 894"/>
              <a:gd name="T7" fmla="*/ 171 h 193"/>
              <a:gd name="T8" fmla="*/ 701 w 894"/>
              <a:gd name="T9" fmla="*/ 150 h 193"/>
              <a:gd name="T10" fmla="*/ 642 w 894"/>
              <a:gd name="T11" fmla="*/ 128 h 193"/>
              <a:gd name="T12" fmla="*/ 0 w 894"/>
              <a:gd name="T13" fmla="*/ 128 h 193"/>
              <a:gd name="T14" fmla="*/ 0 w 894"/>
              <a:gd name="T15" fmla="*/ 33 h 193"/>
              <a:gd name="T16" fmla="*/ 32 w 894"/>
              <a:gd name="T17" fmla="*/ 0 h 193"/>
              <a:gd name="T18" fmla="*/ 861 w 894"/>
              <a:gd name="T19" fmla="*/ 0 h 193"/>
              <a:gd name="T20" fmla="*/ 894 w 894"/>
              <a:gd name="T21" fmla="*/ 33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4" h="193">
                <a:moveTo>
                  <a:pt x="894" y="33"/>
                </a:moveTo>
                <a:cubicBezTo>
                  <a:pt x="894" y="193"/>
                  <a:pt x="894" y="193"/>
                  <a:pt x="894" y="193"/>
                </a:cubicBezTo>
                <a:cubicBezTo>
                  <a:pt x="785" y="193"/>
                  <a:pt x="785" y="193"/>
                  <a:pt x="785" y="193"/>
                </a:cubicBezTo>
                <a:cubicBezTo>
                  <a:pt x="763" y="193"/>
                  <a:pt x="742" y="185"/>
                  <a:pt x="725" y="171"/>
                </a:cubicBezTo>
                <a:cubicBezTo>
                  <a:pt x="701" y="150"/>
                  <a:pt x="701" y="150"/>
                  <a:pt x="701" y="150"/>
                </a:cubicBezTo>
                <a:cubicBezTo>
                  <a:pt x="685" y="136"/>
                  <a:pt x="663" y="128"/>
                  <a:pt x="642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gradFill>
            <a:gsLst>
              <a:gs pos="0">
                <a:srgbClr val="5AA2AE">
                  <a:lumMod val="75000"/>
                </a:srgbClr>
              </a:gs>
              <a:gs pos="100000">
                <a:srgbClr val="00B0F0"/>
              </a:gs>
            </a:gsLst>
            <a:lin ang="0" scaled="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29" name="Rectangle 328">
            <a:extLst>
              <a:ext uri="{FF2B5EF4-FFF2-40B4-BE49-F238E27FC236}">
                <a16:creationId xmlns:a16="http://schemas.microsoft.com/office/drawing/2014/main" id="{DB666608-396F-4918-92CF-56B668D08253}"/>
              </a:ext>
            </a:extLst>
          </p:cNvPr>
          <p:cNvSpPr/>
          <p:nvPr/>
        </p:nvSpPr>
        <p:spPr>
          <a:xfrm>
            <a:off x="3142044" y="1218954"/>
            <a:ext cx="118333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RENSTRA-KL</a:t>
            </a:r>
            <a:endParaRPr kumimoji="0" lang="id-ID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332" name="Straight Arrow Connector 331">
            <a:extLst>
              <a:ext uri="{FF2B5EF4-FFF2-40B4-BE49-F238E27FC236}">
                <a16:creationId xmlns:a16="http://schemas.microsoft.com/office/drawing/2014/main" id="{46DC5F20-CDAE-4A14-A29D-D662EA5DAE6C}"/>
              </a:ext>
            </a:extLst>
          </p:cNvPr>
          <p:cNvCxnSpPr>
            <a:cxnSpLocks/>
          </p:cNvCxnSpPr>
          <p:nvPr/>
        </p:nvCxnSpPr>
        <p:spPr>
          <a:xfrm>
            <a:off x="4672253" y="1447002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C0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333" name="Rectangle 332">
            <a:extLst>
              <a:ext uri="{FF2B5EF4-FFF2-40B4-BE49-F238E27FC236}">
                <a16:creationId xmlns:a16="http://schemas.microsoft.com/office/drawing/2014/main" id="{5A4CEC66-098D-478F-ACCE-6BC78233CD28}"/>
              </a:ext>
            </a:extLst>
          </p:cNvPr>
          <p:cNvSpPr/>
          <p:nvPr/>
        </p:nvSpPr>
        <p:spPr>
          <a:xfrm>
            <a:off x="4622834" y="1065669"/>
            <a:ext cx="5942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334" name="Straight Arrow Connector 333">
            <a:extLst>
              <a:ext uri="{FF2B5EF4-FFF2-40B4-BE49-F238E27FC236}">
                <a16:creationId xmlns:a16="http://schemas.microsoft.com/office/drawing/2014/main" id="{ECD386AD-C7A7-49CB-8CFC-D0BC98AD134E}"/>
              </a:ext>
            </a:extLst>
          </p:cNvPr>
          <p:cNvCxnSpPr>
            <a:cxnSpLocks/>
          </p:cNvCxnSpPr>
          <p:nvPr/>
        </p:nvCxnSpPr>
        <p:spPr>
          <a:xfrm>
            <a:off x="7143480" y="1453559"/>
            <a:ext cx="539998" cy="0"/>
          </a:xfrm>
          <a:prstGeom prst="straightConnector1">
            <a:avLst/>
          </a:prstGeom>
          <a:noFill/>
          <a:ln w="19050" cap="flat" cmpd="sng" algn="ctr">
            <a:solidFill>
              <a:schemeClr val="accent6">
                <a:lumMod val="75000"/>
              </a:schemeClr>
            </a:solidFill>
            <a:prstDash val="solid"/>
            <a:miter lim="800000"/>
            <a:tailEnd type="triangle"/>
          </a:ln>
          <a:effectLst/>
        </p:spPr>
      </p:cxnSp>
      <p:sp>
        <p:nvSpPr>
          <p:cNvPr id="335" name="Rectangle 334">
            <a:extLst>
              <a:ext uri="{FF2B5EF4-FFF2-40B4-BE49-F238E27FC236}">
                <a16:creationId xmlns:a16="http://schemas.microsoft.com/office/drawing/2014/main" id="{AC78EE7F-6ED1-4EB3-955C-06CFFF87C05E}"/>
              </a:ext>
            </a:extLst>
          </p:cNvPr>
          <p:cNvSpPr/>
          <p:nvPr/>
        </p:nvSpPr>
        <p:spPr>
          <a:xfrm>
            <a:off x="7066665" y="1183411"/>
            <a:ext cx="651856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336" name="Straight Arrow Connector 335">
            <a:extLst>
              <a:ext uri="{FF2B5EF4-FFF2-40B4-BE49-F238E27FC236}">
                <a16:creationId xmlns:a16="http://schemas.microsoft.com/office/drawing/2014/main" id="{D1FD5381-13CD-4300-910C-DB361760508B}"/>
              </a:ext>
            </a:extLst>
          </p:cNvPr>
          <p:cNvCxnSpPr>
            <a:cxnSpLocks/>
          </p:cNvCxnSpPr>
          <p:nvPr/>
        </p:nvCxnSpPr>
        <p:spPr>
          <a:xfrm>
            <a:off x="9653204" y="1444473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chemeClr val="accent6">
                <a:lumMod val="75000"/>
              </a:schemeClr>
            </a:solidFill>
            <a:prstDash val="solid"/>
            <a:miter lim="800000"/>
            <a:tailEnd type="triangle"/>
          </a:ln>
          <a:effectLst/>
        </p:spPr>
      </p:cxnSp>
      <p:grpSp>
        <p:nvGrpSpPr>
          <p:cNvPr id="341" name="Group 340">
            <a:extLst>
              <a:ext uri="{FF2B5EF4-FFF2-40B4-BE49-F238E27FC236}">
                <a16:creationId xmlns:a16="http://schemas.microsoft.com/office/drawing/2014/main" id="{01EAAB9B-118B-40C4-874B-6B1D9426B079}"/>
              </a:ext>
            </a:extLst>
          </p:cNvPr>
          <p:cNvGrpSpPr/>
          <p:nvPr/>
        </p:nvGrpSpPr>
        <p:grpSpPr>
          <a:xfrm>
            <a:off x="5280328" y="1088944"/>
            <a:ext cx="4806545" cy="777273"/>
            <a:chOff x="2135617" y="360152"/>
            <a:chExt cx="5046663" cy="1094947"/>
          </a:xfrm>
        </p:grpSpPr>
        <p:grpSp>
          <p:nvGrpSpPr>
            <p:cNvPr id="342" name="Group 10">
              <a:extLst>
                <a:ext uri="{FF2B5EF4-FFF2-40B4-BE49-F238E27FC236}">
                  <a16:creationId xmlns:a16="http://schemas.microsoft.com/office/drawing/2014/main" id="{ABEDB4AC-3911-4C77-87DC-6B3F6DB1813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135617" y="377185"/>
              <a:ext cx="5046663" cy="1077914"/>
              <a:chOff x="2760" y="384"/>
              <a:chExt cx="3179" cy="679"/>
            </a:xfrm>
          </p:grpSpPr>
          <p:sp>
            <p:nvSpPr>
              <p:cNvPr id="345" name="AutoShape 9">
                <a:extLst>
                  <a:ext uri="{FF2B5EF4-FFF2-40B4-BE49-F238E27FC236}">
                    <a16:creationId xmlns:a16="http://schemas.microsoft.com/office/drawing/2014/main" id="{A4A17B9F-6B08-4874-BCB3-A60FE5076591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4479" y="384"/>
                <a:ext cx="1460" cy="6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346" name="Freeform 11">
                <a:extLst>
                  <a:ext uri="{FF2B5EF4-FFF2-40B4-BE49-F238E27FC236}">
                    <a16:creationId xmlns:a16="http://schemas.microsoft.com/office/drawing/2014/main" id="{8F8DF3BE-9148-488E-8906-41FF1BF818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0" y="388"/>
                <a:ext cx="1191" cy="383"/>
              </a:xfrm>
              <a:custGeom>
                <a:avLst/>
                <a:gdLst>
                  <a:gd name="T0" fmla="*/ 894 w 894"/>
                  <a:gd name="T1" fmla="*/ 33 h 415"/>
                  <a:gd name="T2" fmla="*/ 894 w 894"/>
                  <a:gd name="T3" fmla="*/ 382 h 415"/>
                  <a:gd name="T4" fmla="*/ 861 w 894"/>
                  <a:gd name="T5" fmla="*/ 415 h 415"/>
                  <a:gd name="T6" fmla="*/ 32 w 894"/>
                  <a:gd name="T7" fmla="*/ 415 h 415"/>
                  <a:gd name="T8" fmla="*/ 0 w 894"/>
                  <a:gd name="T9" fmla="*/ 382 h 415"/>
                  <a:gd name="T10" fmla="*/ 0 w 894"/>
                  <a:gd name="T11" fmla="*/ 33 h 415"/>
                  <a:gd name="T12" fmla="*/ 32 w 894"/>
                  <a:gd name="T13" fmla="*/ 0 h 415"/>
                  <a:gd name="T14" fmla="*/ 861 w 894"/>
                  <a:gd name="T15" fmla="*/ 0 h 415"/>
                  <a:gd name="T16" fmla="*/ 894 w 894"/>
                  <a:gd name="T17" fmla="*/ 33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4" h="415">
                    <a:moveTo>
                      <a:pt x="894" y="33"/>
                    </a:moveTo>
                    <a:cubicBezTo>
                      <a:pt x="894" y="382"/>
                      <a:pt x="894" y="382"/>
                      <a:pt x="894" y="382"/>
                    </a:cubicBezTo>
                    <a:cubicBezTo>
                      <a:pt x="894" y="400"/>
                      <a:pt x="879" y="415"/>
                      <a:pt x="861" y="415"/>
                    </a:cubicBezTo>
                    <a:cubicBezTo>
                      <a:pt x="32" y="415"/>
                      <a:pt x="32" y="415"/>
                      <a:pt x="32" y="415"/>
                    </a:cubicBezTo>
                    <a:cubicBezTo>
                      <a:pt x="14" y="415"/>
                      <a:pt x="0" y="400"/>
                      <a:pt x="0" y="382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15"/>
                      <a:pt x="14" y="0"/>
                      <a:pt x="32" y="0"/>
                    </a:cubicBezTo>
                    <a:cubicBezTo>
                      <a:pt x="861" y="0"/>
                      <a:pt x="861" y="0"/>
                      <a:pt x="861" y="0"/>
                    </a:cubicBezTo>
                    <a:cubicBezTo>
                      <a:pt x="879" y="0"/>
                      <a:pt x="894" y="15"/>
                      <a:pt x="894" y="33"/>
                    </a:cubicBezTo>
                    <a:close/>
                  </a:path>
                </a:pathLst>
              </a:custGeom>
              <a:pattFill prst="wdDnDiag">
                <a:fgClr>
                  <a:sysClr val="window" lastClr="FFFFFF">
                    <a:lumMod val="95000"/>
                  </a:sysClr>
                </a:fgClr>
                <a:bgClr>
                  <a:sysClr val="window" lastClr="FFFFFF"/>
                </a:bgClr>
              </a:pattFill>
              <a:ln w="12700">
                <a:gradFill>
                  <a:gsLst>
                    <a:gs pos="0">
                      <a:srgbClr val="2E78B9"/>
                    </a:gs>
                    <a:gs pos="100000">
                      <a:srgbClr val="02B0F0"/>
                    </a:gs>
                  </a:gsLst>
                  <a:lin ang="0" scaled="0"/>
                </a:gra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347" name="Freeform 12">
                <a:extLst>
                  <a:ext uri="{FF2B5EF4-FFF2-40B4-BE49-F238E27FC236}">
                    <a16:creationId xmlns:a16="http://schemas.microsoft.com/office/drawing/2014/main" id="{8E22566B-7CC4-41F5-A5AA-C7AD1B10B3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7" y="388"/>
                <a:ext cx="1191" cy="317"/>
              </a:xfrm>
              <a:custGeom>
                <a:avLst/>
                <a:gdLst>
                  <a:gd name="T0" fmla="*/ 894 w 894"/>
                  <a:gd name="T1" fmla="*/ 33 h 193"/>
                  <a:gd name="T2" fmla="*/ 894 w 894"/>
                  <a:gd name="T3" fmla="*/ 193 h 193"/>
                  <a:gd name="T4" fmla="*/ 785 w 894"/>
                  <a:gd name="T5" fmla="*/ 193 h 193"/>
                  <a:gd name="T6" fmla="*/ 725 w 894"/>
                  <a:gd name="T7" fmla="*/ 171 h 193"/>
                  <a:gd name="T8" fmla="*/ 701 w 894"/>
                  <a:gd name="T9" fmla="*/ 150 h 193"/>
                  <a:gd name="T10" fmla="*/ 642 w 894"/>
                  <a:gd name="T11" fmla="*/ 128 h 193"/>
                  <a:gd name="T12" fmla="*/ 0 w 894"/>
                  <a:gd name="T13" fmla="*/ 128 h 193"/>
                  <a:gd name="T14" fmla="*/ 0 w 894"/>
                  <a:gd name="T15" fmla="*/ 33 h 193"/>
                  <a:gd name="T16" fmla="*/ 32 w 894"/>
                  <a:gd name="T17" fmla="*/ 0 h 193"/>
                  <a:gd name="T18" fmla="*/ 861 w 894"/>
                  <a:gd name="T19" fmla="*/ 0 h 193"/>
                  <a:gd name="T20" fmla="*/ 894 w 894"/>
                  <a:gd name="T21" fmla="*/ 3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4" h="193">
                    <a:moveTo>
                      <a:pt x="894" y="33"/>
                    </a:moveTo>
                    <a:cubicBezTo>
                      <a:pt x="894" y="193"/>
                      <a:pt x="894" y="193"/>
                      <a:pt x="894" y="193"/>
                    </a:cubicBezTo>
                    <a:cubicBezTo>
                      <a:pt x="785" y="193"/>
                      <a:pt x="785" y="193"/>
                      <a:pt x="785" y="193"/>
                    </a:cubicBezTo>
                    <a:cubicBezTo>
                      <a:pt x="763" y="193"/>
                      <a:pt x="742" y="185"/>
                      <a:pt x="725" y="171"/>
                    </a:cubicBezTo>
                    <a:cubicBezTo>
                      <a:pt x="701" y="150"/>
                      <a:pt x="701" y="150"/>
                      <a:pt x="701" y="150"/>
                    </a:cubicBezTo>
                    <a:cubicBezTo>
                      <a:pt x="685" y="136"/>
                      <a:pt x="663" y="128"/>
                      <a:pt x="642" y="12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15"/>
                      <a:pt x="14" y="0"/>
                      <a:pt x="32" y="0"/>
                    </a:cubicBezTo>
                    <a:cubicBezTo>
                      <a:pt x="861" y="0"/>
                      <a:pt x="861" y="0"/>
                      <a:pt x="861" y="0"/>
                    </a:cubicBezTo>
                    <a:cubicBezTo>
                      <a:pt x="879" y="0"/>
                      <a:pt x="894" y="15"/>
                      <a:pt x="894" y="33"/>
                    </a:cubicBezTo>
                    <a:close/>
                  </a:path>
                </a:pathLst>
              </a:custGeom>
              <a:gradFill>
                <a:gsLst>
                  <a:gs pos="0">
                    <a:srgbClr val="5AA2AE">
                      <a:lumMod val="75000"/>
                    </a:srgbClr>
                  </a:gs>
                  <a:gs pos="100000">
                    <a:srgbClr val="00B0F0"/>
                  </a:gs>
                </a:gsLst>
                <a:lin ang="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343" name="Rectangle 342">
              <a:extLst>
                <a:ext uri="{FF2B5EF4-FFF2-40B4-BE49-F238E27FC236}">
                  <a16:creationId xmlns:a16="http://schemas.microsoft.com/office/drawing/2014/main" id="{9BD526FD-15D2-4169-AE59-E81BFA3AEB4A}"/>
                </a:ext>
              </a:extLst>
            </p:cNvPr>
            <p:cNvSpPr/>
            <p:nvPr/>
          </p:nvSpPr>
          <p:spPr>
            <a:xfrm>
              <a:off x="2136428" y="360152"/>
              <a:ext cx="1889921" cy="3902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RENJA-KL</a:t>
              </a:r>
            </a:p>
          </p:txBody>
        </p:sp>
      </p:grpSp>
      <p:cxnSp>
        <p:nvCxnSpPr>
          <p:cNvPr id="362" name="Straight Arrow Connector 361">
            <a:extLst>
              <a:ext uri="{FF2B5EF4-FFF2-40B4-BE49-F238E27FC236}">
                <a16:creationId xmlns:a16="http://schemas.microsoft.com/office/drawing/2014/main" id="{AB9C6335-E153-42B2-B3F6-4B7199077A2F}"/>
              </a:ext>
            </a:extLst>
          </p:cNvPr>
          <p:cNvCxnSpPr>
            <a:cxnSpLocks/>
          </p:cNvCxnSpPr>
          <p:nvPr/>
        </p:nvCxnSpPr>
        <p:spPr>
          <a:xfrm>
            <a:off x="2151636" y="3919466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364" name="Rectangle 363">
            <a:extLst>
              <a:ext uri="{FF2B5EF4-FFF2-40B4-BE49-F238E27FC236}">
                <a16:creationId xmlns:a16="http://schemas.microsoft.com/office/drawing/2014/main" id="{B6FF9C9F-1331-49A2-8818-89AFF78C659A}"/>
              </a:ext>
            </a:extLst>
          </p:cNvPr>
          <p:cNvSpPr/>
          <p:nvPr/>
        </p:nvSpPr>
        <p:spPr>
          <a:xfrm>
            <a:off x="5225805" y="1795684"/>
            <a:ext cx="8787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D02266C2-7A7A-47D6-A452-BD05EEE1E3B2}"/>
              </a:ext>
            </a:extLst>
          </p:cNvPr>
          <p:cNvSpPr/>
          <p:nvPr/>
        </p:nvSpPr>
        <p:spPr>
          <a:xfrm>
            <a:off x="7036973" y="1057264"/>
            <a:ext cx="6966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CA1C3B43-0431-4FA7-A1B1-E5428201776D}"/>
              </a:ext>
            </a:extLst>
          </p:cNvPr>
          <p:cNvSpPr/>
          <p:nvPr/>
        </p:nvSpPr>
        <p:spPr>
          <a:xfrm>
            <a:off x="66811" y="3802367"/>
            <a:ext cx="197999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Arah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 (</a:t>
            </a: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Tujua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n) </a:t>
            </a:r>
            <a:b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</a:b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Pembangunan dan </a:t>
            </a: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Indikator</a:t>
            </a:r>
            <a:endParaRPr kumimoji="0" lang="id-ID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ova" panose="020B0504020202020204" pitchFamily="34" charset="0"/>
              <a:ea typeface="+mn-ea"/>
              <a:cs typeface="+mn-cs"/>
            </a:endParaRPr>
          </a:p>
        </p:txBody>
      </p: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632E1025-A2C4-41C6-B9C7-806546580A9E}"/>
              </a:ext>
            </a:extLst>
          </p:cNvPr>
          <p:cNvGrpSpPr/>
          <p:nvPr/>
        </p:nvGrpSpPr>
        <p:grpSpPr>
          <a:xfrm>
            <a:off x="5277821" y="4700642"/>
            <a:ext cx="1807326" cy="526692"/>
            <a:chOff x="2815630" y="4695225"/>
            <a:chExt cx="1807326" cy="526692"/>
          </a:xfrm>
        </p:grpSpPr>
        <p:sp>
          <p:nvSpPr>
            <p:cNvPr id="147" name="Freeform 11">
              <a:extLst>
                <a:ext uri="{FF2B5EF4-FFF2-40B4-BE49-F238E27FC236}">
                  <a16:creationId xmlns:a16="http://schemas.microsoft.com/office/drawing/2014/main" id="{70DBF27C-F21D-4F93-87C8-E5D90110A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48" name="Freeform 12">
              <a:extLst>
                <a:ext uri="{FF2B5EF4-FFF2-40B4-BE49-F238E27FC236}">
                  <a16:creationId xmlns:a16="http://schemas.microsoft.com/office/drawing/2014/main" id="{5BC13EDE-2394-41FD-A00B-F4E83967D5F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0BB59FF9-06CF-46B9-BEC5-5AEC19597300}"/>
                </a:ext>
              </a:extLst>
            </p:cNvPr>
            <p:cNvSpPr/>
            <p:nvPr/>
          </p:nvSpPr>
          <p:spPr>
            <a:xfrm>
              <a:off x="3208150" y="4826005"/>
              <a:ext cx="968535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RENJA-PD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77A30653-AD58-49CE-B566-1E19982B79AD}"/>
              </a:ext>
            </a:extLst>
          </p:cNvPr>
          <p:cNvGrpSpPr/>
          <p:nvPr/>
        </p:nvGrpSpPr>
        <p:grpSpPr>
          <a:xfrm>
            <a:off x="7799128" y="1162440"/>
            <a:ext cx="1807326" cy="526692"/>
            <a:chOff x="2815630" y="4695225"/>
            <a:chExt cx="1807326" cy="526692"/>
          </a:xfrm>
        </p:grpSpPr>
        <p:sp>
          <p:nvSpPr>
            <p:cNvPr id="155" name="Freeform 11">
              <a:extLst>
                <a:ext uri="{FF2B5EF4-FFF2-40B4-BE49-F238E27FC236}">
                  <a16:creationId xmlns:a16="http://schemas.microsoft.com/office/drawing/2014/main" id="{1198A79E-DAD1-4C76-A99E-A174563DA37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6" name="Freeform 12">
              <a:extLst>
                <a:ext uri="{FF2B5EF4-FFF2-40B4-BE49-F238E27FC236}">
                  <a16:creationId xmlns:a16="http://schemas.microsoft.com/office/drawing/2014/main" id="{7AC6F4DD-A9D1-48F6-8FF2-1B101D24806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642C40B9-4F63-40D1-9DEE-4ECFB9DC1EE2}"/>
                </a:ext>
              </a:extLst>
            </p:cNvPr>
            <p:cNvSpPr/>
            <p:nvPr/>
          </p:nvSpPr>
          <p:spPr>
            <a:xfrm>
              <a:off x="3288301" y="4826005"/>
              <a:ext cx="808235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RKA K/L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58" name="Group 157">
            <a:extLst>
              <a:ext uri="{FF2B5EF4-FFF2-40B4-BE49-F238E27FC236}">
                <a16:creationId xmlns:a16="http://schemas.microsoft.com/office/drawing/2014/main" id="{2D47EC8B-174C-4A6F-9FED-FD163598BED1}"/>
              </a:ext>
            </a:extLst>
          </p:cNvPr>
          <p:cNvGrpSpPr/>
          <p:nvPr/>
        </p:nvGrpSpPr>
        <p:grpSpPr>
          <a:xfrm>
            <a:off x="10239173" y="1171490"/>
            <a:ext cx="1807326" cy="526692"/>
            <a:chOff x="2815630" y="4695225"/>
            <a:chExt cx="1807326" cy="526692"/>
          </a:xfrm>
        </p:grpSpPr>
        <p:sp>
          <p:nvSpPr>
            <p:cNvPr id="161" name="Freeform 11">
              <a:extLst>
                <a:ext uri="{FF2B5EF4-FFF2-40B4-BE49-F238E27FC236}">
                  <a16:creationId xmlns:a16="http://schemas.microsoft.com/office/drawing/2014/main" id="{290EEA89-5DB8-4A6D-A7FE-F3405D7A8D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5" name="Freeform 12">
              <a:extLst>
                <a:ext uri="{FF2B5EF4-FFF2-40B4-BE49-F238E27FC236}">
                  <a16:creationId xmlns:a16="http://schemas.microsoft.com/office/drawing/2014/main" id="{EAB64E05-7F60-4B22-A004-BF68E3CFB45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3C91C981-6B97-40BD-937D-BC3E0AF1EDD2}"/>
                </a:ext>
              </a:extLst>
            </p:cNvPr>
            <p:cNvSpPr/>
            <p:nvPr/>
          </p:nvSpPr>
          <p:spPr>
            <a:xfrm>
              <a:off x="3041440" y="4826005"/>
              <a:ext cx="130195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RINCIAN APBN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2465E294-C68A-423D-A296-73D4D18AAD29}"/>
              </a:ext>
            </a:extLst>
          </p:cNvPr>
          <p:cNvGrpSpPr/>
          <p:nvPr/>
        </p:nvGrpSpPr>
        <p:grpSpPr>
          <a:xfrm>
            <a:off x="7805701" y="2370925"/>
            <a:ext cx="1807326" cy="526692"/>
            <a:chOff x="2815630" y="4695225"/>
            <a:chExt cx="1807326" cy="526692"/>
          </a:xfrm>
        </p:grpSpPr>
        <p:sp>
          <p:nvSpPr>
            <p:cNvPr id="170" name="Freeform 11">
              <a:extLst>
                <a:ext uri="{FF2B5EF4-FFF2-40B4-BE49-F238E27FC236}">
                  <a16:creationId xmlns:a16="http://schemas.microsoft.com/office/drawing/2014/main" id="{D06D96FA-6F7F-4E3C-A5CD-66FF59BE4E21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1" name="Freeform 12">
              <a:extLst>
                <a:ext uri="{FF2B5EF4-FFF2-40B4-BE49-F238E27FC236}">
                  <a16:creationId xmlns:a16="http://schemas.microsoft.com/office/drawing/2014/main" id="{9356095C-7157-44CA-895B-86DA6BE4BB1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BC6C027D-FFA9-4020-9FB2-496CBB6472F1}"/>
                </a:ext>
              </a:extLst>
            </p:cNvPr>
            <p:cNvSpPr/>
            <p:nvPr/>
          </p:nvSpPr>
          <p:spPr>
            <a:xfrm>
              <a:off x="3327577" y="4826005"/>
              <a:ext cx="72968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RAPBN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73" name="Group 172">
            <a:extLst>
              <a:ext uri="{FF2B5EF4-FFF2-40B4-BE49-F238E27FC236}">
                <a16:creationId xmlns:a16="http://schemas.microsoft.com/office/drawing/2014/main" id="{F17A4A1C-6805-4969-BED9-B0E16506E627}"/>
              </a:ext>
            </a:extLst>
          </p:cNvPr>
          <p:cNvGrpSpPr/>
          <p:nvPr/>
        </p:nvGrpSpPr>
        <p:grpSpPr>
          <a:xfrm>
            <a:off x="10245746" y="2379975"/>
            <a:ext cx="1807326" cy="526692"/>
            <a:chOff x="2815630" y="4695225"/>
            <a:chExt cx="1807326" cy="526692"/>
          </a:xfrm>
        </p:grpSpPr>
        <p:sp>
          <p:nvSpPr>
            <p:cNvPr id="174" name="Freeform 11">
              <a:extLst>
                <a:ext uri="{FF2B5EF4-FFF2-40B4-BE49-F238E27FC236}">
                  <a16:creationId xmlns:a16="http://schemas.microsoft.com/office/drawing/2014/main" id="{D5321E69-4525-48AC-9210-1EC70C895C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5" name="Freeform 12">
              <a:extLst>
                <a:ext uri="{FF2B5EF4-FFF2-40B4-BE49-F238E27FC236}">
                  <a16:creationId xmlns:a16="http://schemas.microsoft.com/office/drawing/2014/main" id="{89AA6C1E-2760-4D2F-A514-83A0428B1A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C3AA214F-665E-41DE-AE0A-966887290B7E}"/>
                </a:ext>
              </a:extLst>
            </p:cNvPr>
            <p:cNvSpPr/>
            <p:nvPr/>
          </p:nvSpPr>
          <p:spPr>
            <a:xfrm>
              <a:off x="3382879" y="4826005"/>
              <a:ext cx="61908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APBN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77" name="Group 176">
            <a:extLst>
              <a:ext uri="{FF2B5EF4-FFF2-40B4-BE49-F238E27FC236}">
                <a16:creationId xmlns:a16="http://schemas.microsoft.com/office/drawing/2014/main" id="{17009761-3EDC-4E50-AF69-99D02B15C6A4}"/>
              </a:ext>
            </a:extLst>
          </p:cNvPr>
          <p:cNvGrpSpPr/>
          <p:nvPr/>
        </p:nvGrpSpPr>
        <p:grpSpPr>
          <a:xfrm>
            <a:off x="7786446" y="3553541"/>
            <a:ext cx="1807326" cy="526692"/>
            <a:chOff x="2815630" y="4695225"/>
            <a:chExt cx="1807326" cy="526692"/>
          </a:xfrm>
        </p:grpSpPr>
        <p:sp>
          <p:nvSpPr>
            <p:cNvPr id="178" name="Freeform 11">
              <a:extLst>
                <a:ext uri="{FF2B5EF4-FFF2-40B4-BE49-F238E27FC236}">
                  <a16:creationId xmlns:a16="http://schemas.microsoft.com/office/drawing/2014/main" id="{A4764BA6-AA50-4A27-AFB1-7BC1631B3AD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9" name="Freeform 12">
              <a:extLst>
                <a:ext uri="{FF2B5EF4-FFF2-40B4-BE49-F238E27FC236}">
                  <a16:creationId xmlns:a16="http://schemas.microsoft.com/office/drawing/2014/main" id="{DAA026E9-D4D9-44F8-8AC1-E0A3B22B03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7EE54618-1845-4AB8-9D79-B945892D3918}"/>
                </a:ext>
              </a:extLst>
            </p:cNvPr>
            <p:cNvSpPr/>
            <p:nvPr/>
          </p:nvSpPr>
          <p:spPr>
            <a:xfrm>
              <a:off x="3327573" y="4826005"/>
              <a:ext cx="72968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RAPBD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2CC47AB4-207D-49C3-A2D5-294231A7AB3F}"/>
              </a:ext>
            </a:extLst>
          </p:cNvPr>
          <p:cNvGrpSpPr/>
          <p:nvPr/>
        </p:nvGrpSpPr>
        <p:grpSpPr>
          <a:xfrm>
            <a:off x="10226491" y="3562591"/>
            <a:ext cx="1807326" cy="526692"/>
            <a:chOff x="2815630" y="4695225"/>
            <a:chExt cx="1807326" cy="526692"/>
          </a:xfrm>
        </p:grpSpPr>
        <p:sp>
          <p:nvSpPr>
            <p:cNvPr id="185" name="Freeform 11">
              <a:extLst>
                <a:ext uri="{FF2B5EF4-FFF2-40B4-BE49-F238E27FC236}">
                  <a16:creationId xmlns:a16="http://schemas.microsoft.com/office/drawing/2014/main" id="{805AA348-4411-4CBA-86AF-96C2BAB0FB2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6" name="Freeform 12">
              <a:extLst>
                <a:ext uri="{FF2B5EF4-FFF2-40B4-BE49-F238E27FC236}">
                  <a16:creationId xmlns:a16="http://schemas.microsoft.com/office/drawing/2014/main" id="{B1E38DC7-E65B-49B9-876B-A898A874D4D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3D0D1846-E525-4753-9138-446350B2D5A4}"/>
                </a:ext>
              </a:extLst>
            </p:cNvPr>
            <p:cNvSpPr/>
            <p:nvPr/>
          </p:nvSpPr>
          <p:spPr>
            <a:xfrm>
              <a:off x="3382880" y="4826005"/>
              <a:ext cx="61908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APBD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3DEA8092-6E5D-46C5-9E29-11927267F326}"/>
              </a:ext>
            </a:extLst>
          </p:cNvPr>
          <p:cNvGrpSpPr/>
          <p:nvPr/>
        </p:nvGrpSpPr>
        <p:grpSpPr>
          <a:xfrm>
            <a:off x="7786446" y="4685092"/>
            <a:ext cx="1807326" cy="526692"/>
            <a:chOff x="2815630" y="4695225"/>
            <a:chExt cx="1807326" cy="526692"/>
          </a:xfrm>
        </p:grpSpPr>
        <p:sp>
          <p:nvSpPr>
            <p:cNvPr id="191" name="Freeform 11">
              <a:extLst>
                <a:ext uri="{FF2B5EF4-FFF2-40B4-BE49-F238E27FC236}">
                  <a16:creationId xmlns:a16="http://schemas.microsoft.com/office/drawing/2014/main" id="{E2FFDEF7-2BBB-45A8-8F34-6857FF4D6AC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2" name="Freeform 12">
              <a:extLst>
                <a:ext uri="{FF2B5EF4-FFF2-40B4-BE49-F238E27FC236}">
                  <a16:creationId xmlns:a16="http://schemas.microsoft.com/office/drawing/2014/main" id="{E1CE1A8C-3D7C-4902-A370-1D1BC9AB8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FDE861C-A6E5-4C5D-988A-005FA348CE0A}"/>
                </a:ext>
              </a:extLst>
            </p:cNvPr>
            <p:cNvSpPr/>
            <p:nvPr/>
          </p:nvSpPr>
          <p:spPr>
            <a:xfrm>
              <a:off x="3195326" y="4826005"/>
              <a:ext cx="99418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RKA-SKPD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94" name="Group 193">
            <a:extLst>
              <a:ext uri="{FF2B5EF4-FFF2-40B4-BE49-F238E27FC236}">
                <a16:creationId xmlns:a16="http://schemas.microsoft.com/office/drawing/2014/main" id="{6EF1D6C7-8DF3-4A44-ABD5-57496BFF9FC1}"/>
              </a:ext>
            </a:extLst>
          </p:cNvPr>
          <p:cNvGrpSpPr/>
          <p:nvPr/>
        </p:nvGrpSpPr>
        <p:grpSpPr>
          <a:xfrm>
            <a:off x="10226491" y="4694142"/>
            <a:ext cx="1807326" cy="526692"/>
            <a:chOff x="2815630" y="4695225"/>
            <a:chExt cx="1807326" cy="526692"/>
          </a:xfrm>
        </p:grpSpPr>
        <p:sp>
          <p:nvSpPr>
            <p:cNvPr id="195" name="Freeform 11">
              <a:extLst>
                <a:ext uri="{FF2B5EF4-FFF2-40B4-BE49-F238E27FC236}">
                  <a16:creationId xmlns:a16="http://schemas.microsoft.com/office/drawing/2014/main" id="{37002B3C-242E-4A18-88FA-9F3D88F3E92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6" name="Freeform 12">
              <a:extLst>
                <a:ext uri="{FF2B5EF4-FFF2-40B4-BE49-F238E27FC236}">
                  <a16:creationId xmlns:a16="http://schemas.microsoft.com/office/drawing/2014/main" id="{15A72F4F-04C2-458E-A42D-2D14FF0D7A2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B3CB5224-F5F4-4A3C-A34C-C5DDD0548B74}"/>
                </a:ext>
              </a:extLst>
            </p:cNvPr>
            <p:cNvSpPr/>
            <p:nvPr/>
          </p:nvSpPr>
          <p:spPr>
            <a:xfrm>
              <a:off x="3041440" y="4826005"/>
              <a:ext cx="130195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RINCIAN APBD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198" name="Rectangle 197">
            <a:extLst>
              <a:ext uri="{FF2B5EF4-FFF2-40B4-BE49-F238E27FC236}">
                <a16:creationId xmlns:a16="http://schemas.microsoft.com/office/drawing/2014/main" id="{427A1494-9097-4DEC-B0E0-A0359CFC5370}"/>
              </a:ext>
            </a:extLst>
          </p:cNvPr>
          <p:cNvSpPr/>
          <p:nvPr/>
        </p:nvSpPr>
        <p:spPr>
          <a:xfrm>
            <a:off x="187473" y="3162702"/>
            <a:ext cx="95228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199" name="Straight Arrow Connector 198">
            <a:extLst>
              <a:ext uri="{FF2B5EF4-FFF2-40B4-BE49-F238E27FC236}">
                <a16:creationId xmlns:a16="http://schemas.microsoft.com/office/drawing/2014/main" id="{1977732E-3C83-4040-B0FD-568732B78F45}"/>
              </a:ext>
            </a:extLst>
          </p:cNvPr>
          <p:cNvCxnSpPr>
            <a:cxnSpLocks/>
          </p:cNvCxnSpPr>
          <p:nvPr/>
        </p:nvCxnSpPr>
        <p:spPr>
          <a:xfrm>
            <a:off x="11134373" y="4139464"/>
            <a:ext cx="0" cy="509489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00" name="Rectangle 199">
            <a:extLst>
              <a:ext uri="{FF2B5EF4-FFF2-40B4-BE49-F238E27FC236}">
                <a16:creationId xmlns:a16="http://schemas.microsoft.com/office/drawing/2014/main" id="{9CD95FE6-15A5-40A8-9886-C6E94A09925E}"/>
              </a:ext>
            </a:extLst>
          </p:cNvPr>
          <p:cNvSpPr/>
          <p:nvPr/>
        </p:nvSpPr>
        <p:spPr>
          <a:xfrm>
            <a:off x="8664997" y="4252090"/>
            <a:ext cx="9906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bahan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952D9275-D278-4E76-97D6-AC74C24FC64A}"/>
              </a:ext>
            </a:extLst>
          </p:cNvPr>
          <p:cNvSpPr/>
          <p:nvPr/>
        </p:nvSpPr>
        <p:spPr>
          <a:xfrm>
            <a:off x="7025211" y="3586301"/>
            <a:ext cx="76174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dipedomani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6" name="Rectangle 205">
            <a:extLst>
              <a:ext uri="{FF2B5EF4-FFF2-40B4-BE49-F238E27FC236}">
                <a16:creationId xmlns:a16="http://schemas.microsoft.com/office/drawing/2014/main" id="{B6D73435-5A8E-4D64-907A-4301E4E8FEF3}"/>
              </a:ext>
            </a:extLst>
          </p:cNvPr>
          <p:cNvSpPr/>
          <p:nvPr/>
        </p:nvSpPr>
        <p:spPr>
          <a:xfrm>
            <a:off x="7021395" y="4670380"/>
            <a:ext cx="76174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dipedomani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E1909AC6-BCD0-4379-87B6-8D9154F8BF2B}"/>
              </a:ext>
            </a:extLst>
          </p:cNvPr>
          <p:cNvSpPr/>
          <p:nvPr/>
        </p:nvSpPr>
        <p:spPr>
          <a:xfrm>
            <a:off x="9427371" y="3501824"/>
            <a:ext cx="99065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ditetapkan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DF500FF1-5216-4BED-B5A9-9E13C35A8C61}"/>
              </a:ext>
            </a:extLst>
          </p:cNvPr>
          <p:cNvSpPr/>
          <p:nvPr/>
        </p:nvSpPr>
        <p:spPr>
          <a:xfrm>
            <a:off x="11122535" y="4286486"/>
            <a:ext cx="70083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dijabarkan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DAA4C257-0ABA-4C97-8E6E-BD3ACF396FF9}"/>
              </a:ext>
            </a:extLst>
          </p:cNvPr>
          <p:cNvSpPr/>
          <p:nvPr/>
        </p:nvSpPr>
        <p:spPr>
          <a:xfrm>
            <a:off x="9618009" y="4939144"/>
            <a:ext cx="56954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bahan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DED4B729-CA3F-4B5D-B097-463E41690B95}"/>
              </a:ext>
            </a:extLst>
          </p:cNvPr>
          <p:cNvSpPr/>
          <p:nvPr/>
        </p:nvSpPr>
        <p:spPr>
          <a:xfrm>
            <a:off x="8752047" y="1880608"/>
            <a:ext cx="9906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bahan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97AE86C1-65A4-4B19-9285-18B5F0C65A3E}"/>
              </a:ext>
            </a:extLst>
          </p:cNvPr>
          <p:cNvSpPr/>
          <p:nvPr/>
        </p:nvSpPr>
        <p:spPr>
          <a:xfrm>
            <a:off x="9559284" y="1057238"/>
            <a:ext cx="6966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3" name="Rectangle 212">
            <a:extLst>
              <a:ext uri="{FF2B5EF4-FFF2-40B4-BE49-F238E27FC236}">
                <a16:creationId xmlns:a16="http://schemas.microsoft.com/office/drawing/2014/main" id="{A95A09DB-F0D2-4405-99F0-FC25FF244E46}"/>
              </a:ext>
            </a:extLst>
          </p:cNvPr>
          <p:cNvSpPr/>
          <p:nvPr/>
        </p:nvSpPr>
        <p:spPr>
          <a:xfrm>
            <a:off x="11128433" y="1904471"/>
            <a:ext cx="70083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dijabarkan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20" name="Straight Arrow Connector 219">
            <a:extLst>
              <a:ext uri="{FF2B5EF4-FFF2-40B4-BE49-F238E27FC236}">
                <a16:creationId xmlns:a16="http://schemas.microsoft.com/office/drawing/2014/main" id="{55E60A56-59B7-4E16-9054-6A34CD9F2BCB}"/>
              </a:ext>
            </a:extLst>
          </p:cNvPr>
          <p:cNvCxnSpPr>
            <a:cxnSpLocks/>
          </p:cNvCxnSpPr>
          <p:nvPr/>
        </p:nvCxnSpPr>
        <p:spPr>
          <a:xfrm>
            <a:off x="4349557" y="6116378"/>
            <a:ext cx="323776" cy="0"/>
          </a:xfrm>
          <a:prstGeom prst="straightConnector1">
            <a:avLst/>
          </a:prstGeom>
          <a:noFill/>
          <a:ln w="19050" cap="flat" cmpd="sng" algn="ctr">
            <a:solidFill>
              <a:srgbClr val="C0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21" name="Straight Arrow Connector 220">
            <a:extLst>
              <a:ext uri="{FF2B5EF4-FFF2-40B4-BE49-F238E27FC236}">
                <a16:creationId xmlns:a16="http://schemas.microsoft.com/office/drawing/2014/main" id="{EAC40DF9-E7C1-4B76-BA33-9C568972B124}"/>
              </a:ext>
            </a:extLst>
          </p:cNvPr>
          <p:cNvCxnSpPr>
            <a:cxnSpLocks/>
          </p:cNvCxnSpPr>
          <p:nvPr/>
        </p:nvCxnSpPr>
        <p:spPr>
          <a:xfrm>
            <a:off x="4340321" y="6329738"/>
            <a:ext cx="323776" cy="0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22" name="Straight Arrow Connector 221">
            <a:extLst>
              <a:ext uri="{FF2B5EF4-FFF2-40B4-BE49-F238E27FC236}">
                <a16:creationId xmlns:a16="http://schemas.microsoft.com/office/drawing/2014/main" id="{4AA61171-D54E-4173-80F6-9D9EB879B5DB}"/>
              </a:ext>
            </a:extLst>
          </p:cNvPr>
          <p:cNvCxnSpPr>
            <a:cxnSpLocks/>
          </p:cNvCxnSpPr>
          <p:nvPr/>
        </p:nvCxnSpPr>
        <p:spPr>
          <a:xfrm>
            <a:off x="4330558" y="6539271"/>
            <a:ext cx="323776" cy="0"/>
          </a:xfrm>
          <a:prstGeom prst="straightConnector1">
            <a:avLst/>
          </a:prstGeom>
          <a:noFill/>
          <a:ln w="19050" cap="flat" cmpd="sng" algn="ctr">
            <a:solidFill>
              <a:srgbClr val="0099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23" name="TextBox 222">
            <a:extLst>
              <a:ext uri="{FF2B5EF4-FFF2-40B4-BE49-F238E27FC236}">
                <a16:creationId xmlns:a16="http://schemas.microsoft.com/office/drawing/2014/main" id="{3CCF591E-33D9-44A5-8D86-3982EC04A201}"/>
              </a:ext>
            </a:extLst>
          </p:cNvPr>
          <p:cNvSpPr txBox="1"/>
          <p:nvPr/>
        </p:nvSpPr>
        <p:spPr>
          <a:xfrm>
            <a:off x="4631000" y="5971015"/>
            <a:ext cx="595462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Undang-Undang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Nomor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59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Tahun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2024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tentang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RPJPN 2025-2045</a:t>
            </a:r>
          </a:p>
        </p:txBody>
      </p:sp>
      <p:sp>
        <p:nvSpPr>
          <p:cNvPr id="153" name="Rectangle: Rounded Corners 152">
            <a:extLst>
              <a:ext uri="{FF2B5EF4-FFF2-40B4-BE49-F238E27FC236}">
                <a16:creationId xmlns:a16="http://schemas.microsoft.com/office/drawing/2014/main" id="{1FFA44DF-8A40-4CDC-8AF6-0FD0E3F792F4}"/>
              </a:ext>
            </a:extLst>
          </p:cNvPr>
          <p:cNvSpPr/>
          <p:nvPr/>
        </p:nvSpPr>
        <p:spPr>
          <a:xfrm>
            <a:off x="5230808" y="890104"/>
            <a:ext cx="6867955" cy="2246953"/>
          </a:xfrm>
          <a:prstGeom prst="roundRect">
            <a:avLst>
              <a:gd name="adj" fmla="val 9409"/>
            </a:avLst>
          </a:prstGeom>
          <a:noFill/>
          <a:ln w="19050" cap="flat" cmpd="sng" algn="ctr">
            <a:solidFill>
              <a:srgbClr val="009900"/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E0E16371-C540-483A-A964-24577190F3CB}"/>
              </a:ext>
            </a:extLst>
          </p:cNvPr>
          <p:cNvSpPr txBox="1"/>
          <p:nvPr/>
        </p:nvSpPr>
        <p:spPr>
          <a:xfrm>
            <a:off x="4625841" y="6220619"/>
            <a:ext cx="595462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Undang-Undang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Nomor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23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Tahun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2014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tentang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Pemerintahan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Daerah</a:t>
            </a:r>
          </a:p>
        </p:txBody>
      </p:sp>
      <p:sp>
        <p:nvSpPr>
          <p:cNvPr id="225" name="TextBox 224">
            <a:extLst>
              <a:ext uri="{FF2B5EF4-FFF2-40B4-BE49-F238E27FC236}">
                <a16:creationId xmlns:a16="http://schemas.microsoft.com/office/drawing/2014/main" id="{573B3C77-78F0-4B2E-B014-79AFA3BDF104}"/>
              </a:ext>
            </a:extLst>
          </p:cNvPr>
          <p:cNvSpPr txBox="1"/>
          <p:nvPr/>
        </p:nvSpPr>
        <p:spPr>
          <a:xfrm>
            <a:off x="4620682" y="6434063"/>
            <a:ext cx="595462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Peraturan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Pemerintah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Nomor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6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Tahun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2023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tentang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Rencana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Kerja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dan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Anggaran</a:t>
            </a:r>
            <a:endParaRPr kumimoji="0" lang="en-US" sz="9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491C7B-2321-488C-BE2A-113077AB4DC2}"/>
              </a:ext>
            </a:extLst>
          </p:cNvPr>
          <p:cNvSpPr txBox="1"/>
          <p:nvPr/>
        </p:nvSpPr>
        <p:spPr>
          <a:xfrm>
            <a:off x="7284406" y="782830"/>
            <a:ext cx="2869167" cy="261610"/>
          </a:xfrm>
          <a:prstGeom prst="rect">
            <a:avLst/>
          </a:prstGeom>
          <a:pattFill prst="pct30">
            <a:fgClr>
              <a:schemeClr val="accent6">
                <a:lumMod val="60000"/>
                <a:lumOff val="40000"/>
              </a:schemeClr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1" u="none" strike="noStrike" kern="120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disinkronisasikan</a:t>
            </a:r>
            <a:r>
              <a:rPr kumimoji="0" lang="en-US" sz="1100" b="1" i="1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1" i="1" u="none" strike="noStrike" kern="120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sesuai</a:t>
            </a:r>
            <a:r>
              <a:rPr kumimoji="0" lang="en-US" sz="1100" b="1" i="1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1" i="1" u="none" strike="noStrike" kern="120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amanat</a:t>
            </a:r>
            <a:r>
              <a:rPr kumimoji="0" lang="en-US" sz="1100" b="1" i="1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PP 17/2017</a:t>
            </a:r>
            <a:endParaRPr kumimoji="0" lang="en-ID" sz="1100" b="1" i="1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69" name="Straight Arrow Connector 168">
            <a:extLst>
              <a:ext uri="{FF2B5EF4-FFF2-40B4-BE49-F238E27FC236}">
                <a16:creationId xmlns:a16="http://schemas.microsoft.com/office/drawing/2014/main" id="{FCDF4B8D-1FD9-4836-AC06-0EF55BA7D801}"/>
              </a:ext>
            </a:extLst>
          </p:cNvPr>
          <p:cNvCxnSpPr>
            <a:cxnSpLocks/>
          </p:cNvCxnSpPr>
          <p:nvPr/>
        </p:nvCxnSpPr>
        <p:spPr>
          <a:xfrm>
            <a:off x="4672253" y="1444473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187" name="Straight Arrow Connector 186">
            <a:extLst>
              <a:ext uri="{FF2B5EF4-FFF2-40B4-BE49-F238E27FC236}">
                <a16:creationId xmlns:a16="http://schemas.microsoft.com/office/drawing/2014/main" id="{EDE11D0D-57B4-4957-B323-A844553FAA31}"/>
              </a:ext>
            </a:extLst>
          </p:cNvPr>
          <p:cNvCxnSpPr>
            <a:cxnSpLocks/>
          </p:cNvCxnSpPr>
          <p:nvPr/>
        </p:nvCxnSpPr>
        <p:spPr>
          <a:xfrm>
            <a:off x="7143480" y="1451030"/>
            <a:ext cx="539998" cy="0"/>
          </a:xfrm>
          <a:prstGeom prst="straightConnector1">
            <a:avLst/>
          </a:prstGeom>
          <a:noFill/>
          <a:ln w="19050" cap="flat" cmpd="sng" algn="ctr">
            <a:solidFill>
              <a:srgbClr val="0099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188" name="Straight Arrow Connector 187">
            <a:extLst>
              <a:ext uri="{FF2B5EF4-FFF2-40B4-BE49-F238E27FC236}">
                <a16:creationId xmlns:a16="http://schemas.microsoft.com/office/drawing/2014/main" id="{4E725EC7-78F0-4595-9EEF-0AEF9847B662}"/>
              </a:ext>
            </a:extLst>
          </p:cNvPr>
          <p:cNvCxnSpPr>
            <a:cxnSpLocks/>
          </p:cNvCxnSpPr>
          <p:nvPr/>
        </p:nvCxnSpPr>
        <p:spPr>
          <a:xfrm>
            <a:off x="9653204" y="1441944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0099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560BB4C6-5AB7-447E-93FA-4E4F51BE7E64}"/>
              </a:ext>
            </a:extLst>
          </p:cNvPr>
          <p:cNvSpPr/>
          <p:nvPr/>
        </p:nvSpPr>
        <p:spPr>
          <a:xfrm>
            <a:off x="124731" y="5573074"/>
            <a:ext cx="7580179" cy="32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PERENCANAAN</a:t>
            </a:r>
            <a:endParaRPr kumimoji="0" lang="en-ID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A942EC10-DEEF-4E07-BAAA-5C4B6EC301A7}"/>
              </a:ext>
            </a:extLst>
          </p:cNvPr>
          <p:cNvSpPr/>
          <p:nvPr/>
        </p:nvSpPr>
        <p:spPr>
          <a:xfrm>
            <a:off x="7812274" y="5567628"/>
            <a:ext cx="4320000" cy="324000"/>
          </a:xfrm>
          <a:prstGeom prst="rect">
            <a:avLst/>
          </a:prstGeom>
          <a:solidFill>
            <a:srgbClr val="E2AC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PENGANGGARAN</a:t>
            </a:r>
            <a:endParaRPr kumimoji="0" lang="en-ID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D79E552-4435-40A8-B72C-BDFD5C523B27}"/>
              </a:ext>
            </a:extLst>
          </p:cNvPr>
          <p:cNvCxnSpPr>
            <a:cxnSpLocks/>
          </p:cNvCxnSpPr>
          <p:nvPr/>
        </p:nvCxnSpPr>
        <p:spPr>
          <a:xfrm>
            <a:off x="119846" y="5493740"/>
            <a:ext cx="75816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Arrow Connector 217">
            <a:extLst>
              <a:ext uri="{FF2B5EF4-FFF2-40B4-BE49-F238E27FC236}">
                <a16:creationId xmlns:a16="http://schemas.microsoft.com/office/drawing/2014/main" id="{33A5A726-10AD-4E0B-AFD9-4FFA303C33F2}"/>
              </a:ext>
            </a:extLst>
          </p:cNvPr>
          <p:cNvCxnSpPr>
            <a:cxnSpLocks/>
          </p:cNvCxnSpPr>
          <p:nvPr/>
        </p:nvCxnSpPr>
        <p:spPr>
          <a:xfrm>
            <a:off x="7814937" y="5496462"/>
            <a:ext cx="4320000" cy="0"/>
          </a:xfrm>
          <a:prstGeom prst="straightConnector1">
            <a:avLst/>
          </a:prstGeom>
          <a:ln w="19050">
            <a:solidFill>
              <a:schemeClr val="accent2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4667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le 1">
            <a:extLst>
              <a:ext uri="{FF2B5EF4-FFF2-40B4-BE49-F238E27FC236}">
                <a16:creationId xmlns:a16="http://schemas.microsoft.com/office/drawing/2014/main" id="{2C7267FF-BF06-46C2-8CE4-0C324EBD26A1}"/>
              </a:ext>
            </a:extLst>
          </p:cNvPr>
          <p:cNvSpPr txBox="1">
            <a:spLocks/>
          </p:cNvSpPr>
          <p:nvPr/>
        </p:nvSpPr>
        <p:spPr>
          <a:xfrm>
            <a:off x="4759651" y="32224"/>
            <a:ext cx="7142025" cy="713075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r>
              <a:rPr lang="en-US" sz="2000" dirty="0">
                <a:sym typeface="Quattrocento Sans"/>
              </a:rPr>
              <a:t>PERENCANAAN DAN PENGANGGARAN</a:t>
            </a:r>
            <a:br>
              <a:rPr lang="en-US" sz="2000" dirty="0">
                <a:sym typeface="Quattrocento Sans"/>
              </a:rPr>
            </a:br>
            <a:r>
              <a:rPr lang="en-US" sz="2000" dirty="0">
                <a:sym typeface="Quattrocento Sans"/>
              </a:rPr>
              <a:t>TAHUNAN TINGKAT KEMENTERIAN/LEMBAGA</a:t>
            </a:r>
            <a:endParaRPr lang="en-US" sz="2000" dirty="0"/>
          </a:p>
        </p:txBody>
      </p:sp>
      <p:sp>
        <p:nvSpPr>
          <p:cNvPr id="108" name="Google Shape;195;p4">
            <a:extLst>
              <a:ext uri="{FF2B5EF4-FFF2-40B4-BE49-F238E27FC236}">
                <a16:creationId xmlns:a16="http://schemas.microsoft.com/office/drawing/2014/main" id="{EB891ECB-ECA1-46E4-885E-BB4779BEBA69}"/>
              </a:ext>
            </a:extLst>
          </p:cNvPr>
          <p:cNvSpPr txBox="1"/>
          <p:nvPr/>
        </p:nvSpPr>
        <p:spPr>
          <a:xfrm>
            <a:off x="8577889" y="3365961"/>
            <a:ext cx="3323787" cy="1677409"/>
          </a:xfrm>
          <a:prstGeom prst="rect">
            <a:avLst/>
          </a:prstGeom>
          <a:solidFill>
            <a:srgbClr val="FBE4D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kern="0">
              <a:solidFill>
                <a:prstClr val="blac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96;p4">
            <a:extLst>
              <a:ext uri="{FF2B5EF4-FFF2-40B4-BE49-F238E27FC236}">
                <a16:creationId xmlns:a16="http://schemas.microsoft.com/office/drawing/2014/main" id="{C4257787-190E-4E7D-965E-43FBEAA8E386}"/>
              </a:ext>
            </a:extLst>
          </p:cNvPr>
          <p:cNvSpPr txBox="1"/>
          <p:nvPr/>
        </p:nvSpPr>
        <p:spPr>
          <a:xfrm>
            <a:off x="3551919" y="3365961"/>
            <a:ext cx="4909664" cy="1659987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kern="0">
              <a:solidFill>
                <a:prstClr val="blac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97;p4">
            <a:extLst>
              <a:ext uri="{FF2B5EF4-FFF2-40B4-BE49-F238E27FC236}">
                <a16:creationId xmlns:a16="http://schemas.microsoft.com/office/drawing/2014/main" id="{00CCEBB0-1DD8-4434-AAA5-EF7693313066}"/>
              </a:ext>
            </a:extLst>
          </p:cNvPr>
          <p:cNvSpPr txBox="1"/>
          <p:nvPr/>
        </p:nvSpPr>
        <p:spPr>
          <a:xfrm>
            <a:off x="157664" y="3346750"/>
            <a:ext cx="3322619" cy="1677409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kern="0">
              <a:solidFill>
                <a:prstClr val="blac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98;p4">
            <a:extLst>
              <a:ext uri="{FF2B5EF4-FFF2-40B4-BE49-F238E27FC236}">
                <a16:creationId xmlns:a16="http://schemas.microsoft.com/office/drawing/2014/main" id="{8DD0F86B-8DAA-4DD8-85A8-35BCE81C9C6A}"/>
              </a:ext>
            </a:extLst>
          </p:cNvPr>
          <p:cNvSpPr/>
          <p:nvPr/>
        </p:nvSpPr>
        <p:spPr>
          <a:xfrm>
            <a:off x="1628158" y="3648042"/>
            <a:ext cx="1603004" cy="954107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ysClr val="windowText" lastClr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715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RKP,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5715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SB PAGU dan Lampiran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61" name="Google Shape;199;p4">
            <a:extLst>
              <a:ext uri="{FF2B5EF4-FFF2-40B4-BE49-F238E27FC236}">
                <a16:creationId xmlns:a16="http://schemas.microsoft.com/office/drawing/2014/main" id="{DFD415BF-9511-48C8-98FB-6F98D85AF00D}"/>
              </a:ext>
            </a:extLst>
          </p:cNvPr>
          <p:cNvSpPr/>
          <p:nvPr/>
        </p:nvSpPr>
        <p:spPr>
          <a:xfrm>
            <a:off x="8897317" y="3929310"/>
            <a:ext cx="1013509" cy="385982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ysClr val="windowText" lastClr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715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RKA KL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62" name="Google Shape;200;p4">
            <a:extLst>
              <a:ext uri="{FF2B5EF4-FFF2-40B4-BE49-F238E27FC236}">
                <a16:creationId xmlns:a16="http://schemas.microsoft.com/office/drawing/2014/main" id="{8E2E4E44-F494-4C67-869A-79420243EB87}"/>
              </a:ext>
            </a:extLst>
          </p:cNvPr>
          <p:cNvSpPr/>
          <p:nvPr/>
        </p:nvSpPr>
        <p:spPr>
          <a:xfrm>
            <a:off x="10132911" y="3956964"/>
            <a:ext cx="1661156" cy="335704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ysClr val="windowText" lastClr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715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DIPA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63" name="Google Shape;201;p4">
            <a:extLst>
              <a:ext uri="{FF2B5EF4-FFF2-40B4-BE49-F238E27FC236}">
                <a16:creationId xmlns:a16="http://schemas.microsoft.com/office/drawing/2014/main" id="{0B56CF49-A695-4C04-A8E4-C6FA7371A5A8}"/>
              </a:ext>
            </a:extLst>
          </p:cNvPr>
          <p:cNvSpPr/>
          <p:nvPr/>
        </p:nvSpPr>
        <p:spPr>
          <a:xfrm>
            <a:off x="6754540" y="3946916"/>
            <a:ext cx="245533" cy="33570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prstClr val="white"/>
              </a:buClr>
              <a:buSzPts val="1400"/>
              <a:buFont typeface="Calibri"/>
              <a:buNone/>
            </a:pPr>
            <a:endParaRPr sz="140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202;p4">
            <a:extLst>
              <a:ext uri="{FF2B5EF4-FFF2-40B4-BE49-F238E27FC236}">
                <a16:creationId xmlns:a16="http://schemas.microsoft.com/office/drawing/2014/main" id="{9C3ED630-D828-471B-9DD0-92CA7BE46E92}"/>
              </a:ext>
            </a:extLst>
          </p:cNvPr>
          <p:cNvSpPr/>
          <p:nvPr/>
        </p:nvSpPr>
        <p:spPr>
          <a:xfrm>
            <a:off x="8132224" y="3940039"/>
            <a:ext cx="277485" cy="33570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prstClr val="white"/>
              </a:buClr>
              <a:buSzPts val="1400"/>
              <a:buFont typeface="Calibri"/>
              <a:buNone/>
            </a:pPr>
            <a:endParaRPr sz="140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203;p4">
            <a:extLst>
              <a:ext uri="{FF2B5EF4-FFF2-40B4-BE49-F238E27FC236}">
                <a16:creationId xmlns:a16="http://schemas.microsoft.com/office/drawing/2014/main" id="{35A11F54-23DD-4C5A-8BE1-C1C7DC2F2AA6}"/>
              </a:ext>
            </a:extLst>
          </p:cNvPr>
          <p:cNvSpPr/>
          <p:nvPr/>
        </p:nvSpPr>
        <p:spPr>
          <a:xfrm>
            <a:off x="9914053" y="3956964"/>
            <a:ext cx="254848" cy="33570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prstClr val="white"/>
              </a:buClr>
              <a:buSzPts val="1400"/>
              <a:buFont typeface="Calibri"/>
              <a:buNone/>
            </a:pPr>
            <a:endParaRPr sz="140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204;p4">
            <a:extLst>
              <a:ext uri="{FF2B5EF4-FFF2-40B4-BE49-F238E27FC236}">
                <a16:creationId xmlns:a16="http://schemas.microsoft.com/office/drawing/2014/main" id="{8F4004B7-48C4-4007-8697-796EC003513A}"/>
              </a:ext>
            </a:extLst>
          </p:cNvPr>
          <p:cNvSpPr/>
          <p:nvPr/>
        </p:nvSpPr>
        <p:spPr>
          <a:xfrm>
            <a:off x="5001162" y="3609970"/>
            <a:ext cx="1711346" cy="1072397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ysClr val="windowText" lastClr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715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Trilateral Meeting /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5715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Penelaahan/Musrenbang</a:t>
            </a:r>
            <a:endParaRPr kumimoji="0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205;p4">
            <a:extLst>
              <a:ext uri="{FF2B5EF4-FFF2-40B4-BE49-F238E27FC236}">
                <a16:creationId xmlns:a16="http://schemas.microsoft.com/office/drawing/2014/main" id="{86EFBD2A-A80F-484E-9A47-C68CD6DAA08A}"/>
              </a:ext>
            </a:extLst>
          </p:cNvPr>
          <p:cNvSpPr/>
          <p:nvPr/>
        </p:nvSpPr>
        <p:spPr>
          <a:xfrm>
            <a:off x="3968838" y="3940039"/>
            <a:ext cx="236515" cy="33570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prstClr val="white"/>
              </a:buClr>
              <a:buSzPts val="1400"/>
              <a:buFont typeface="Calibri"/>
              <a:buNone/>
            </a:pPr>
            <a:endParaRPr sz="140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206;p4">
            <a:extLst>
              <a:ext uri="{FF2B5EF4-FFF2-40B4-BE49-F238E27FC236}">
                <a16:creationId xmlns:a16="http://schemas.microsoft.com/office/drawing/2014/main" id="{DB9B4094-D811-4CAB-9CB0-58B5D6DB1639}"/>
              </a:ext>
            </a:extLst>
          </p:cNvPr>
          <p:cNvSpPr/>
          <p:nvPr/>
        </p:nvSpPr>
        <p:spPr>
          <a:xfrm>
            <a:off x="7058226" y="3835319"/>
            <a:ext cx="995011" cy="543364"/>
          </a:xfrm>
          <a:prstGeom prst="roundRect">
            <a:avLst>
              <a:gd name="adj" fmla="val 16667"/>
            </a:avLst>
          </a:prstGeom>
          <a:solidFill>
            <a:srgbClr val="F7CAAC"/>
          </a:solidFill>
          <a:ln w="12700" cap="flat" cmpd="sng">
            <a:solidFill>
              <a:srgbClr val="20A8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sz="1600" b="1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69" name="Google Shape;207;p4">
            <a:extLst>
              <a:ext uri="{FF2B5EF4-FFF2-40B4-BE49-F238E27FC236}">
                <a16:creationId xmlns:a16="http://schemas.microsoft.com/office/drawing/2014/main" id="{3FEF62B6-C780-4206-A471-8A8DC395A381}"/>
              </a:ext>
            </a:extLst>
          </p:cNvPr>
          <p:cNvSpPr txBox="1"/>
          <p:nvPr/>
        </p:nvSpPr>
        <p:spPr>
          <a:xfrm>
            <a:off x="184740" y="5033063"/>
            <a:ext cx="3283823" cy="954067"/>
          </a:xfrm>
          <a:prstGeom prst="rect">
            <a:avLst/>
          </a:prstGeom>
          <a:noFill/>
          <a:ln w="28575" cap="flat" cmpd="sng">
            <a:solidFill>
              <a:srgbClr val="38562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C00000"/>
              </a:buClr>
              <a:buSzPts val="1600"/>
              <a:buFont typeface="Calibri"/>
              <a:buNone/>
            </a:pP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Usulan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output dan pendanaan </a:t>
            </a: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dari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K/L </a:t>
            </a: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menjadi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salah </a:t>
            </a:r>
            <a:r>
              <a:rPr lang="en-US" sz="1400" b="1" i="1" kern="0" dirty="0" err="1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satu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 err="1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bahan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 err="1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penyusunan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RKP dan </a:t>
            </a:r>
            <a:r>
              <a:rPr lang="en-US" sz="1400" b="1" i="1" kern="0" dirty="0" err="1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indikasi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 err="1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pendanaannya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en-US" sz="1400" b="1" i="1" kern="0" dirty="0" err="1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pagu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 err="1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belanja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K/L)</a:t>
            </a:r>
            <a:endParaRPr sz="1200" b="1" kern="0" dirty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0" name="Google Shape;208;p4">
            <a:extLst>
              <a:ext uri="{FF2B5EF4-FFF2-40B4-BE49-F238E27FC236}">
                <a16:creationId xmlns:a16="http://schemas.microsoft.com/office/drawing/2014/main" id="{0E119226-8E9D-4971-A427-05B9D6CA08C2}"/>
              </a:ext>
            </a:extLst>
          </p:cNvPr>
          <p:cNvSpPr/>
          <p:nvPr/>
        </p:nvSpPr>
        <p:spPr>
          <a:xfrm>
            <a:off x="1354573" y="4039238"/>
            <a:ext cx="236515" cy="33570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prstClr val="white"/>
              </a:buClr>
              <a:buSzPts val="1400"/>
              <a:buFont typeface="Calibri"/>
              <a:buNone/>
            </a:pPr>
            <a:endParaRPr sz="140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209;p4">
            <a:extLst>
              <a:ext uri="{FF2B5EF4-FFF2-40B4-BE49-F238E27FC236}">
                <a16:creationId xmlns:a16="http://schemas.microsoft.com/office/drawing/2014/main" id="{29D6E6EB-74D4-47DA-B654-5EB7F9E6F6C5}"/>
              </a:ext>
            </a:extLst>
          </p:cNvPr>
          <p:cNvSpPr/>
          <p:nvPr/>
        </p:nvSpPr>
        <p:spPr>
          <a:xfrm>
            <a:off x="3572431" y="5041715"/>
            <a:ext cx="4874251" cy="954067"/>
          </a:xfrm>
          <a:prstGeom prst="rect">
            <a:avLst/>
          </a:prstGeom>
          <a:noFill/>
          <a:ln w="28575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buClr>
                <a:srgbClr val="C00000"/>
              </a:buClr>
              <a:buSzPts val="1600"/>
              <a:buFont typeface="Calibri"/>
              <a:buNone/>
              <a:tabLst/>
              <a:defRPr/>
            </a:pPr>
            <a:endParaRPr kumimoji="0" lang="en-US" sz="1400" b="1" i="1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buClr>
                <a:srgbClr val="C00000"/>
              </a:buClr>
              <a:buSzPts val="1600"/>
              <a:buFont typeface="Calibri"/>
              <a:buNone/>
              <a:tabLst/>
              <a:defRPr/>
            </a:pPr>
            <a:r>
              <a:rPr kumimoji="0" lang="en-US" sz="1400" b="1" i="1" u="none" strike="noStrike" kern="0" cap="none" spc="0" normalizeH="0" baseline="0" noProof="0" dirty="0" err="1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Usulan</a:t>
            </a:r>
            <a:r>
              <a:rPr kumimoji="0" lang="en-US" sz="1400" b="1" i="1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K/L </a:t>
            </a:r>
            <a:r>
              <a:rPr kumimoji="0" lang="en-US" sz="1400" b="1" i="1" u="none" strike="noStrike" kern="0" cap="none" spc="0" normalizeH="0" baseline="0" noProof="0" dirty="0" err="1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dibahas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1" i="1" u="none" strike="noStrike" kern="0" cap="none" spc="0" normalizeH="0" baseline="0" noProof="0" dirty="0" err="1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disinergikan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dengan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hasil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forum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perencanaan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pembangunan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tingkat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pusat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maupun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daerah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buClr>
                <a:srgbClr val="C00000"/>
              </a:buClr>
              <a:buSzPts val="1600"/>
              <a:buFont typeface="Calibri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210;p4">
            <a:extLst>
              <a:ext uri="{FF2B5EF4-FFF2-40B4-BE49-F238E27FC236}">
                <a16:creationId xmlns:a16="http://schemas.microsoft.com/office/drawing/2014/main" id="{C09FCF0C-C169-4FA3-AD04-40B78ADD7D25}"/>
              </a:ext>
            </a:extLst>
          </p:cNvPr>
          <p:cNvSpPr/>
          <p:nvPr/>
        </p:nvSpPr>
        <p:spPr>
          <a:xfrm>
            <a:off x="3673862" y="3924272"/>
            <a:ext cx="930097" cy="543364"/>
          </a:xfrm>
          <a:prstGeom prst="roundRect">
            <a:avLst>
              <a:gd name="adj" fmla="val 16667"/>
            </a:avLst>
          </a:prstGeom>
          <a:solidFill>
            <a:srgbClr val="F7CAAC"/>
          </a:solidFill>
          <a:ln w="12700" cap="flat" cmpd="sng">
            <a:solidFill>
              <a:srgbClr val="20A8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sz="1600" b="1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3" name="Google Shape;211;p4">
            <a:extLst>
              <a:ext uri="{FF2B5EF4-FFF2-40B4-BE49-F238E27FC236}">
                <a16:creationId xmlns:a16="http://schemas.microsoft.com/office/drawing/2014/main" id="{9313C0E6-3AB4-4290-942E-E749A37E1A7F}"/>
              </a:ext>
            </a:extLst>
          </p:cNvPr>
          <p:cNvSpPr/>
          <p:nvPr/>
        </p:nvSpPr>
        <p:spPr>
          <a:xfrm>
            <a:off x="196460" y="3929310"/>
            <a:ext cx="1081364" cy="543364"/>
          </a:xfrm>
          <a:prstGeom prst="roundRect">
            <a:avLst>
              <a:gd name="adj" fmla="val 16667"/>
            </a:avLst>
          </a:prstGeom>
          <a:solidFill>
            <a:srgbClr val="F7CAAC"/>
          </a:solidFill>
          <a:ln w="12700" cap="flat" cmpd="sng">
            <a:solidFill>
              <a:srgbClr val="20A8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sz="1600" b="1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4" name="Google Shape;212;p4">
            <a:extLst>
              <a:ext uri="{FF2B5EF4-FFF2-40B4-BE49-F238E27FC236}">
                <a16:creationId xmlns:a16="http://schemas.microsoft.com/office/drawing/2014/main" id="{E94F173E-C09F-487D-9008-39A8BC0C15D3}"/>
              </a:ext>
            </a:extLst>
          </p:cNvPr>
          <p:cNvSpPr/>
          <p:nvPr/>
        </p:nvSpPr>
        <p:spPr>
          <a:xfrm>
            <a:off x="3275955" y="4017603"/>
            <a:ext cx="236515" cy="33570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prstClr val="white"/>
              </a:buClr>
              <a:buSzPts val="1400"/>
              <a:buFont typeface="Calibri"/>
              <a:buNone/>
            </a:pPr>
            <a:endParaRPr sz="140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213;p4">
            <a:extLst>
              <a:ext uri="{FF2B5EF4-FFF2-40B4-BE49-F238E27FC236}">
                <a16:creationId xmlns:a16="http://schemas.microsoft.com/office/drawing/2014/main" id="{7A410388-4CB6-43F6-8567-E5CFAAB030AB}"/>
              </a:ext>
            </a:extLst>
          </p:cNvPr>
          <p:cNvSpPr/>
          <p:nvPr/>
        </p:nvSpPr>
        <p:spPr>
          <a:xfrm>
            <a:off x="4710835" y="3998293"/>
            <a:ext cx="245533" cy="33570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prstClr val="white"/>
              </a:buClr>
              <a:buSzPts val="1400"/>
              <a:buFont typeface="Calibri"/>
              <a:buNone/>
            </a:pPr>
            <a:endParaRPr sz="140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214;p4">
            <a:extLst>
              <a:ext uri="{FF2B5EF4-FFF2-40B4-BE49-F238E27FC236}">
                <a16:creationId xmlns:a16="http://schemas.microsoft.com/office/drawing/2014/main" id="{F0F01787-4927-483B-B832-8F0554C7EF22}"/>
              </a:ext>
            </a:extLst>
          </p:cNvPr>
          <p:cNvSpPr/>
          <p:nvPr/>
        </p:nvSpPr>
        <p:spPr>
          <a:xfrm>
            <a:off x="8897317" y="4486064"/>
            <a:ext cx="2746583" cy="392606"/>
          </a:xfrm>
          <a:prstGeom prst="roundRect">
            <a:avLst>
              <a:gd name="adj" fmla="val 16667"/>
            </a:avLst>
          </a:prstGeom>
          <a:solidFill>
            <a:srgbClr val="F7CAAC"/>
          </a:solidFill>
          <a:ln w="12700" cap="flat" cmpd="sng">
            <a:solidFill>
              <a:srgbClr val="20A8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sz="1600" b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7" name="Google Shape;215;p4">
            <a:extLst>
              <a:ext uri="{FF2B5EF4-FFF2-40B4-BE49-F238E27FC236}">
                <a16:creationId xmlns:a16="http://schemas.microsoft.com/office/drawing/2014/main" id="{D41CC122-D186-4920-909A-28754DA89852}"/>
              </a:ext>
            </a:extLst>
          </p:cNvPr>
          <p:cNvSpPr txBox="1"/>
          <p:nvPr/>
        </p:nvSpPr>
        <p:spPr>
          <a:xfrm>
            <a:off x="8588341" y="6002728"/>
            <a:ext cx="360365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r>
              <a:rPr lang="en-US" sz="1200" b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*) </a:t>
            </a:r>
            <a:r>
              <a:rPr lang="en-US" sz="1200" b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Perubahan</a:t>
            </a:r>
            <a:r>
              <a:rPr lang="en-US" sz="1200" b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prioritas</a:t>
            </a:r>
            <a:r>
              <a:rPr lang="en-US" sz="1200" b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harus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mendapat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persetujuan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Bappenas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K/L) 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sebelum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dilakukan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revisi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DIPA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8" name="Google Shape;216;p4">
            <a:extLst>
              <a:ext uri="{FF2B5EF4-FFF2-40B4-BE49-F238E27FC236}">
                <a16:creationId xmlns:a16="http://schemas.microsoft.com/office/drawing/2014/main" id="{AB011222-6863-4071-BC5F-D4D6A686B4F3}"/>
              </a:ext>
            </a:extLst>
          </p:cNvPr>
          <p:cNvSpPr/>
          <p:nvPr/>
        </p:nvSpPr>
        <p:spPr>
          <a:xfrm>
            <a:off x="1472830" y="3162013"/>
            <a:ext cx="328035" cy="353594"/>
          </a:xfrm>
          <a:prstGeom prst="ellipse">
            <a:avLst/>
          </a:prstGeom>
          <a:solidFill>
            <a:srgbClr val="19769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b="1" kern="0">
                <a:solidFill>
                  <a:prstClr val="white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9" name="Google Shape;217;p4">
            <a:extLst>
              <a:ext uri="{FF2B5EF4-FFF2-40B4-BE49-F238E27FC236}">
                <a16:creationId xmlns:a16="http://schemas.microsoft.com/office/drawing/2014/main" id="{B93B2F64-07EC-4A12-9900-197E71796BAA}"/>
              </a:ext>
            </a:extLst>
          </p:cNvPr>
          <p:cNvSpPr/>
          <p:nvPr/>
        </p:nvSpPr>
        <p:spPr>
          <a:xfrm>
            <a:off x="10041477" y="3137799"/>
            <a:ext cx="328035" cy="353594"/>
          </a:xfrm>
          <a:prstGeom prst="ellipse">
            <a:avLst/>
          </a:prstGeom>
          <a:solidFill>
            <a:srgbClr val="19769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b="1" kern="0">
                <a:solidFill>
                  <a:prstClr val="white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0" name="Google Shape;218;p4">
            <a:extLst>
              <a:ext uri="{FF2B5EF4-FFF2-40B4-BE49-F238E27FC236}">
                <a16:creationId xmlns:a16="http://schemas.microsoft.com/office/drawing/2014/main" id="{B8658DA3-1F8A-4128-B762-4F561E72F7E9}"/>
              </a:ext>
            </a:extLst>
          </p:cNvPr>
          <p:cNvSpPr/>
          <p:nvPr/>
        </p:nvSpPr>
        <p:spPr>
          <a:xfrm>
            <a:off x="5642013" y="3123297"/>
            <a:ext cx="328035" cy="353594"/>
          </a:xfrm>
          <a:prstGeom prst="ellipse">
            <a:avLst/>
          </a:prstGeom>
          <a:solidFill>
            <a:srgbClr val="19769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b="1" kern="0">
                <a:solidFill>
                  <a:prstClr val="white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1" name="Google Shape;219;p4">
            <a:extLst>
              <a:ext uri="{FF2B5EF4-FFF2-40B4-BE49-F238E27FC236}">
                <a16:creationId xmlns:a16="http://schemas.microsoft.com/office/drawing/2014/main" id="{40D9746E-3D1B-4A3A-BA63-3D032EA385F5}"/>
              </a:ext>
            </a:extLst>
          </p:cNvPr>
          <p:cNvSpPr/>
          <p:nvPr/>
        </p:nvSpPr>
        <p:spPr>
          <a:xfrm>
            <a:off x="8701655" y="2230400"/>
            <a:ext cx="3193407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K/L </a:t>
            </a: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sebagai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b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MEDIA PENGENDALIAN </a:t>
            </a:r>
            <a:br>
              <a:rPr lang="en-US" b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Juni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T-1 – </a:t>
            </a: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Tahun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Pelaksanaan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2" name="Google Shape;220;p4">
            <a:extLst>
              <a:ext uri="{FF2B5EF4-FFF2-40B4-BE49-F238E27FC236}">
                <a16:creationId xmlns:a16="http://schemas.microsoft.com/office/drawing/2014/main" id="{F2A35F5B-01A8-43FD-9EB6-05F8C6DB0A08}"/>
              </a:ext>
            </a:extLst>
          </p:cNvPr>
          <p:cNvSpPr/>
          <p:nvPr/>
        </p:nvSpPr>
        <p:spPr>
          <a:xfrm>
            <a:off x="3572432" y="2219672"/>
            <a:ext cx="490966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K/L </a:t>
            </a: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sebagai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b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MEDIA PENUANGAN dan PENDALAMAN</a:t>
            </a:r>
            <a:b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Maret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T- 1 – </a:t>
            </a: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Juni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T-1 )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3" name="Google Shape;221;p4">
            <a:extLst>
              <a:ext uri="{FF2B5EF4-FFF2-40B4-BE49-F238E27FC236}">
                <a16:creationId xmlns:a16="http://schemas.microsoft.com/office/drawing/2014/main" id="{12C43C77-64A7-45C3-998D-BFCF032C4EED}"/>
              </a:ext>
            </a:extLst>
          </p:cNvPr>
          <p:cNvSpPr/>
          <p:nvPr/>
        </p:nvSpPr>
        <p:spPr>
          <a:xfrm>
            <a:off x="482057" y="2252427"/>
            <a:ext cx="2870815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kern="0" dirty="0" err="1">
                <a:latin typeface="Calibri"/>
                <a:ea typeface="Calibri"/>
                <a:cs typeface="Calibri"/>
                <a:sym typeface="Calibri"/>
              </a:rPr>
              <a:t>Renja</a:t>
            </a:r>
            <a:r>
              <a:rPr lang="en-US" kern="0" dirty="0">
                <a:latin typeface="Calibri"/>
                <a:ea typeface="Calibri"/>
                <a:cs typeface="Calibri"/>
                <a:sym typeface="Calibri"/>
              </a:rPr>
              <a:t> K/L </a:t>
            </a:r>
            <a:r>
              <a:rPr lang="en-US" kern="0" dirty="0" err="1">
                <a:latin typeface="Calibri"/>
                <a:ea typeface="Calibri"/>
                <a:cs typeface="Calibri"/>
                <a:sym typeface="Calibri"/>
              </a:rPr>
              <a:t>sebagai</a:t>
            </a:r>
            <a:r>
              <a:rPr lang="en-US" kern="0" dirty="0"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lang="en-US" kern="0" dirty="0">
                <a:latin typeface="Calibri"/>
                <a:ea typeface="Calibri"/>
                <a:cs typeface="Calibri"/>
                <a:sym typeface="Calibri"/>
              </a:rPr>
            </a:br>
            <a:r>
              <a:rPr lang="en-US" b="1" kern="0" dirty="0">
                <a:latin typeface="Calibri"/>
                <a:ea typeface="Calibri"/>
                <a:cs typeface="Calibri"/>
                <a:sym typeface="Calibri"/>
              </a:rPr>
              <a:t>MEDIA PENGUSULAN </a:t>
            </a:r>
            <a:r>
              <a:rPr lang="en-US" kern="0" dirty="0">
                <a:latin typeface="Calibri"/>
                <a:ea typeface="Calibri"/>
                <a:cs typeface="Calibri"/>
                <a:sym typeface="Calibri"/>
              </a:rPr>
              <a:t>(November T-2 –</a:t>
            </a:r>
            <a:r>
              <a:rPr lang="en-US" kern="0" dirty="0" err="1">
                <a:latin typeface="Calibri"/>
                <a:ea typeface="Calibri"/>
                <a:cs typeface="Calibri"/>
                <a:sym typeface="Calibri"/>
              </a:rPr>
              <a:t>Maret</a:t>
            </a:r>
            <a:r>
              <a:rPr lang="en-US" kern="0" dirty="0">
                <a:latin typeface="Calibri"/>
                <a:ea typeface="Calibri"/>
                <a:cs typeface="Calibri"/>
                <a:sym typeface="Calibri"/>
              </a:rPr>
              <a:t> T-1 )</a:t>
            </a:r>
            <a:endParaRPr sz="1400" kern="0" dirty="0">
              <a:latin typeface="Arial"/>
              <a:cs typeface="Arial"/>
              <a:sym typeface="Arial"/>
            </a:endParaRPr>
          </a:p>
        </p:txBody>
      </p:sp>
      <p:sp>
        <p:nvSpPr>
          <p:cNvPr id="184" name="Google Shape;223;p4">
            <a:extLst>
              <a:ext uri="{FF2B5EF4-FFF2-40B4-BE49-F238E27FC236}">
                <a16:creationId xmlns:a16="http://schemas.microsoft.com/office/drawing/2014/main" id="{56B54E80-E4A6-49E1-836A-2A4F4631CB53}"/>
              </a:ext>
            </a:extLst>
          </p:cNvPr>
          <p:cNvSpPr txBox="1"/>
          <p:nvPr/>
        </p:nvSpPr>
        <p:spPr>
          <a:xfrm>
            <a:off x="6536106" y="1157320"/>
            <a:ext cx="4546251" cy="817200"/>
          </a:xfrm>
          <a:prstGeom prst="roundRect">
            <a:avLst/>
          </a:prstGeom>
          <a:noFill/>
          <a:ln>
            <a:solidFill>
              <a:schemeClr val="accent2">
                <a:lumMod val="50000"/>
              </a:schemeClr>
            </a:solidFill>
            <a:prstDash val="dash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82563" algn="ctr">
              <a:buClr>
                <a:srgbClr val="000000"/>
              </a:buClr>
              <a:buFont typeface="Arial"/>
              <a:buNone/>
            </a:pPr>
            <a:r>
              <a:rPr lang="en-US" sz="1400" b="1" kern="0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r>
              <a:rPr lang="en-US" sz="1400" b="1" kern="0" dirty="0">
                <a:solidFill>
                  <a:schemeClr val="tx2">
                    <a:lumMod val="50000"/>
                    <a:lumOff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K/L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merupakan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dokumen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perencanaan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yang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disusun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oleh Kementerian/Lembaga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untuk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periode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1 (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satu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)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tahun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sesuai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dengan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tugas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dan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fungsinya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81" name="Google Shape;224;p4">
            <a:extLst>
              <a:ext uri="{FF2B5EF4-FFF2-40B4-BE49-F238E27FC236}">
                <a16:creationId xmlns:a16="http://schemas.microsoft.com/office/drawing/2014/main" id="{65A02877-7586-46CB-BDD0-ACD0B9E1DE53}"/>
              </a:ext>
            </a:extLst>
          </p:cNvPr>
          <p:cNvSpPr/>
          <p:nvPr/>
        </p:nvSpPr>
        <p:spPr>
          <a:xfrm>
            <a:off x="8588341" y="5048661"/>
            <a:ext cx="3309238" cy="954067"/>
          </a:xfrm>
          <a:prstGeom prst="rect">
            <a:avLst/>
          </a:prstGeom>
          <a:noFill/>
          <a:ln w="28575" cap="flat" cmpd="sng">
            <a:solidFill>
              <a:srgbClr val="C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K/L </a:t>
            </a: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menjadi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data </a:t>
            </a:r>
            <a:r>
              <a:rPr lang="en-US" sz="1400" b="1" i="1" kern="0" dirty="0" err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dasar</a:t>
            </a:r>
            <a:r>
              <a:rPr lang="en-US" sz="1400" b="1" i="1" kern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 err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penyusunan</a:t>
            </a:r>
            <a:r>
              <a:rPr lang="en-US" sz="1400" b="1" i="1" kern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RKA K/L.</a:t>
            </a:r>
            <a:r>
              <a:rPr lang="en-US" sz="1400" i="1" kern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 err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Pemutakhiran</a:t>
            </a:r>
            <a:r>
              <a:rPr lang="en-US" sz="1400" b="1" i="1" kern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 err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anggaran</a:t>
            </a:r>
            <a:r>
              <a:rPr lang="en-US" sz="1400" b="1" i="1" kern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K/L  </a:t>
            </a:r>
            <a:r>
              <a:rPr lang="en-US" sz="1400" b="1" i="1" kern="0" dirty="0" err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disinkronisasikan</a:t>
            </a:r>
            <a:r>
              <a:rPr lang="en-US" sz="1400" b="1" i="1" kern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i="1" kern="0" dirty="0" err="1">
                <a:latin typeface="Calibri"/>
                <a:ea typeface="Calibri"/>
                <a:cs typeface="Calibri"/>
                <a:sym typeface="Calibri"/>
              </a:rPr>
              <a:t>dengan</a:t>
            </a:r>
            <a:r>
              <a:rPr lang="en-US" sz="1400" i="1" kern="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i="1" kern="0" dirty="0" err="1">
                <a:latin typeface="Calibri"/>
                <a:ea typeface="Calibri"/>
                <a:cs typeface="Calibri"/>
                <a:sym typeface="Calibri"/>
              </a:rPr>
              <a:t>rencana</a:t>
            </a:r>
            <a:r>
              <a:rPr lang="en-US" sz="1400" i="1" kern="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yang </a:t>
            </a: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tertuang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dalam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K/L</a:t>
            </a:r>
            <a:endParaRPr sz="1400" kern="0" dirty="0">
              <a:solidFill>
                <a:prstClr val="blac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TextBox 381">
            <a:extLst>
              <a:ext uri="{FF2B5EF4-FFF2-40B4-BE49-F238E27FC236}">
                <a16:creationId xmlns:a16="http://schemas.microsoft.com/office/drawing/2014/main" id="{810A0475-C867-4612-8730-0615DFC31BA0}"/>
              </a:ext>
            </a:extLst>
          </p:cNvPr>
          <p:cNvSpPr txBox="1"/>
          <p:nvPr/>
        </p:nvSpPr>
        <p:spPr>
          <a:xfrm>
            <a:off x="902038" y="1153594"/>
            <a:ext cx="4546251" cy="817245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Proses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penganggaran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tahunan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tingkat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Kementerian/Lembaga </a:t>
            </a:r>
            <a:b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dimulai</a:t>
            </a:r>
            <a:r>
              <a:rPr lang="en-US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penyusunan</a:t>
            </a:r>
            <a:r>
              <a:rPr lang="en-US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Renja</a:t>
            </a:r>
            <a:r>
              <a:rPr lang="en-US" sz="1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K/L </a:t>
            </a:r>
            <a:endParaRPr lang="en-ID" sz="1400" b="1" dirty="0">
              <a:solidFill>
                <a:schemeClr val="tx2">
                  <a:lumMod val="50000"/>
                  <a:lumOff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796EC9-73E7-4949-8A5C-2F4F0B02A9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997" y="1232846"/>
            <a:ext cx="578531" cy="57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9268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A984349-FEA8-4385-841E-9DAE355393DA}"/>
              </a:ext>
            </a:extLst>
          </p:cNvPr>
          <p:cNvSpPr txBox="1"/>
          <p:nvPr/>
        </p:nvSpPr>
        <p:spPr>
          <a:xfrm>
            <a:off x="430029" y="968593"/>
            <a:ext cx="11221780" cy="677108"/>
          </a:xfrm>
          <a:prstGeom prst="rect">
            <a:avLst/>
          </a:prstGeom>
          <a:solidFill>
            <a:srgbClr val="E9C46A">
              <a:alpha val="46000"/>
            </a:srgbClr>
          </a:solidFill>
        </p:spPr>
        <p:txBody>
          <a:bodyPr wrap="square" rtlCol="0">
            <a:spAutoFit/>
          </a:bodyPr>
          <a:lstStyle/>
          <a:p>
            <a:pPr marL="342917" indent="-342917" defTabSz="914446">
              <a:buBlip>
                <a:blip r:embed="rId2"/>
              </a:buBlip>
              <a:defRPr/>
            </a:pPr>
            <a:r>
              <a:rPr lang="en-ID" sz="2000" b="1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Renja</a:t>
            </a:r>
            <a:r>
              <a:rPr lang="en-ID" sz="2000" b="1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K/L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merupakan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dokumen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perencanaan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yang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disusun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oleh Kementerian/Lembaga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untuk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periode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1 (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satu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)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tahun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sesuai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dengan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tugas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dan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fungsinya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.</a:t>
            </a:r>
          </a:p>
        </p:txBody>
      </p:sp>
      <p:sp>
        <p:nvSpPr>
          <p:cNvPr id="5" name="Google Shape;448;p7">
            <a:extLst>
              <a:ext uri="{FF2B5EF4-FFF2-40B4-BE49-F238E27FC236}">
                <a16:creationId xmlns:a16="http://schemas.microsoft.com/office/drawing/2014/main" id="{01F8B2B6-8FAF-430B-8B73-B4636BCCCA8D}"/>
              </a:ext>
            </a:extLst>
          </p:cNvPr>
          <p:cNvSpPr txBox="1"/>
          <p:nvPr/>
        </p:nvSpPr>
        <p:spPr>
          <a:xfrm>
            <a:off x="1410808" y="2943696"/>
            <a:ext cx="1236891" cy="43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/>
          <a:p>
            <a:pPr algn="ctr" defTabSz="609630">
              <a:defRPr/>
            </a:pPr>
            <a:r>
              <a:rPr lang="en-US" sz="1050" b="1" dirty="0" err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Rancangan</a:t>
            </a:r>
            <a:r>
              <a:rPr lang="en-US" sz="1050" b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 </a:t>
            </a:r>
            <a:r>
              <a:rPr lang="en-US" sz="1050" b="1" dirty="0" err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Awal</a:t>
            </a:r>
            <a:r>
              <a:rPr lang="en-US" sz="1050" b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 Renja</a:t>
            </a:r>
            <a:endParaRPr sz="1050" b="1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6" name="Google Shape;451;p7">
            <a:extLst>
              <a:ext uri="{FF2B5EF4-FFF2-40B4-BE49-F238E27FC236}">
                <a16:creationId xmlns:a16="http://schemas.microsoft.com/office/drawing/2014/main" id="{D9D78051-1E73-48F8-9552-B7E63840C341}"/>
              </a:ext>
            </a:extLst>
          </p:cNvPr>
          <p:cNvSpPr txBox="1"/>
          <p:nvPr/>
        </p:nvSpPr>
        <p:spPr>
          <a:xfrm>
            <a:off x="3672095" y="2928308"/>
            <a:ext cx="909569" cy="43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/>
          <a:p>
            <a:pPr algn="ctr" defTabSz="609630">
              <a:defRPr/>
            </a:pPr>
            <a:r>
              <a:rPr lang="en-US" sz="1050" b="1" i="1" dirty="0" err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Rancangan</a:t>
            </a:r>
            <a:r>
              <a:rPr lang="en-US" sz="1050" b="1" i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 </a:t>
            </a:r>
            <a:r>
              <a:rPr lang="en-US" sz="1050" b="1" i="1" dirty="0" err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Renja</a:t>
            </a:r>
            <a:endParaRPr sz="1050" b="1" i="1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7" name="Google Shape;470;p7">
            <a:extLst>
              <a:ext uri="{FF2B5EF4-FFF2-40B4-BE49-F238E27FC236}">
                <a16:creationId xmlns:a16="http://schemas.microsoft.com/office/drawing/2014/main" id="{BE8AEC8A-BB79-4D05-86AA-74E54F1996F0}"/>
              </a:ext>
            </a:extLst>
          </p:cNvPr>
          <p:cNvSpPr txBox="1"/>
          <p:nvPr/>
        </p:nvSpPr>
        <p:spPr>
          <a:xfrm>
            <a:off x="580815" y="3564154"/>
            <a:ext cx="792208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 defTabSz="609630">
              <a:defRPr/>
            </a:pPr>
            <a:r>
              <a:rPr lang="en-US" sz="1200" b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NOV</a:t>
            </a:r>
            <a:endParaRPr sz="360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8" name="Google Shape;490;p7">
            <a:extLst>
              <a:ext uri="{FF2B5EF4-FFF2-40B4-BE49-F238E27FC236}">
                <a16:creationId xmlns:a16="http://schemas.microsoft.com/office/drawing/2014/main" id="{23B32E04-DCB4-4A35-85FF-815427056DA5}"/>
              </a:ext>
            </a:extLst>
          </p:cNvPr>
          <p:cNvSpPr txBox="1"/>
          <p:nvPr/>
        </p:nvSpPr>
        <p:spPr>
          <a:xfrm>
            <a:off x="7921570" y="3507133"/>
            <a:ext cx="622956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 defTabSz="609630">
              <a:defRPr/>
            </a:pPr>
            <a:r>
              <a:rPr lang="en-US" sz="1200" b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JULI</a:t>
            </a:r>
            <a:endParaRPr sz="3600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9" name="Google Shape;495;p7">
            <a:extLst>
              <a:ext uri="{FF2B5EF4-FFF2-40B4-BE49-F238E27FC236}">
                <a16:creationId xmlns:a16="http://schemas.microsoft.com/office/drawing/2014/main" id="{927915B5-5F91-4B7B-B169-68ACAB07B03F}"/>
              </a:ext>
            </a:extLst>
          </p:cNvPr>
          <p:cNvSpPr txBox="1"/>
          <p:nvPr/>
        </p:nvSpPr>
        <p:spPr>
          <a:xfrm>
            <a:off x="11344666" y="3551200"/>
            <a:ext cx="77386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 defTabSz="609630">
              <a:defRPr/>
            </a:pPr>
            <a:r>
              <a:rPr lang="en-US" sz="1200" b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DES</a:t>
            </a:r>
            <a:endParaRPr sz="3600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10" name="Google Shape;496;p7">
            <a:extLst>
              <a:ext uri="{FF2B5EF4-FFF2-40B4-BE49-F238E27FC236}">
                <a16:creationId xmlns:a16="http://schemas.microsoft.com/office/drawing/2014/main" id="{19D05BF6-B7A1-474A-B52F-BFC5296EF361}"/>
              </a:ext>
            </a:extLst>
          </p:cNvPr>
          <p:cNvSpPr txBox="1"/>
          <p:nvPr/>
        </p:nvSpPr>
        <p:spPr>
          <a:xfrm>
            <a:off x="2878180" y="3543740"/>
            <a:ext cx="792208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 defTabSz="609630">
              <a:defRPr/>
            </a:pPr>
            <a:r>
              <a:rPr lang="en-US" sz="1200" b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MAR</a:t>
            </a:r>
            <a:endParaRPr sz="1200" b="1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cxnSp>
        <p:nvCxnSpPr>
          <p:cNvPr id="11" name="Google Shape;502;p7">
            <a:extLst>
              <a:ext uri="{FF2B5EF4-FFF2-40B4-BE49-F238E27FC236}">
                <a16:creationId xmlns:a16="http://schemas.microsoft.com/office/drawing/2014/main" id="{13D84EB3-DA9A-4CCA-A1F3-B58DE60639E9}"/>
              </a:ext>
            </a:extLst>
          </p:cNvPr>
          <p:cNvCxnSpPr/>
          <p:nvPr/>
        </p:nvCxnSpPr>
        <p:spPr>
          <a:xfrm flipV="1">
            <a:off x="223295" y="3338270"/>
            <a:ext cx="11853476" cy="0"/>
          </a:xfrm>
          <a:prstGeom prst="straightConnector1">
            <a:avLst/>
          </a:prstGeom>
          <a:noFill/>
          <a:ln w="76200" cap="flat" cmpd="sng">
            <a:solidFill>
              <a:srgbClr val="1F497D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2" name="Google Shape;506;p7">
            <a:extLst>
              <a:ext uri="{FF2B5EF4-FFF2-40B4-BE49-F238E27FC236}">
                <a16:creationId xmlns:a16="http://schemas.microsoft.com/office/drawing/2014/main" id="{381AF824-CC7D-4751-87C6-7CD89E365D17}"/>
              </a:ext>
            </a:extLst>
          </p:cNvPr>
          <p:cNvSpPr/>
          <p:nvPr/>
        </p:nvSpPr>
        <p:spPr>
          <a:xfrm>
            <a:off x="3264811" y="3257239"/>
            <a:ext cx="100096" cy="284208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118100" tIns="59050" rIns="118100" bIns="59050" anchor="ctr" anchorCtr="0">
            <a:noAutofit/>
          </a:bodyPr>
          <a:lstStyle/>
          <a:p>
            <a:pPr algn="ctr" defTabSz="609630">
              <a:defRPr/>
            </a:pPr>
            <a:endParaRPr sz="1200" b="1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13" name="Google Shape;518;p7">
            <a:extLst>
              <a:ext uri="{FF2B5EF4-FFF2-40B4-BE49-F238E27FC236}">
                <a16:creationId xmlns:a16="http://schemas.microsoft.com/office/drawing/2014/main" id="{22D2155F-BEF9-402D-BE88-007C747DB6C5}"/>
              </a:ext>
            </a:extLst>
          </p:cNvPr>
          <p:cNvSpPr/>
          <p:nvPr/>
        </p:nvSpPr>
        <p:spPr>
          <a:xfrm>
            <a:off x="8219725" y="3257239"/>
            <a:ext cx="100096" cy="284208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118100" tIns="59050" rIns="118100" bIns="59050" anchor="ctr" anchorCtr="0">
            <a:noAutofit/>
          </a:bodyPr>
          <a:lstStyle/>
          <a:p>
            <a:pPr algn="ctr" defTabSz="609630">
              <a:defRPr/>
            </a:pPr>
            <a:endParaRPr sz="1200" b="1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14" name="Google Shape;538;p7">
            <a:extLst>
              <a:ext uri="{FF2B5EF4-FFF2-40B4-BE49-F238E27FC236}">
                <a16:creationId xmlns:a16="http://schemas.microsoft.com/office/drawing/2014/main" id="{A6E9920B-C0D3-47E8-87B4-A7D2A401C5F7}"/>
              </a:ext>
            </a:extLst>
          </p:cNvPr>
          <p:cNvSpPr/>
          <p:nvPr/>
        </p:nvSpPr>
        <p:spPr>
          <a:xfrm>
            <a:off x="969611" y="3257239"/>
            <a:ext cx="100096" cy="284208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118100" tIns="59050" rIns="118100" bIns="59050" anchor="ctr" anchorCtr="0">
            <a:noAutofit/>
          </a:bodyPr>
          <a:lstStyle/>
          <a:p>
            <a:pPr algn="ctr" defTabSz="609630">
              <a:defRPr/>
            </a:pPr>
            <a:endParaRPr sz="1200" b="1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15" name="Google Shape;548;p7">
            <a:extLst>
              <a:ext uri="{FF2B5EF4-FFF2-40B4-BE49-F238E27FC236}">
                <a16:creationId xmlns:a16="http://schemas.microsoft.com/office/drawing/2014/main" id="{DE261785-7B8A-494F-92B1-D76634049901}"/>
              </a:ext>
            </a:extLst>
          </p:cNvPr>
          <p:cNvSpPr/>
          <p:nvPr/>
        </p:nvSpPr>
        <p:spPr>
          <a:xfrm>
            <a:off x="11651809" y="3220598"/>
            <a:ext cx="100096" cy="284208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118100" tIns="59050" rIns="118100" bIns="59050" anchor="ctr" anchorCtr="0">
            <a:noAutofit/>
          </a:bodyPr>
          <a:lstStyle/>
          <a:p>
            <a:pPr algn="ctr" defTabSz="609630">
              <a:defRPr/>
            </a:pPr>
            <a:endParaRPr sz="1200" b="1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BAED646-A344-452D-BA90-9C1D118AD45E}"/>
              </a:ext>
            </a:extLst>
          </p:cNvPr>
          <p:cNvSpPr txBox="1"/>
          <p:nvPr/>
        </p:nvSpPr>
        <p:spPr>
          <a:xfrm>
            <a:off x="8719704" y="3010463"/>
            <a:ext cx="1533509" cy="275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>
            <a:defPPr>
              <a:defRPr lang="en-US"/>
            </a:defPPr>
            <a:lvl1pPr algn="r">
              <a:defRPr sz="1270" b="1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</a:defRPr>
            </a:lvl1pPr>
          </a:lstStyle>
          <a:p>
            <a:pPr algn="ctr" defTabSz="609630">
              <a:defRPr/>
            </a:pPr>
            <a:r>
              <a:rPr lang="en-US" sz="1050" dirty="0">
                <a:solidFill>
                  <a:prstClr val="black"/>
                </a:solidFill>
                <a:latin typeface="Calibri"/>
                <a:sym typeface="Arial" panose="020B0604020202020204"/>
              </a:rPr>
              <a:t>RKA K/L</a:t>
            </a:r>
          </a:p>
        </p:txBody>
      </p:sp>
      <p:sp>
        <p:nvSpPr>
          <p:cNvPr id="17" name="Google Shape;492;p7">
            <a:extLst>
              <a:ext uri="{FF2B5EF4-FFF2-40B4-BE49-F238E27FC236}">
                <a16:creationId xmlns:a16="http://schemas.microsoft.com/office/drawing/2014/main" id="{0C895FF1-1E67-4680-ABC9-1FC24A3FFE95}"/>
              </a:ext>
            </a:extLst>
          </p:cNvPr>
          <p:cNvSpPr txBox="1"/>
          <p:nvPr/>
        </p:nvSpPr>
        <p:spPr>
          <a:xfrm>
            <a:off x="4806694" y="3551200"/>
            <a:ext cx="75576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 defTabSz="609630">
              <a:defRPr/>
            </a:pPr>
            <a:r>
              <a:rPr lang="en-US" sz="1200" b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JUNI</a:t>
            </a:r>
            <a:endParaRPr sz="3600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18" name="Google Shape;517;p7">
            <a:extLst>
              <a:ext uri="{FF2B5EF4-FFF2-40B4-BE49-F238E27FC236}">
                <a16:creationId xmlns:a16="http://schemas.microsoft.com/office/drawing/2014/main" id="{06738D76-4FCD-4E64-A965-05ED66280656}"/>
              </a:ext>
            </a:extLst>
          </p:cNvPr>
          <p:cNvSpPr/>
          <p:nvPr/>
        </p:nvSpPr>
        <p:spPr>
          <a:xfrm>
            <a:off x="5227552" y="3260088"/>
            <a:ext cx="100096" cy="284208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118100" tIns="59050" rIns="118100" bIns="59050" anchor="ctr" anchorCtr="0">
            <a:noAutofit/>
          </a:bodyPr>
          <a:lstStyle/>
          <a:p>
            <a:pPr algn="ctr" defTabSz="609630">
              <a:defRPr/>
            </a:pPr>
            <a:endParaRPr sz="1200" b="1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19" name="Google Shape;445;p7">
            <a:extLst>
              <a:ext uri="{FF2B5EF4-FFF2-40B4-BE49-F238E27FC236}">
                <a16:creationId xmlns:a16="http://schemas.microsoft.com/office/drawing/2014/main" id="{FC327063-2245-410F-BA0B-F15C1AF11753}"/>
              </a:ext>
            </a:extLst>
          </p:cNvPr>
          <p:cNvSpPr txBox="1"/>
          <p:nvPr/>
        </p:nvSpPr>
        <p:spPr>
          <a:xfrm>
            <a:off x="6117553" y="2869642"/>
            <a:ext cx="1252616" cy="4367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/>
          <a:p>
            <a:pPr algn="ctr" defTabSz="609630">
              <a:defRPr/>
            </a:pPr>
            <a:r>
              <a:rPr lang="en-US" sz="1050" b="1" i="1" dirty="0" err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Pemutakhiran</a:t>
            </a:r>
            <a:endParaRPr sz="2800" i="1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  <a:p>
            <a:pPr algn="ctr" defTabSz="609630">
              <a:defRPr/>
            </a:pPr>
            <a:r>
              <a:rPr lang="en-US" sz="1050" b="1" i="1" dirty="0" err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Rancangan</a:t>
            </a:r>
            <a:r>
              <a:rPr lang="en-US" sz="1050" b="1" i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 </a:t>
            </a:r>
            <a:r>
              <a:rPr lang="en-US" sz="1050" b="1" i="1" dirty="0" err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Renja</a:t>
            </a:r>
            <a:endParaRPr sz="1050" b="1" i="1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6C0076E-6EA3-4A39-80CB-95D9E81C427D}"/>
              </a:ext>
            </a:extLst>
          </p:cNvPr>
          <p:cNvGrpSpPr/>
          <p:nvPr/>
        </p:nvGrpSpPr>
        <p:grpSpPr>
          <a:xfrm>
            <a:off x="897116" y="3649874"/>
            <a:ext cx="2121114" cy="1398476"/>
            <a:chOff x="1039410" y="2528926"/>
            <a:chExt cx="2121114" cy="1398476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8D0325F-12B9-467A-9687-2A74B76357AB}"/>
                </a:ext>
              </a:extLst>
            </p:cNvPr>
            <p:cNvSpPr txBox="1"/>
            <p:nvPr/>
          </p:nvSpPr>
          <p:spPr>
            <a:xfrm>
              <a:off x="1039410" y="3096405"/>
              <a:ext cx="212111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Penyusunan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</a:p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Rancangan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Awal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Renja</a:t>
              </a:r>
            </a:p>
            <a:p>
              <a:pPr marL="177809" indent="-177809" defTabSz="914446">
                <a:buFont typeface="Arial" panose="020B0604020202020204" pitchFamily="34" charset="0"/>
                <a:buChar char="•"/>
                <a:defRPr/>
              </a:pPr>
              <a:r>
                <a:rPr lang="en-US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Memuat</a:t>
              </a:r>
              <a:r>
                <a:rPr lang="en-US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indikasi</a:t>
              </a:r>
              <a:r>
                <a:rPr lang="en-US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perencanaan</a:t>
              </a:r>
              <a:endParaRPr lang="en-ID" sz="1200" dirty="0">
                <a:solidFill>
                  <a:prstClr val="black"/>
                </a:solidFill>
                <a:latin typeface="Calibri"/>
                <a:cs typeface="Arial"/>
                <a:sym typeface="Arial"/>
              </a:endParaRP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60D2D77A-6DE0-430C-82F8-0FEB7A15C7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172" t="5379" r="72934" b="57247"/>
            <a:stretch>
              <a:fillRect/>
            </a:stretch>
          </p:blipFill>
          <p:spPr>
            <a:xfrm>
              <a:off x="1811799" y="2528926"/>
              <a:ext cx="650325" cy="500784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5462B25-141D-46B6-837E-7EE53FBA297D}"/>
              </a:ext>
            </a:extLst>
          </p:cNvPr>
          <p:cNvGrpSpPr/>
          <p:nvPr/>
        </p:nvGrpSpPr>
        <p:grpSpPr>
          <a:xfrm>
            <a:off x="3297198" y="3628891"/>
            <a:ext cx="2121114" cy="1960094"/>
            <a:chOff x="3318856" y="2528926"/>
            <a:chExt cx="2121114" cy="1960094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BCCEE652-60DB-40BB-94B5-295497C869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40936" t="5379" r="39342" b="57247"/>
            <a:stretch>
              <a:fillRect/>
            </a:stretch>
          </p:blipFill>
          <p:spPr>
            <a:xfrm>
              <a:off x="4072497" y="2528926"/>
              <a:ext cx="613833" cy="500784"/>
            </a:xfrm>
            <a:prstGeom prst="rect">
              <a:avLst/>
            </a:prstGeom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1691F9E-4F42-424E-A230-2258C84ECB81}"/>
                </a:ext>
              </a:extLst>
            </p:cNvPr>
            <p:cNvSpPr txBox="1"/>
            <p:nvPr/>
          </p:nvSpPr>
          <p:spPr>
            <a:xfrm>
              <a:off x="3318856" y="3104025"/>
              <a:ext cx="212111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Penyusunan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</a:p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Rancangan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Renja</a:t>
              </a:r>
            </a:p>
            <a:p>
              <a:pPr marL="177809" indent="-177809" defTabSz="914446">
                <a:buFont typeface="Arial" panose="020B0604020202020204" pitchFamily="34" charset="0"/>
                <a:buChar char="•"/>
                <a:defRPr/>
              </a:pPr>
              <a:r>
                <a:rPr lang="en-US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Berdasarkan</a:t>
              </a:r>
              <a:r>
                <a:rPr lang="en-US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SB PI</a:t>
              </a:r>
            </a:p>
            <a:p>
              <a:pPr marL="177809" indent="-177809" defTabSz="914446">
                <a:buFont typeface="Arial" panose="020B0604020202020204" pitchFamily="34" charset="0"/>
                <a:buChar char="•"/>
                <a:defRPr/>
              </a:pPr>
              <a:endParaRPr lang="en-US" sz="1200" dirty="0">
                <a:solidFill>
                  <a:prstClr val="black"/>
                </a:solidFill>
                <a:latin typeface="Calibri"/>
                <a:cs typeface="Arial"/>
                <a:sym typeface="Arial"/>
              </a:endParaRPr>
            </a:p>
            <a:p>
              <a:pPr marL="177809" indent="-177809" defTabSz="914446">
                <a:buFont typeface="Arial" panose="020B0604020202020204" pitchFamily="34" charset="0"/>
                <a:buChar char="•"/>
                <a:defRPr/>
              </a:pPr>
              <a:r>
                <a:rPr lang="en-US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Ditelaah</a:t>
              </a:r>
              <a:r>
                <a:rPr lang="en-US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dalam</a:t>
              </a:r>
              <a:r>
                <a:rPr lang="en-US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i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Trilateral Meeting </a:t>
              </a:r>
              <a:r>
                <a:rPr lang="en-US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(Bappenas-KL-</a:t>
              </a:r>
              <a:r>
                <a:rPr lang="en-US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Kemenkeu</a:t>
              </a:r>
              <a:r>
                <a:rPr lang="en-US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)</a:t>
              </a:r>
              <a:endParaRPr lang="en-ID" sz="1200" dirty="0">
                <a:solidFill>
                  <a:prstClr val="black"/>
                </a:solidFill>
                <a:latin typeface="Calibri"/>
                <a:cs typeface="Arial"/>
                <a:sym typeface="Arial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4F88819-2092-4957-8C7B-AA208AA004D1}"/>
              </a:ext>
            </a:extLst>
          </p:cNvPr>
          <p:cNvGrpSpPr/>
          <p:nvPr/>
        </p:nvGrpSpPr>
        <p:grpSpPr>
          <a:xfrm>
            <a:off x="5822162" y="3534391"/>
            <a:ext cx="2298878" cy="2137139"/>
            <a:chOff x="5172059" y="2528926"/>
            <a:chExt cx="2298878" cy="2137139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7308D907-8714-498B-AE23-C2EBD1F16D9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74271" t="5334" r="6007" b="57292"/>
            <a:stretch>
              <a:fillRect/>
            </a:stretch>
          </p:blipFill>
          <p:spPr>
            <a:xfrm>
              <a:off x="5925700" y="2528926"/>
              <a:ext cx="613833" cy="500784"/>
            </a:xfrm>
            <a:prstGeom prst="rect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90AD120-DD78-4AC8-BFB3-F5AB8C9890E6}"/>
                </a:ext>
              </a:extLst>
            </p:cNvPr>
            <p:cNvSpPr txBox="1"/>
            <p:nvPr/>
          </p:nvSpPr>
          <p:spPr>
            <a:xfrm>
              <a:off x="5172059" y="3096405"/>
              <a:ext cx="2298878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Pemutakhiran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</a:p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Rancangan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Renja</a:t>
              </a:r>
            </a:p>
            <a:p>
              <a:pPr marL="177809" indent="-177809" defTabSz="914446">
                <a:buFont typeface="Arial" panose="020B0604020202020204" pitchFamily="34" charset="0"/>
                <a:buChar char="•"/>
                <a:defRPr/>
              </a:pPr>
              <a:r>
                <a:rPr lang="en-ID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dimutakhirkan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ID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melalui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Trilateral Meeting </a:t>
              </a:r>
              <a:r>
                <a:rPr lang="en-ID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berdasarkan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ID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Perpres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RKP dan SBPA</a:t>
              </a:r>
            </a:p>
            <a:p>
              <a:pPr marL="177809" indent="-177809" defTabSz="914446">
                <a:buFont typeface="Arial" panose="020B0604020202020204" pitchFamily="34" charset="0"/>
                <a:buChar char="•"/>
                <a:defRPr/>
              </a:pPr>
              <a:endParaRPr lang="en-ID" sz="1200" dirty="0">
                <a:solidFill>
                  <a:prstClr val="black"/>
                </a:solidFill>
                <a:latin typeface="Calibri"/>
                <a:cs typeface="Arial"/>
                <a:sym typeface="Arial"/>
              </a:endParaRPr>
            </a:p>
            <a:p>
              <a:pPr marL="177809" indent="-177809" defTabSz="914446">
                <a:buFont typeface="Arial" panose="020B0604020202020204" pitchFamily="34" charset="0"/>
                <a:buChar char="•"/>
                <a:defRPr/>
              </a:pPr>
              <a:r>
                <a:rPr lang="en-ID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menjadi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ID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dasar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ID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penyusunan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RKA K/L </a:t>
              </a: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80B96ADA-E04E-4F4F-9348-F8DCC8FC4FD0}"/>
              </a:ext>
            </a:extLst>
          </p:cNvPr>
          <p:cNvSpPr txBox="1"/>
          <p:nvPr/>
        </p:nvSpPr>
        <p:spPr>
          <a:xfrm>
            <a:off x="11052274" y="2555458"/>
            <a:ext cx="1139727" cy="5982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>
            <a:defPPr>
              <a:defRPr lang="en-US"/>
            </a:defPPr>
            <a:lvl1pPr algn="r">
              <a:defRPr sz="1270" b="1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</a:defRPr>
            </a:lvl1pPr>
          </a:lstStyle>
          <a:p>
            <a:pPr algn="ctr" defTabSz="609630">
              <a:defRPr/>
            </a:pPr>
            <a:r>
              <a:rPr lang="en-US" sz="1050" b="0" dirty="0">
                <a:solidFill>
                  <a:prstClr val="black"/>
                </a:solidFill>
                <a:latin typeface="Calibri"/>
                <a:sym typeface="Arial" panose="020B0604020202020204"/>
              </a:rPr>
              <a:t>DIPA &amp; </a:t>
            </a:r>
            <a:r>
              <a:rPr lang="en-US" sz="1050" b="0" dirty="0" err="1">
                <a:solidFill>
                  <a:prstClr val="black"/>
                </a:solidFill>
                <a:latin typeface="Calibri"/>
                <a:sym typeface="Arial" panose="020B0604020202020204"/>
              </a:rPr>
              <a:t>Pemutakhiran</a:t>
            </a:r>
            <a:r>
              <a:rPr lang="en-US" sz="1050" b="0" dirty="0">
                <a:solidFill>
                  <a:prstClr val="black"/>
                </a:solidFill>
                <a:latin typeface="Calibri"/>
                <a:sym typeface="Arial" panose="020B0604020202020204"/>
              </a:rPr>
              <a:t> RKP</a:t>
            </a:r>
          </a:p>
        </p:txBody>
      </p:sp>
      <p:sp>
        <p:nvSpPr>
          <p:cNvPr id="30" name="Google Shape;450;p7">
            <a:extLst>
              <a:ext uri="{FF2B5EF4-FFF2-40B4-BE49-F238E27FC236}">
                <a16:creationId xmlns:a16="http://schemas.microsoft.com/office/drawing/2014/main" id="{2297FB6D-77EE-40DE-847B-460878F20566}"/>
              </a:ext>
            </a:extLst>
          </p:cNvPr>
          <p:cNvSpPr txBox="1"/>
          <p:nvPr/>
        </p:nvSpPr>
        <p:spPr>
          <a:xfrm>
            <a:off x="2772606" y="2421732"/>
            <a:ext cx="1079178" cy="5036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/>
          <a:p>
            <a:pPr algn="ctr" defTabSz="609630">
              <a:defRPr/>
            </a:pPr>
            <a:r>
              <a:rPr lang="en-US" sz="845" b="1" dirty="0" err="1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Ranc</a:t>
            </a:r>
            <a:r>
              <a:rPr lang="en-US" sz="845" b="1" dirty="0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. Awal RKP &amp; SB </a:t>
            </a:r>
            <a:r>
              <a:rPr lang="en-US" sz="845" b="1" dirty="0" err="1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Pagu</a:t>
            </a:r>
            <a:r>
              <a:rPr lang="en-US" sz="845" b="1" dirty="0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 </a:t>
            </a:r>
            <a:r>
              <a:rPr lang="en-US" sz="845" b="1" dirty="0" err="1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Indikatif</a:t>
            </a:r>
            <a:endParaRPr dirty="0">
              <a:solidFill>
                <a:prstClr val="black"/>
              </a:solidFill>
              <a:latin typeface="Calibri" panose="020F0502020204030204"/>
              <a:cs typeface="Arial" panose="020B0604020202020204"/>
              <a:sym typeface="Arial" panose="020B0604020202020204"/>
            </a:endParaRPr>
          </a:p>
        </p:txBody>
      </p:sp>
      <p:pic>
        <p:nvPicPr>
          <p:cNvPr id="31" name="Google Shape;1056;p25">
            <a:extLst>
              <a:ext uri="{FF2B5EF4-FFF2-40B4-BE49-F238E27FC236}">
                <a16:creationId xmlns:a16="http://schemas.microsoft.com/office/drawing/2014/main" id="{FC661AB0-3DFF-4D4D-AE9C-D4E353BFBAF4}"/>
              </a:ext>
            </a:extLst>
          </p:cNvPr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3183353" y="2996405"/>
            <a:ext cx="257687" cy="251976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447;p7">
            <a:extLst>
              <a:ext uri="{FF2B5EF4-FFF2-40B4-BE49-F238E27FC236}">
                <a16:creationId xmlns:a16="http://schemas.microsoft.com/office/drawing/2014/main" id="{AEB254C2-7D20-4E6F-BC83-B17A6D276362}"/>
              </a:ext>
            </a:extLst>
          </p:cNvPr>
          <p:cNvSpPr txBox="1"/>
          <p:nvPr/>
        </p:nvSpPr>
        <p:spPr>
          <a:xfrm>
            <a:off x="4635134" y="2425233"/>
            <a:ext cx="1252616" cy="37361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/>
          <a:p>
            <a:pPr algn="ctr" defTabSz="609630">
              <a:defRPr/>
            </a:pPr>
            <a:r>
              <a:rPr lang="en-US" sz="845" b="1" dirty="0" err="1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Perpres</a:t>
            </a:r>
            <a:r>
              <a:rPr lang="en-US" sz="845" b="1" dirty="0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 RKP &amp; SB </a:t>
            </a:r>
            <a:r>
              <a:rPr lang="en-US" sz="845" b="1" dirty="0" err="1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Pagu</a:t>
            </a:r>
            <a:r>
              <a:rPr lang="en-US" sz="845" b="1" dirty="0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 </a:t>
            </a:r>
            <a:r>
              <a:rPr lang="en-US" sz="845" b="1" dirty="0" err="1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Anggaran</a:t>
            </a:r>
            <a:endParaRPr dirty="0">
              <a:solidFill>
                <a:prstClr val="black"/>
              </a:solidFill>
              <a:latin typeface="Calibri" panose="020F0502020204030204"/>
              <a:cs typeface="Arial" panose="020B0604020202020204"/>
              <a:sym typeface="Arial" panose="020B0604020202020204"/>
            </a:endParaRPr>
          </a:p>
        </p:txBody>
      </p:sp>
      <p:pic>
        <p:nvPicPr>
          <p:cNvPr id="33" name="Google Shape;1056;p25">
            <a:extLst>
              <a:ext uri="{FF2B5EF4-FFF2-40B4-BE49-F238E27FC236}">
                <a16:creationId xmlns:a16="http://schemas.microsoft.com/office/drawing/2014/main" id="{4BFFC54C-CA7C-4666-8508-839BBE096CB1}"/>
              </a:ext>
            </a:extLst>
          </p:cNvPr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5115810" y="2946347"/>
            <a:ext cx="276693" cy="296705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B9F5A048-C955-404F-8C67-7FA83060D60E}"/>
              </a:ext>
            </a:extLst>
          </p:cNvPr>
          <p:cNvSpPr/>
          <p:nvPr/>
        </p:nvSpPr>
        <p:spPr>
          <a:xfrm>
            <a:off x="7726784" y="2771510"/>
            <a:ext cx="1305093" cy="560881"/>
          </a:xfrm>
          <a:prstGeom prst="rect">
            <a:avLst/>
          </a:prstGeom>
          <a:noFill/>
          <a:ln w="57150" cap="flat" cmpd="sng" algn="ctr">
            <a:noFill/>
            <a:prstDash val="sysDot"/>
          </a:ln>
          <a:effectLst/>
        </p:spPr>
        <p:txBody>
          <a:bodyPr rtlCol="0" anchor="ctr"/>
          <a:lstStyle/>
          <a:p>
            <a:pPr algn="ctr" defTabSz="609630">
              <a:defRPr/>
            </a:pPr>
            <a:endParaRPr lang="en-US" sz="1200">
              <a:solidFill>
                <a:prstClr val="white"/>
              </a:solidFill>
              <a:latin typeface="Calibri" panose="020F050202020403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35" name="Google Shape;446;p7">
            <a:extLst>
              <a:ext uri="{FF2B5EF4-FFF2-40B4-BE49-F238E27FC236}">
                <a16:creationId xmlns:a16="http://schemas.microsoft.com/office/drawing/2014/main" id="{38501016-6448-4804-8D28-ACB8AFEF6F6A}"/>
              </a:ext>
            </a:extLst>
          </p:cNvPr>
          <p:cNvSpPr txBox="1"/>
          <p:nvPr/>
        </p:nvSpPr>
        <p:spPr>
          <a:xfrm>
            <a:off x="7860118" y="2659679"/>
            <a:ext cx="919406" cy="277439"/>
          </a:xfrm>
          <a:prstGeom prst="rect">
            <a:avLst/>
          </a:prstGeom>
          <a:solidFill>
            <a:srgbClr val="E9C46A"/>
          </a:solidFill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/>
          <a:p>
            <a:pPr defTabSz="609630">
              <a:defRPr/>
            </a:pPr>
            <a:r>
              <a:rPr lang="en-US" sz="1065" b="1" dirty="0" err="1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Renja</a:t>
            </a:r>
            <a:r>
              <a:rPr lang="en-US" sz="1065" b="1" dirty="0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 K/L</a:t>
            </a:r>
            <a:endParaRPr sz="1065" b="1" dirty="0">
              <a:solidFill>
                <a:prstClr val="black"/>
              </a:solidFill>
              <a:latin typeface="Arial" panose="020B0604020202020204"/>
              <a:cs typeface="Arial" panose="020B0604020202020204"/>
              <a:sym typeface="Arial" panose="020B0604020202020204"/>
            </a:endParaRPr>
          </a:p>
        </p:txBody>
      </p:sp>
      <p:pic>
        <p:nvPicPr>
          <p:cNvPr id="36" name="Google Shape;1044;p25">
            <a:extLst>
              <a:ext uri="{FF2B5EF4-FFF2-40B4-BE49-F238E27FC236}">
                <a16:creationId xmlns:a16="http://schemas.microsoft.com/office/drawing/2014/main" id="{848557E9-1AA8-4511-B927-F83A8CD355B8}"/>
              </a:ext>
            </a:extLst>
          </p:cNvPr>
          <p:cNvPicPr preferRelativeResize="0"/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8121040" y="2965212"/>
            <a:ext cx="297467" cy="277761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Google Shape;548;p7">
            <a:extLst>
              <a:ext uri="{FF2B5EF4-FFF2-40B4-BE49-F238E27FC236}">
                <a16:creationId xmlns:a16="http://schemas.microsoft.com/office/drawing/2014/main" id="{5994BBB3-4A50-4F32-8857-F93C2A166552}"/>
              </a:ext>
            </a:extLst>
          </p:cNvPr>
          <p:cNvSpPr/>
          <p:nvPr/>
        </p:nvSpPr>
        <p:spPr>
          <a:xfrm>
            <a:off x="10535469" y="3257239"/>
            <a:ext cx="100096" cy="284208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118100" tIns="59050" rIns="118100" bIns="59050" anchor="ctr" anchorCtr="0">
            <a:noAutofit/>
          </a:bodyPr>
          <a:lstStyle/>
          <a:p>
            <a:pPr algn="ctr" defTabSz="609630">
              <a:defRPr/>
            </a:pPr>
            <a:endParaRPr sz="1200" b="1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38" name="Google Shape;495;p7">
            <a:extLst>
              <a:ext uri="{FF2B5EF4-FFF2-40B4-BE49-F238E27FC236}">
                <a16:creationId xmlns:a16="http://schemas.microsoft.com/office/drawing/2014/main" id="{56D6FA7A-D482-410C-99A3-2ED410A4599C}"/>
              </a:ext>
            </a:extLst>
          </p:cNvPr>
          <p:cNvSpPr txBox="1"/>
          <p:nvPr/>
        </p:nvSpPr>
        <p:spPr>
          <a:xfrm>
            <a:off x="10188113" y="3557965"/>
            <a:ext cx="77386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 defTabSz="609630">
              <a:defRPr/>
            </a:pPr>
            <a:r>
              <a:rPr lang="en-US" sz="1200" b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NOV</a:t>
            </a:r>
            <a:endParaRPr sz="3600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BBF2CE0-9256-482F-9298-2DE3BEF8B4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03791" y="2599658"/>
            <a:ext cx="839093" cy="5982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/>
          <a:p>
            <a:pPr algn="ctr" defTabSz="609630">
              <a:defRPr/>
            </a:pPr>
            <a:r>
              <a:rPr lang="id-ID" altLang="id-ID" sz="1050" dirty="0">
                <a:solidFill>
                  <a:prstClr val="black"/>
                </a:solidFill>
                <a:latin typeface="Calibri"/>
                <a:ea typeface="Arial" panose="020B0604020202020204"/>
                <a:cs typeface="Arial" panose="020B0604020202020204"/>
                <a:sym typeface="Arial"/>
              </a:rPr>
              <a:t>UU APBN &amp; Alokasi Anggaran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C8BEE886-CE52-4312-BEC2-9D4794DFF8BB}"/>
              </a:ext>
            </a:extLst>
          </p:cNvPr>
          <p:cNvGrpSpPr/>
          <p:nvPr/>
        </p:nvGrpSpPr>
        <p:grpSpPr>
          <a:xfrm>
            <a:off x="9063487" y="4401161"/>
            <a:ext cx="1921620" cy="500784"/>
            <a:chOff x="9116565" y="3826878"/>
            <a:chExt cx="1921620" cy="500784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488FCF83-E7DB-4E67-8C35-FDD9B3A6CDFE}"/>
                </a:ext>
              </a:extLst>
            </p:cNvPr>
            <p:cNvSpPr txBox="1"/>
            <p:nvPr/>
          </p:nvSpPr>
          <p:spPr>
            <a:xfrm>
              <a:off x="9530175" y="3927922"/>
              <a:ext cx="150801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Perubahan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Renja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</a:p>
          </p:txBody>
        </p:sp>
        <p:pic>
          <p:nvPicPr>
            <p:cNvPr id="42" name="Google Shape;1223;p35">
              <a:extLst>
                <a:ext uri="{FF2B5EF4-FFF2-40B4-BE49-F238E27FC236}">
                  <a16:creationId xmlns:a16="http://schemas.microsoft.com/office/drawing/2014/main" id="{2A3935E8-8E1C-4775-9462-1A94BC615407}"/>
                </a:ext>
              </a:extLst>
            </p:cNvPr>
            <p:cNvPicPr preferRelativeResize="0"/>
            <p:nvPr/>
          </p:nvPicPr>
          <p:blipFill rotWithShape="1">
            <a:blip r:embed="rId6"/>
            <a:srcRect/>
            <a:stretch>
              <a:fillRect/>
            </a:stretch>
          </p:blipFill>
          <p:spPr>
            <a:xfrm>
              <a:off x="9116565" y="3826878"/>
              <a:ext cx="500784" cy="50078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B4A897CF-0605-43EA-AF11-2957D8C0A6E6}"/>
              </a:ext>
            </a:extLst>
          </p:cNvPr>
          <p:cNvGrpSpPr/>
          <p:nvPr/>
        </p:nvGrpSpPr>
        <p:grpSpPr>
          <a:xfrm>
            <a:off x="5537201" y="5806544"/>
            <a:ext cx="1844024" cy="564528"/>
            <a:chOff x="5415850" y="5687947"/>
            <a:chExt cx="1844023" cy="564528"/>
          </a:xfrm>
        </p:grpSpPr>
        <p:pic>
          <p:nvPicPr>
            <p:cNvPr id="44" name="Graphic 43" descr="Contract RTL">
              <a:extLst>
                <a:ext uri="{FF2B5EF4-FFF2-40B4-BE49-F238E27FC236}">
                  <a16:creationId xmlns:a16="http://schemas.microsoft.com/office/drawing/2014/main" id="{8B3891CD-B540-4803-B1B9-01DD43B8305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415850" y="5687947"/>
              <a:ext cx="564528" cy="564528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7415213-D883-43C5-800D-D1F052B895D9}"/>
                </a:ext>
              </a:extLst>
            </p:cNvPr>
            <p:cNvSpPr txBox="1"/>
            <p:nvPr/>
          </p:nvSpPr>
          <p:spPr>
            <a:xfrm>
              <a:off x="5941067" y="5807034"/>
              <a:ext cx="13188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Penelaahan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Renja</a:t>
              </a:r>
              <a:endParaRPr lang="en-ID" sz="1200" dirty="0">
                <a:solidFill>
                  <a:prstClr val="black"/>
                </a:solidFill>
                <a:latin typeface="Calibri"/>
                <a:cs typeface="Arial"/>
                <a:sym typeface="Arial"/>
              </a:endParaRPr>
            </a:p>
          </p:txBody>
        </p:sp>
      </p:grpSp>
      <p:sp>
        <p:nvSpPr>
          <p:cNvPr id="46" name="Right Brace 45">
            <a:extLst>
              <a:ext uri="{FF2B5EF4-FFF2-40B4-BE49-F238E27FC236}">
                <a16:creationId xmlns:a16="http://schemas.microsoft.com/office/drawing/2014/main" id="{A5DD1EEF-7500-4BF0-88AD-794933EEC03C}"/>
              </a:ext>
            </a:extLst>
          </p:cNvPr>
          <p:cNvSpPr/>
          <p:nvPr/>
        </p:nvSpPr>
        <p:spPr>
          <a:xfrm rot="5400000">
            <a:off x="10017958" y="2294935"/>
            <a:ext cx="248056" cy="3744428"/>
          </a:xfrm>
          <a:prstGeom prst="rightBrace">
            <a:avLst/>
          </a:prstGeom>
          <a:ln w="38100">
            <a:solidFill>
              <a:srgbClr val="1F497D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609630">
              <a:defRPr/>
            </a:pPr>
            <a:endParaRPr lang="en-US" sz="1200">
              <a:solidFill>
                <a:prstClr val="black"/>
              </a:solidFill>
              <a:latin typeface="Calibri" panose="020F0502020204030204"/>
              <a:sym typeface="Arial"/>
            </a:endParaRPr>
          </a:p>
        </p:txBody>
      </p:sp>
      <p:sp>
        <p:nvSpPr>
          <p:cNvPr id="47" name="Right Brace 46">
            <a:extLst>
              <a:ext uri="{FF2B5EF4-FFF2-40B4-BE49-F238E27FC236}">
                <a16:creationId xmlns:a16="http://schemas.microsoft.com/office/drawing/2014/main" id="{828FCA28-2E3A-4D8C-895E-0AC2F64E0C9F}"/>
              </a:ext>
            </a:extLst>
          </p:cNvPr>
          <p:cNvSpPr/>
          <p:nvPr/>
        </p:nvSpPr>
        <p:spPr>
          <a:xfrm rot="5400000">
            <a:off x="5398487" y="3179430"/>
            <a:ext cx="327944" cy="4972573"/>
          </a:xfrm>
          <a:prstGeom prst="rightBrace">
            <a:avLst/>
          </a:prstGeom>
          <a:ln w="38100">
            <a:solidFill>
              <a:srgbClr val="1F497D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609630">
              <a:defRPr/>
            </a:pPr>
            <a:endParaRPr lang="en-US" sz="1200">
              <a:solidFill>
                <a:prstClr val="black"/>
              </a:solidFill>
              <a:latin typeface="Calibri" panose="020F0502020204030204"/>
              <a:sym typeface="Arial"/>
            </a:endParaRPr>
          </a:p>
        </p:txBody>
      </p:sp>
      <p:sp>
        <p:nvSpPr>
          <p:cNvPr id="48" name="Right Brace 47">
            <a:extLst>
              <a:ext uri="{FF2B5EF4-FFF2-40B4-BE49-F238E27FC236}">
                <a16:creationId xmlns:a16="http://schemas.microsoft.com/office/drawing/2014/main" id="{5618E1D3-3FD2-4AEA-B6A8-8B2DCDB20EE5}"/>
              </a:ext>
            </a:extLst>
          </p:cNvPr>
          <p:cNvSpPr/>
          <p:nvPr/>
        </p:nvSpPr>
        <p:spPr>
          <a:xfrm rot="16200000" flipV="1">
            <a:off x="4515262" y="-1309686"/>
            <a:ext cx="208859" cy="7300161"/>
          </a:xfrm>
          <a:prstGeom prst="rightBrace">
            <a:avLst/>
          </a:prstGeom>
          <a:ln w="38100">
            <a:solidFill>
              <a:srgbClr val="1F497D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609630">
              <a:defRPr/>
            </a:pPr>
            <a:endParaRPr lang="en-US" sz="1200">
              <a:solidFill>
                <a:prstClr val="black"/>
              </a:solidFill>
              <a:latin typeface="Calibri" panose="020F0502020204030204"/>
              <a:sym typeface="Arial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DA83DE9A-CE8A-4357-BCFD-8E863709E429}"/>
              </a:ext>
            </a:extLst>
          </p:cNvPr>
          <p:cNvGrpSpPr/>
          <p:nvPr/>
        </p:nvGrpSpPr>
        <p:grpSpPr>
          <a:xfrm>
            <a:off x="3636705" y="1792553"/>
            <a:ext cx="1965971" cy="517814"/>
            <a:chOff x="3592877" y="1694532"/>
            <a:chExt cx="1965971" cy="517814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9B7EA58B-F5BD-4289-8FE7-A7F7D70DDD3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2877" y="1694532"/>
              <a:ext cx="517814" cy="517814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9D5240D4-601B-46BC-B791-22A7104AAB04}"/>
                </a:ext>
              </a:extLst>
            </p:cNvPr>
            <p:cNvSpPr txBox="1"/>
            <p:nvPr/>
          </p:nvSpPr>
          <p:spPr>
            <a:xfrm>
              <a:off x="4050838" y="1793580"/>
              <a:ext cx="150801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Penyusunan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Renja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</a:p>
          </p:txBody>
        </p:sp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1ADA9D80-B590-438C-AFD3-6109A0A6D080}"/>
              </a:ext>
            </a:extLst>
          </p:cNvPr>
          <p:cNvSpPr txBox="1"/>
          <p:nvPr/>
        </p:nvSpPr>
        <p:spPr>
          <a:xfrm>
            <a:off x="9804400" y="6578600"/>
            <a:ext cx="2894997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84865" algn="r" defTabSz="914446">
              <a:spcBef>
                <a:spcPts val="1250"/>
              </a:spcBef>
            </a:pPr>
            <a:r>
              <a:rPr lang="en-ID" sz="900" spc="-5" dirty="0" err="1">
                <a:solidFill>
                  <a:srgbClr val="8787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Direktorat</a:t>
            </a:r>
            <a:r>
              <a:rPr lang="en-ID" sz="900" spc="-5" dirty="0">
                <a:solidFill>
                  <a:srgbClr val="8787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900" spc="-5" dirty="0" err="1">
                <a:solidFill>
                  <a:srgbClr val="8787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Alokasi</a:t>
            </a:r>
            <a:r>
              <a:rPr lang="en-ID" sz="900" spc="-5" dirty="0">
                <a:solidFill>
                  <a:srgbClr val="8787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900" dirty="0" err="1">
                <a:solidFill>
                  <a:srgbClr val="8787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Pendanaan</a:t>
            </a:r>
            <a:r>
              <a:rPr lang="en-ID" sz="900" spc="-40" dirty="0">
                <a:solidFill>
                  <a:srgbClr val="8787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900" dirty="0">
                <a:solidFill>
                  <a:srgbClr val="8787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Pembangunan</a:t>
            </a:r>
            <a:endParaRPr lang="en-ID" sz="900" dirty="0">
              <a:solidFill>
                <a:srgbClr val="2A2828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id="{44880C0F-6433-4BC0-ADCF-DBA0F12F8A95}"/>
              </a:ext>
            </a:extLst>
          </p:cNvPr>
          <p:cNvSpPr txBox="1">
            <a:spLocks/>
          </p:cNvSpPr>
          <p:nvPr/>
        </p:nvSpPr>
        <p:spPr>
          <a:xfrm>
            <a:off x="4759651" y="32224"/>
            <a:ext cx="7142025" cy="713075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r>
              <a:rPr lang="fi-FI" sz="2000" dirty="0">
                <a:sym typeface="Quattrocento Sans"/>
              </a:rPr>
              <a:t>TAHAPAN PENYUSUNAN, PENELAAHAN &amp; PERUBAHAN  RENJA KL </a:t>
            </a:r>
          </a:p>
        </p:txBody>
      </p:sp>
    </p:spTree>
    <p:extLst>
      <p:ext uri="{BB962C8B-B14F-4D97-AF65-F5344CB8AC3E}">
        <p14:creationId xmlns:p14="http://schemas.microsoft.com/office/powerpoint/2010/main" val="9952019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713;p13">
            <a:extLst>
              <a:ext uri="{FF2B5EF4-FFF2-40B4-BE49-F238E27FC236}">
                <a16:creationId xmlns:a16="http://schemas.microsoft.com/office/drawing/2014/main" id="{F553EB60-28CD-46EB-9410-CC8DA674568C}"/>
              </a:ext>
            </a:extLst>
          </p:cNvPr>
          <p:cNvSpPr txBox="1"/>
          <p:nvPr/>
        </p:nvSpPr>
        <p:spPr>
          <a:xfrm>
            <a:off x="1252490" y="6053328"/>
            <a:ext cx="2953500" cy="415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22851" rIns="45700" bIns="22851" anchor="t" anchorCtr="0">
            <a:spAutoFit/>
          </a:bodyPr>
          <a:lstStyle/>
          <a:p>
            <a:pPr defTabSz="914377">
              <a:buClr>
                <a:srgbClr val="00508F"/>
              </a:buClr>
              <a:buSzPts val="900"/>
            </a:pPr>
            <a:r>
              <a:rPr lang="en-US" sz="800" b="1" i="1" kern="0" dirty="0">
                <a:solidFill>
                  <a:srgbClr val="00508F"/>
                </a:solidFill>
                <a:latin typeface="Arial"/>
                <a:cs typeface="Arial"/>
                <a:sym typeface="Arial"/>
              </a:rPr>
              <a:t>Leveling data </a:t>
            </a:r>
            <a:r>
              <a:rPr lang="en-US" sz="800" b="1" i="1" kern="0" dirty="0" err="1">
                <a:solidFill>
                  <a:srgbClr val="00508F"/>
                </a:solidFill>
                <a:latin typeface="Arial"/>
                <a:cs typeface="Arial"/>
                <a:sym typeface="Arial"/>
              </a:rPr>
              <a:t>Renja</a:t>
            </a:r>
            <a:r>
              <a:rPr lang="en-US" sz="800" b="1" i="1" kern="0" dirty="0">
                <a:solidFill>
                  <a:srgbClr val="00508F"/>
                </a:solidFill>
                <a:latin typeface="Arial"/>
                <a:cs typeface="Arial"/>
                <a:sym typeface="Arial"/>
              </a:rPr>
              <a:t> yang </a:t>
            </a:r>
            <a:r>
              <a:rPr lang="en-US" sz="800" b="1" i="1" kern="0" dirty="0" err="1">
                <a:solidFill>
                  <a:srgbClr val="00508F"/>
                </a:solidFill>
                <a:latin typeface="Arial"/>
                <a:cs typeface="Arial"/>
                <a:sym typeface="Arial"/>
              </a:rPr>
              <a:t>dilakukan</a:t>
            </a:r>
            <a:r>
              <a:rPr lang="en-US" sz="800" b="1" i="1" kern="0" dirty="0">
                <a:solidFill>
                  <a:srgbClr val="00508F"/>
                </a:solidFill>
                <a:latin typeface="Arial"/>
                <a:cs typeface="Arial"/>
                <a:sym typeface="Arial"/>
              </a:rPr>
              <a:t> </a:t>
            </a:r>
            <a:r>
              <a:rPr lang="en-US" sz="800" b="1" i="1" kern="0" dirty="0" err="1">
                <a:solidFill>
                  <a:srgbClr val="00508F"/>
                </a:solidFill>
                <a:latin typeface="Arial"/>
                <a:cs typeface="Arial"/>
                <a:sym typeface="Arial"/>
              </a:rPr>
              <a:t>penelaahan</a:t>
            </a:r>
            <a:r>
              <a:rPr lang="en-US" sz="800" b="1" i="1" kern="0" dirty="0">
                <a:solidFill>
                  <a:srgbClr val="00508F"/>
                </a:solidFill>
                <a:latin typeface="Arial"/>
                <a:cs typeface="Arial"/>
                <a:sym typeface="Arial"/>
              </a:rPr>
              <a:t>: </a:t>
            </a:r>
            <a:endParaRPr sz="800" b="1" i="1" kern="0" dirty="0">
              <a:solidFill>
                <a:srgbClr val="00508F"/>
              </a:solidFill>
              <a:latin typeface="Arial"/>
              <a:cs typeface="Arial"/>
              <a:sym typeface="Arial"/>
            </a:endParaRPr>
          </a:p>
          <a:p>
            <a:pPr marL="228594" indent="-171446" defTabSz="914377">
              <a:buClr>
                <a:srgbClr val="00508F"/>
              </a:buClr>
              <a:buSzPts val="900"/>
              <a:buFont typeface="Arial"/>
              <a:buChar char="●"/>
            </a:pPr>
            <a:r>
              <a:rPr lang="en-US" sz="800" b="1" i="1" kern="0" dirty="0">
                <a:solidFill>
                  <a:srgbClr val="00508F"/>
                </a:solidFill>
                <a:latin typeface="Arial"/>
                <a:cs typeface="Arial"/>
                <a:sym typeface="Arial"/>
              </a:rPr>
              <a:t>Approved / </a:t>
            </a:r>
            <a:r>
              <a:rPr lang="en-US" sz="800" b="1" i="1" kern="0" dirty="0" err="1">
                <a:solidFill>
                  <a:srgbClr val="00508F"/>
                </a:solidFill>
                <a:latin typeface="Arial"/>
                <a:cs typeface="Arial"/>
                <a:sym typeface="Arial"/>
              </a:rPr>
              <a:t>Disetujui</a:t>
            </a:r>
            <a:r>
              <a:rPr lang="en-US" sz="800" b="1" i="1" kern="0" dirty="0">
                <a:solidFill>
                  <a:srgbClr val="00508F"/>
                </a:solidFill>
                <a:latin typeface="Arial"/>
                <a:cs typeface="Arial"/>
                <a:sym typeface="Arial"/>
              </a:rPr>
              <a:t> </a:t>
            </a:r>
            <a:endParaRPr sz="800" b="1" i="1" kern="0" dirty="0">
              <a:solidFill>
                <a:srgbClr val="00508F"/>
              </a:solidFill>
              <a:latin typeface="Arial"/>
              <a:cs typeface="Arial"/>
              <a:sym typeface="Arial"/>
            </a:endParaRPr>
          </a:p>
          <a:p>
            <a:pPr marL="228594" indent="-171446" defTabSz="914377">
              <a:buClr>
                <a:srgbClr val="00508F"/>
              </a:buClr>
              <a:buSzPts val="900"/>
              <a:buFont typeface="Arial"/>
              <a:buChar char="●"/>
            </a:pPr>
            <a:r>
              <a:rPr lang="en-US" sz="800" b="1" i="1" kern="0" dirty="0">
                <a:solidFill>
                  <a:srgbClr val="00508F"/>
                </a:solidFill>
                <a:latin typeface="Arial"/>
                <a:cs typeface="Arial"/>
                <a:sym typeface="Arial"/>
              </a:rPr>
              <a:t>Rejected / </a:t>
            </a:r>
            <a:r>
              <a:rPr lang="en-US" sz="800" b="1" i="1" kern="0" dirty="0" err="1">
                <a:solidFill>
                  <a:srgbClr val="00508F"/>
                </a:solidFill>
                <a:latin typeface="Arial"/>
                <a:cs typeface="Arial"/>
                <a:sym typeface="Arial"/>
              </a:rPr>
              <a:t>Ditolak</a:t>
            </a:r>
            <a:endParaRPr sz="800" b="1" i="1" kern="0" dirty="0">
              <a:solidFill>
                <a:srgbClr val="00508F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Google Shape;717;p13">
            <a:extLst>
              <a:ext uri="{FF2B5EF4-FFF2-40B4-BE49-F238E27FC236}">
                <a16:creationId xmlns:a16="http://schemas.microsoft.com/office/drawing/2014/main" id="{C999014A-6877-4326-80EF-8CD2DC471C74}"/>
              </a:ext>
            </a:extLst>
          </p:cNvPr>
          <p:cNvSpPr txBox="1"/>
          <p:nvPr/>
        </p:nvSpPr>
        <p:spPr>
          <a:xfrm>
            <a:off x="953390" y="6191827"/>
            <a:ext cx="299100" cy="184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22851" rIns="45700" bIns="22851" anchor="t" anchorCtr="0">
            <a:spAutoFit/>
          </a:bodyPr>
          <a:lstStyle/>
          <a:p>
            <a:pPr defTabSz="914377">
              <a:buClr>
                <a:srgbClr val="000000"/>
              </a:buClr>
              <a:buSzPts val="900"/>
            </a:pPr>
            <a:r>
              <a:rPr lang="en-US" sz="900" kern="0" dirty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700" kern="0" dirty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cxnSp>
        <p:nvCxnSpPr>
          <p:cNvPr id="5" name="Google Shape;668;p13">
            <a:extLst>
              <a:ext uri="{FF2B5EF4-FFF2-40B4-BE49-F238E27FC236}">
                <a16:creationId xmlns:a16="http://schemas.microsoft.com/office/drawing/2014/main" id="{0CBFA1EF-9922-4FA5-A9B8-0E8EA25E2F20}"/>
              </a:ext>
            </a:extLst>
          </p:cNvPr>
          <p:cNvCxnSpPr>
            <a:cxnSpLocks/>
            <a:stCxn id="15" idx="0"/>
            <a:endCxn id="13" idx="2"/>
          </p:cNvCxnSpPr>
          <p:nvPr/>
        </p:nvCxnSpPr>
        <p:spPr>
          <a:xfrm flipV="1">
            <a:off x="6425648" y="3008560"/>
            <a:ext cx="0" cy="592481"/>
          </a:xfrm>
          <a:prstGeom prst="straightConnector1">
            <a:avLst/>
          </a:prstGeom>
          <a:noFill/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6" name="Google Shape;669;p13">
            <a:extLst>
              <a:ext uri="{FF2B5EF4-FFF2-40B4-BE49-F238E27FC236}">
                <a16:creationId xmlns:a16="http://schemas.microsoft.com/office/drawing/2014/main" id="{463BAA06-9B7F-4AAF-A00A-16F222979A28}"/>
              </a:ext>
            </a:extLst>
          </p:cNvPr>
          <p:cNvCxnSpPr>
            <a:cxnSpLocks/>
            <a:stCxn id="11" idx="0"/>
            <a:endCxn id="15" idx="2"/>
          </p:cNvCxnSpPr>
          <p:nvPr/>
        </p:nvCxnSpPr>
        <p:spPr>
          <a:xfrm rot="5400000" flipH="1" flipV="1">
            <a:off x="4848557" y="3255479"/>
            <a:ext cx="855129" cy="2299054"/>
          </a:xfrm>
          <a:prstGeom prst="bentConnector3">
            <a:avLst>
              <a:gd name="adj1" fmla="val 15873"/>
            </a:avLst>
          </a:prstGeom>
          <a:noFill/>
          <a:ln w="12700" cap="flat" cmpd="sng">
            <a:solidFill>
              <a:srgbClr val="70AD47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8" name="Google Shape;672;p13">
            <a:extLst>
              <a:ext uri="{FF2B5EF4-FFF2-40B4-BE49-F238E27FC236}">
                <a16:creationId xmlns:a16="http://schemas.microsoft.com/office/drawing/2014/main" id="{7BD267CB-9055-4EE1-BBDC-82E5017998BC}"/>
              </a:ext>
            </a:extLst>
          </p:cNvPr>
          <p:cNvSpPr/>
          <p:nvPr/>
        </p:nvSpPr>
        <p:spPr>
          <a:xfrm>
            <a:off x="3185394" y="2632160"/>
            <a:ext cx="1882400" cy="376400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PROGRAM</a:t>
            </a:r>
            <a:endParaRPr sz="1200" kern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674;p13">
            <a:extLst>
              <a:ext uri="{FF2B5EF4-FFF2-40B4-BE49-F238E27FC236}">
                <a16:creationId xmlns:a16="http://schemas.microsoft.com/office/drawing/2014/main" id="{45871A2C-56B2-4CEA-8B21-00D69F0F9B39}"/>
              </a:ext>
            </a:extLst>
          </p:cNvPr>
          <p:cNvSpPr/>
          <p:nvPr/>
        </p:nvSpPr>
        <p:spPr>
          <a:xfrm>
            <a:off x="3185394" y="3601041"/>
            <a:ext cx="1882400" cy="376400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KEGIATAN</a:t>
            </a:r>
            <a:endParaRPr sz="1200" kern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675;p13">
            <a:extLst>
              <a:ext uri="{FF2B5EF4-FFF2-40B4-BE49-F238E27FC236}">
                <a16:creationId xmlns:a16="http://schemas.microsoft.com/office/drawing/2014/main" id="{8DA50FE9-BE09-43AC-BD9F-E85081C47AFB}"/>
              </a:ext>
            </a:extLst>
          </p:cNvPr>
          <p:cNvSpPr/>
          <p:nvPr/>
        </p:nvSpPr>
        <p:spPr>
          <a:xfrm>
            <a:off x="3185394" y="4216805"/>
            <a:ext cx="1882400" cy="3764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 cmpd="sng">
            <a:solidFill>
              <a:srgbClr val="517E3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KRO</a:t>
            </a:r>
            <a:endParaRPr sz="1200" kern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676;p13">
            <a:extLst>
              <a:ext uri="{FF2B5EF4-FFF2-40B4-BE49-F238E27FC236}">
                <a16:creationId xmlns:a16="http://schemas.microsoft.com/office/drawing/2014/main" id="{7DE55710-3A1B-458B-A090-04257B0189A4}"/>
              </a:ext>
            </a:extLst>
          </p:cNvPr>
          <p:cNvSpPr/>
          <p:nvPr/>
        </p:nvSpPr>
        <p:spPr>
          <a:xfrm>
            <a:off x="3185394" y="4832570"/>
            <a:ext cx="1882400" cy="3764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 cmpd="sng">
            <a:solidFill>
              <a:srgbClr val="517E3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RO</a:t>
            </a:r>
            <a:endParaRPr sz="933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" name="Google Shape;677;p13">
            <a:extLst>
              <a:ext uri="{FF2B5EF4-FFF2-40B4-BE49-F238E27FC236}">
                <a16:creationId xmlns:a16="http://schemas.microsoft.com/office/drawing/2014/main" id="{D02DB015-157F-48C8-833C-20EBEABB3131}"/>
              </a:ext>
            </a:extLst>
          </p:cNvPr>
          <p:cNvSpPr/>
          <p:nvPr/>
        </p:nvSpPr>
        <p:spPr>
          <a:xfrm>
            <a:off x="4631980" y="5389276"/>
            <a:ext cx="1882400" cy="3764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 cmpd="sng">
            <a:solidFill>
              <a:srgbClr val="517E3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LOKASI RO</a:t>
            </a:r>
            <a:endParaRPr sz="933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" name="Google Shape;678;p13">
            <a:extLst>
              <a:ext uri="{FF2B5EF4-FFF2-40B4-BE49-F238E27FC236}">
                <a16:creationId xmlns:a16="http://schemas.microsoft.com/office/drawing/2014/main" id="{0DBCDF18-33DE-4163-A165-8D2739561D6F}"/>
              </a:ext>
            </a:extLst>
          </p:cNvPr>
          <p:cNvSpPr/>
          <p:nvPr/>
        </p:nvSpPr>
        <p:spPr>
          <a:xfrm>
            <a:off x="5484448" y="2632160"/>
            <a:ext cx="1882400" cy="3764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 cap="flat" cmpd="sng">
            <a:solidFill>
              <a:srgbClr val="BA8C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 dirty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SASARAN PROGRAM</a:t>
            </a:r>
            <a:endParaRPr sz="1200" kern="0" dirty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679;p13">
            <a:extLst>
              <a:ext uri="{FF2B5EF4-FFF2-40B4-BE49-F238E27FC236}">
                <a16:creationId xmlns:a16="http://schemas.microsoft.com/office/drawing/2014/main" id="{0DE7AE8B-7F56-4319-84A5-ABE4FF0B9A93}"/>
              </a:ext>
            </a:extLst>
          </p:cNvPr>
          <p:cNvSpPr/>
          <p:nvPr/>
        </p:nvSpPr>
        <p:spPr>
          <a:xfrm>
            <a:off x="7662590" y="2632160"/>
            <a:ext cx="1882400" cy="376400"/>
          </a:xfrm>
          <a:prstGeom prst="rect">
            <a:avLst/>
          </a:prstGeom>
          <a:solidFill>
            <a:srgbClr val="ED7D31"/>
          </a:solidFill>
          <a:ln w="12700" cap="flat" cmpd="sng">
            <a:solidFill>
              <a:srgbClr val="AC5B2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 dirty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INDIKATOR KINERJA PROGRAM</a:t>
            </a:r>
            <a:endParaRPr sz="1200" kern="0" dirty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670;p13">
            <a:extLst>
              <a:ext uri="{FF2B5EF4-FFF2-40B4-BE49-F238E27FC236}">
                <a16:creationId xmlns:a16="http://schemas.microsoft.com/office/drawing/2014/main" id="{9A43E5FB-D4FF-4369-A527-0FB1A27C04A5}"/>
              </a:ext>
            </a:extLst>
          </p:cNvPr>
          <p:cNvSpPr/>
          <p:nvPr/>
        </p:nvSpPr>
        <p:spPr>
          <a:xfrm>
            <a:off x="5484448" y="3601041"/>
            <a:ext cx="1882400" cy="3764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 cap="flat" cmpd="sng">
            <a:solidFill>
              <a:srgbClr val="BA8C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SASARAN KEGIATAN</a:t>
            </a:r>
            <a:endParaRPr sz="1200" kern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680;p13">
            <a:extLst>
              <a:ext uri="{FF2B5EF4-FFF2-40B4-BE49-F238E27FC236}">
                <a16:creationId xmlns:a16="http://schemas.microsoft.com/office/drawing/2014/main" id="{BB20014B-2591-45CC-8C28-05B4BC3F5A59}"/>
              </a:ext>
            </a:extLst>
          </p:cNvPr>
          <p:cNvSpPr/>
          <p:nvPr/>
        </p:nvSpPr>
        <p:spPr>
          <a:xfrm>
            <a:off x="7662590" y="3601041"/>
            <a:ext cx="1882400" cy="376400"/>
          </a:xfrm>
          <a:prstGeom prst="rect">
            <a:avLst/>
          </a:prstGeom>
          <a:solidFill>
            <a:srgbClr val="ED7D31"/>
          </a:solidFill>
          <a:ln w="12700" cap="flat" cmpd="sng">
            <a:solidFill>
              <a:srgbClr val="AC5B2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INDIKATOR KINERJA KEGIATAN</a:t>
            </a:r>
            <a:endParaRPr sz="1200" kern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682;p13">
            <a:extLst>
              <a:ext uri="{FF2B5EF4-FFF2-40B4-BE49-F238E27FC236}">
                <a16:creationId xmlns:a16="http://schemas.microsoft.com/office/drawing/2014/main" id="{2099522C-3C42-4F99-BAE8-D0DD547B87AB}"/>
              </a:ext>
            </a:extLst>
          </p:cNvPr>
          <p:cNvSpPr/>
          <p:nvPr/>
        </p:nvSpPr>
        <p:spPr>
          <a:xfrm>
            <a:off x="4631980" y="5978765"/>
            <a:ext cx="1882400" cy="3764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 cmpd="sng">
            <a:solidFill>
              <a:srgbClr val="517E3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KOMPONEN</a:t>
            </a:r>
            <a:endParaRPr sz="933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cxnSp>
        <p:nvCxnSpPr>
          <p:cNvPr id="19" name="Google Shape;684;p13">
            <a:extLst>
              <a:ext uri="{FF2B5EF4-FFF2-40B4-BE49-F238E27FC236}">
                <a16:creationId xmlns:a16="http://schemas.microsoft.com/office/drawing/2014/main" id="{662EF345-A19B-4589-8CDB-9110A0F716F9}"/>
              </a:ext>
            </a:extLst>
          </p:cNvPr>
          <p:cNvCxnSpPr>
            <a:stCxn id="8" idx="2"/>
            <a:endCxn id="9" idx="0"/>
          </p:cNvCxnSpPr>
          <p:nvPr/>
        </p:nvCxnSpPr>
        <p:spPr>
          <a:xfrm>
            <a:off x="4126594" y="3008560"/>
            <a:ext cx="0" cy="592481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0" name="Google Shape;685;p13">
            <a:extLst>
              <a:ext uri="{FF2B5EF4-FFF2-40B4-BE49-F238E27FC236}">
                <a16:creationId xmlns:a16="http://schemas.microsoft.com/office/drawing/2014/main" id="{F785637C-E188-4043-BD4D-B2AC821F0AED}"/>
              </a:ext>
            </a:extLst>
          </p:cNvPr>
          <p:cNvCxnSpPr>
            <a:stCxn id="9" idx="2"/>
            <a:endCxn id="10" idx="0"/>
          </p:cNvCxnSpPr>
          <p:nvPr/>
        </p:nvCxnSpPr>
        <p:spPr>
          <a:xfrm>
            <a:off x="4126594" y="3977441"/>
            <a:ext cx="0" cy="23920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1" name="Google Shape;686;p13">
            <a:extLst>
              <a:ext uri="{FF2B5EF4-FFF2-40B4-BE49-F238E27FC236}">
                <a16:creationId xmlns:a16="http://schemas.microsoft.com/office/drawing/2014/main" id="{8EA6712D-FB54-478A-895A-47DF3F606816}"/>
              </a:ext>
            </a:extLst>
          </p:cNvPr>
          <p:cNvCxnSpPr>
            <a:stCxn id="10" idx="2"/>
            <a:endCxn id="11" idx="0"/>
          </p:cNvCxnSpPr>
          <p:nvPr/>
        </p:nvCxnSpPr>
        <p:spPr>
          <a:xfrm>
            <a:off x="4126594" y="4593205"/>
            <a:ext cx="0" cy="23920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2" name="Google Shape;687;p13">
            <a:extLst>
              <a:ext uri="{FF2B5EF4-FFF2-40B4-BE49-F238E27FC236}">
                <a16:creationId xmlns:a16="http://schemas.microsoft.com/office/drawing/2014/main" id="{CC84191D-7118-441C-9CC5-AD6BA0E275B8}"/>
              </a:ext>
            </a:extLst>
          </p:cNvPr>
          <p:cNvCxnSpPr>
            <a:stCxn id="8" idx="3"/>
            <a:endCxn id="13" idx="1"/>
          </p:cNvCxnSpPr>
          <p:nvPr/>
        </p:nvCxnSpPr>
        <p:spPr>
          <a:xfrm>
            <a:off x="5067794" y="2820360"/>
            <a:ext cx="416800" cy="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3" name="Google Shape;688;p13">
            <a:extLst>
              <a:ext uri="{FF2B5EF4-FFF2-40B4-BE49-F238E27FC236}">
                <a16:creationId xmlns:a16="http://schemas.microsoft.com/office/drawing/2014/main" id="{DF164785-4441-4065-9571-9CABC3FE0DE0}"/>
              </a:ext>
            </a:extLst>
          </p:cNvPr>
          <p:cNvCxnSpPr>
            <a:stCxn id="13" idx="3"/>
            <a:endCxn id="14" idx="1"/>
          </p:cNvCxnSpPr>
          <p:nvPr/>
        </p:nvCxnSpPr>
        <p:spPr>
          <a:xfrm>
            <a:off x="7366848" y="2820360"/>
            <a:ext cx="295600" cy="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4" name="Google Shape;690;p13">
            <a:extLst>
              <a:ext uri="{FF2B5EF4-FFF2-40B4-BE49-F238E27FC236}">
                <a16:creationId xmlns:a16="http://schemas.microsoft.com/office/drawing/2014/main" id="{0A242FC8-D442-4E7B-BD85-20352D414984}"/>
              </a:ext>
            </a:extLst>
          </p:cNvPr>
          <p:cNvCxnSpPr>
            <a:stCxn id="9" idx="3"/>
            <a:endCxn id="15" idx="1"/>
          </p:cNvCxnSpPr>
          <p:nvPr/>
        </p:nvCxnSpPr>
        <p:spPr>
          <a:xfrm>
            <a:off x="5067794" y="3789241"/>
            <a:ext cx="416800" cy="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5" name="Google Shape;691;p13">
            <a:extLst>
              <a:ext uri="{FF2B5EF4-FFF2-40B4-BE49-F238E27FC236}">
                <a16:creationId xmlns:a16="http://schemas.microsoft.com/office/drawing/2014/main" id="{DD287513-9B50-4F6D-847C-DF6C2226C3C2}"/>
              </a:ext>
            </a:extLst>
          </p:cNvPr>
          <p:cNvCxnSpPr>
            <a:stCxn id="15" idx="3"/>
            <a:endCxn id="16" idx="1"/>
          </p:cNvCxnSpPr>
          <p:nvPr/>
        </p:nvCxnSpPr>
        <p:spPr>
          <a:xfrm>
            <a:off x="7366848" y="3789241"/>
            <a:ext cx="295600" cy="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6" name="Google Shape;694;p13">
            <a:extLst>
              <a:ext uri="{FF2B5EF4-FFF2-40B4-BE49-F238E27FC236}">
                <a16:creationId xmlns:a16="http://schemas.microsoft.com/office/drawing/2014/main" id="{C9EA2EDB-0CCD-416D-889C-A0CFF4EA225C}"/>
              </a:ext>
            </a:extLst>
          </p:cNvPr>
          <p:cNvSpPr/>
          <p:nvPr/>
        </p:nvSpPr>
        <p:spPr>
          <a:xfrm>
            <a:off x="7664228" y="4828562"/>
            <a:ext cx="1882400" cy="376400"/>
          </a:xfrm>
          <a:prstGeom prst="rect">
            <a:avLst/>
          </a:prstGeom>
          <a:solidFill>
            <a:srgbClr val="ED7D31"/>
          </a:solidFill>
          <a:ln w="12700" cap="flat" cmpd="sng">
            <a:solidFill>
              <a:srgbClr val="AC5B2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INDIKATOR RO</a:t>
            </a:r>
            <a:endParaRPr sz="1200" kern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cxnSp>
        <p:nvCxnSpPr>
          <p:cNvPr id="27" name="Google Shape;696;p13">
            <a:extLst>
              <a:ext uri="{FF2B5EF4-FFF2-40B4-BE49-F238E27FC236}">
                <a16:creationId xmlns:a16="http://schemas.microsoft.com/office/drawing/2014/main" id="{FA1E94A7-1038-4D7B-B192-42AD41CAB9B0}"/>
              </a:ext>
            </a:extLst>
          </p:cNvPr>
          <p:cNvCxnSpPr>
            <a:stCxn id="11" idx="3"/>
            <a:endCxn id="26" idx="1"/>
          </p:cNvCxnSpPr>
          <p:nvPr/>
        </p:nvCxnSpPr>
        <p:spPr>
          <a:xfrm flipV="1">
            <a:off x="5067794" y="5016762"/>
            <a:ext cx="2596435" cy="4008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8" name="Google Shape;697;p13">
            <a:extLst>
              <a:ext uri="{FF2B5EF4-FFF2-40B4-BE49-F238E27FC236}">
                <a16:creationId xmlns:a16="http://schemas.microsoft.com/office/drawing/2014/main" id="{90906B51-F2FC-4D7E-A432-C1C225DFE71E}"/>
              </a:ext>
            </a:extLst>
          </p:cNvPr>
          <p:cNvSpPr txBox="1"/>
          <p:nvPr/>
        </p:nvSpPr>
        <p:spPr>
          <a:xfrm>
            <a:off x="2110724" y="4225810"/>
            <a:ext cx="1004000" cy="307750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algn="r" defTabSz="1219140">
              <a:buClr>
                <a:srgbClr val="000000"/>
              </a:buClr>
              <a:buSzPts val="1200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Tagging Prioritas / </a:t>
            </a:r>
            <a:b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</a:b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Non Prioritas </a:t>
            </a:r>
            <a:endParaRPr sz="800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698;p13">
            <a:extLst>
              <a:ext uri="{FF2B5EF4-FFF2-40B4-BE49-F238E27FC236}">
                <a16:creationId xmlns:a16="http://schemas.microsoft.com/office/drawing/2014/main" id="{CAA72AE8-F51F-4F98-B82E-A566E6C93259}"/>
              </a:ext>
            </a:extLst>
          </p:cNvPr>
          <p:cNvSpPr txBox="1"/>
          <p:nvPr/>
        </p:nvSpPr>
        <p:spPr>
          <a:xfrm>
            <a:off x="2066678" y="4850817"/>
            <a:ext cx="1004000" cy="697537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algn="r" defTabSz="1219140">
              <a:buClr>
                <a:srgbClr val="000000"/>
              </a:buClr>
              <a:buSzPts val="1200"/>
            </a:pPr>
            <a:r>
              <a:rPr lang="en-US" sz="800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UO &amp; UKE II -</a:t>
            </a:r>
            <a:endParaRPr sz="933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algn="r" defTabSz="1219140">
              <a:buClr>
                <a:srgbClr val="000000"/>
              </a:buClr>
              <a:buSzPts val="1200"/>
            </a:pPr>
            <a:r>
              <a:rPr lang="en-US" sz="800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Tematik</a:t>
            </a:r>
            <a:r>
              <a:rPr lang="en-US" sz="800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-</a:t>
            </a:r>
          </a:p>
          <a:p>
            <a:pPr algn="r" defTabSz="1219140">
              <a:buClr>
                <a:srgbClr val="000000"/>
              </a:buClr>
              <a:buSzPts val="1200"/>
            </a:pPr>
            <a:r>
              <a:rPr lang="en-US" sz="800" kern="0" dirty="0" err="1">
                <a:solidFill>
                  <a:srgbClr val="000000"/>
                </a:solidFill>
                <a:latin typeface="Calibri" panose="020F0502020204030204"/>
                <a:cs typeface="Calibri"/>
                <a:sym typeface="Arial"/>
              </a:rPr>
              <a:t>Prioritas</a:t>
            </a:r>
            <a:r>
              <a:rPr lang="en-US" sz="800" kern="0" dirty="0">
                <a:solidFill>
                  <a:srgbClr val="000000"/>
                </a:solidFill>
                <a:latin typeface="Calibri" panose="020F0502020204030204"/>
                <a:cs typeface="Calibri"/>
                <a:sym typeface="Arial"/>
              </a:rPr>
              <a:t> Nasional -</a:t>
            </a:r>
            <a:endParaRPr sz="800" kern="0" dirty="0">
              <a:solidFill>
                <a:srgbClr val="000000"/>
              </a:solidFill>
              <a:latin typeface="Calibri" panose="020F0502020204030204"/>
              <a:cs typeface="Calibri"/>
              <a:sym typeface="Arial"/>
            </a:endParaRPr>
          </a:p>
          <a:p>
            <a:pPr algn="r" defTabSz="1219140">
              <a:buClr>
                <a:srgbClr val="000000"/>
              </a:buClr>
              <a:buSzPts val="1200"/>
            </a:pPr>
            <a:r>
              <a:rPr lang="en-US" sz="800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Referensi</a:t>
            </a:r>
            <a:r>
              <a:rPr lang="en-US" sz="800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800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Lokus</a:t>
            </a:r>
            <a:r>
              <a:rPr lang="en-US" sz="800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-</a:t>
            </a:r>
            <a:endParaRPr sz="933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algn="r" defTabSz="1219140">
              <a:buClr>
                <a:srgbClr val="000000"/>
              </a:buClr>
              <a:buSzPts val="1200"/>
            </a:pPr>
            <a:r>
              <a:rPr lang="en-US" sz="800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TOR &amp; RAB -</a:t>
            </a:r>
            <a:endParaRPr sz="800" kern="0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699;p13">
            <a:extLst>
              <a:ext uri="{FF2B5EF4-FFF2-40B4-BE49-F238E27FC236}">
                <a16:creationId xmlns:a16="http://schemas.microsoft.com/office/drawing/2014/main" id="{C8535734-E5F1-4B94-9E7F-EAC5054F24E9}"/>
              </a:ext>
            </a:extLst>
          </p:cNvPr>
          <p:cNvSpPr txBox="1"/>
          <p:nvPr/>
        </p:nvSpPr>
        <p:spPr>
          <a:xfrm>
            <a:off x="6649880" y="5986369"/>
            <a:ext cx="2376200" cy="677082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marL="114294" indent="-126994" defTabSz="1219140">
              <a:buClr>
                <a:srgbClr val="000000"/>
              </a:buClr>
              <a:buSzPts val="600"/>
              <a:buFont typeface="Calibri"/>
              <a:buChar char="-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Satuan</a:t>
            </a:r>
            <a:endParaRPr sz="800" b="1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  <a:p>
            <a:pPr marL="114294" indent="-126994" defTabSz="1219140">
              <a:buClr>
                <a:srgbClr val="000000"/>
              </a:buClr>
              <a:buSzPts val="600"/>
              <a:buFont typeface="Calibri"/>
              <a:buChar char="-"/>
            </a:pPr>
            <a:r>
              <a:rPr lang="en-US" sz="800" b="1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Pilihan Sumber pendanan (dapat lebih dari 1 Sumber Pendanaan)</a:t>
            </a:r>
            <a:endParaRPr sz="800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  <a:p>
            <a:pPr marL="114294" indent="-126994" defTabSz="1219140">
              <a:buClr>
                <a:srgbClr val="000000"/>
              </a:buClr>
              <a:buSzPts val="600"/>
              <a:buFont typeface="Calibri"/>
              <a:buChar char="-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Jenis Komponen, Indikator Komponen, Indikator Pengadaan Barang dan Jasa, Kewenangan</a:t>
            </a:r>
            <a:endParaRPr sz="800" b="1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cxnSp>
        <p:nvCxnSpPr>
          <p:cNvPr id="31" name="Google Shape;700;p13">
            <a:extLst>
              <a:ext uri="{FF2B5EF4-FFF2-40B4-BE49-F238E27FC236}">
                <a16:creationId xmlns:a16="http://schemas.microsoft.com/office/drawing/2014/main" id="{710BB0BD-C552-4D11-A127-273AF6AB8304}"/>
              </a:ext>
            </a:extLst>
          </p:cNvPr>
          <p:cNvCxnSpPr/>
          <p:nvPr/>
        </p:nvCxnSpPr>
        <p:spPr>
          <a:xfrm>
            <a:off x="2995378" y="4214801"/>
            <a:ext cx="150600" cy="2000"/>
          </a:xfrm>
          <a:prstGeom prst="straightConnector1">
            <a:avLst/>
          </a:prstGeom>
          <a:noFill/>
          <a:ln w="9525" cap="flat" cmpd="sng">
            <a:solidFill>
              <a:srgbClr val="70AD47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2" name="Google Shape;701;p13">
            <a:extLst>
              <a:ext uri="{FF2B5EF4-FFF2-40B4-BE49-F238E27FC236}">
                <a16:creationId xmlns:a16="http://schemas.microsoft.com/office/drawing/2014/main" id="{FA3A299F-D62A-48A7-A14E-4CBA4CBA69D1}"/>
              </a:ext>
            </a:extLst>
          </p:cNvPr>
          <p:cNvCxnSpPr/>
          <p:nvPr/>
        </p:nvCxnSpPr>
        <p:spPr>
          <a:xfrm>
            <a:off x="3011708" y="4832570"/>
            <a:ext cx="150600" cy="2000"/>
          </a:xfrm>
          <a:prstGeom prst="straightConnector1">
            <a:avLst/>
          </a:prstGeom>
          <a:noFill/>
          <a:ln w="9525" cap="flat" cmpd="sng">
            <a:solidFill>
              <a:srgbClr val="70AD4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3" name="Google Shape;702;p13">
            <a:extLst>
              <a:ext uri="{FF2B5EF4-FFF2-40B4-BE49-F238E27FC236}">
                <a16:creationId xmlns:a16="http://schemas.microsoft.com/office/drawing/2014/main" id="{C6BBE782-FC3B-4B28-A0C2-2FEB5DEE2CB3}"/>
              </a:ext>
            </a:extLst>
          </p:cNvPr>
          <p:cNvSpPr txBox="1"/>
          <p:nvPr/>
        </p:nvSpPr>
        <p:spPr>
          <a:xfrm>
            <a:off x="2729240" y="2984643"/>
            <a:ext cx="1095800" cy="18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algn="r" defTabSz="1219140">
              <a:buClr>
                <a:srgbClr val="000000"/>
              </a:buClr>
              <a:buSzPts val="600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Koordinator Program</a:t>
            </a:r>
            <a:endParaRPr sz="800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703;p13">
            <a:extLst>
              <a:ext uri="{FF2B5EF4-FFF2-40B4-BE49-F238E27FC236}">
                <a16:creationId xmlns:a16="http://schemas.microsoft.com/office/drawing/2014/main" id="{718A4951-F5BA-4446-87CF-7DA5ECAF65CB}"/>
              </a:ext>
            </a:extLst>
          </p:cNvPr>
          <p:cNvSpPr txBox="1"/>
          <p:nvPr/>
        </p:nvSpPr>
        <p:spPr>
          <a:xfrm>
            <a:off x="2627502" y="3924217"/>
            <a:ext cx="1095800" cy="18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algn="r" defTabSz="1219140">
              <a:buClr>
                <a:srgbClr val="000000"/>
              </a:buClr>
              <a:buSzPts val="600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Koordinator Kegiatan</a:t>
            </a:r>
            <a:endParaRPr sz="800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cxnSp>
        <p:nvCxnSpPr>
          <p:cNvPr id="35" name="Google Shape;704;p13">
            <a:extLst>
              <a:ext uri="{FF2B5EF4-FFF2-40B4-BE49-F238E27FC236}">
                <a16:creationId xmlns:a16="http://schemas.microsoft.com/office/drawing/2014/main" id="{4A27EFB8-50D3-41A8-8646-561D960BE4C1}"/>
              </a:ext>
            </a:extLst>
          </p:cNvPr>
          <p:cNvCxnSpPr>
            <a:stCxn id="11" idx="2"/>
            <a:endCxn id="12" idx="1"/>
          </p:cNvCxnSpPr>
          <p:nvPr/>
        </p:nvCxnSpPr>
        <p:spPr>
          <a:xfrm rot="16200000" flipH="1">
            <a:off x="4194994" y="5140570"/>
            <a:ext cx="368400" cy="505200"/>
          </a:xfrm>
          <a:prstGeom prst="bentConnector2">
            <a:avLst/>
          </a:prstGeom>
          <a:noFill/>
          <a:ln w="1905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6" name="Google Shape;705;p13">
            <a:extLst>
              <a:ext uri="{FF2B5EF4-FFF2-40B4-BE49-F238E27FC236}">
                <a16:creationId xmlns:a16="http://schemas.microsoft.com/office/drawing/2014/main" id="{192F4ED5-37E7-487A-80B3-9D66431E41BE}"/>
              </a:ext>
            </a:extLst>
          </p:cNvPr>
          <p:cNvCxnSpPr>
            <a:stCxn id="11" idx="2"/>
            <a:endCxn id="17" idx="1"/>
          </p:cNvCxnSpPr>
          <p:nvPr/>
        </p:nvCxnSpPr>
        <p:spPr>
          <a:xfrm rot="16200000" flipH="1">
            <a:off x="3900194" y="5435370"/>
            <a:ext cx="958000" cy="505200"/>
          </a:xfrm>
          <a:prstGeom prst="bentConnector2">
            <a:avLst/>
          </a:prstGeom>
          <a:noFill/>
          <a:ln w="1905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37" name="Google Shape;706;p13">
            <a:extLst>
              <a:ext uri="{FF2B5EF4-FFF2-40B4-BE49-F238E27FC236}">
                <a16:creationId xmlns:a16="http://schemas.microsoft.com/office/drawing/2014/main" id="{C217252D-51D1-48E1-96CF-4FE963E9E7D6}"/>
              </a:ext>
            </a:extLst>
          </p:cNvPr>
          <p:cNvSpPr txBox="1"/>
          <p:nvPr/>
        </p:nvSpPr>
        <p:spPr>
          <a:xfrm>
            <a:off x="6654652" y="5280537"/>
            <a:ext cx="2376200" cy="553972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marL="114294" indent="-126994" defTabSz="1219140">
              <a:buClr>
                <a:srgbClr val="000000"/>
              </a:buClr>
              <a:buSzPts val="600"/>
              <a:buFont typeface="Calibri"/>
              <a:buChar char="-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Wilayah dan/atau Lokus (Jika ada)</a:t>
            </a:r>
            <a:endParaRPr sz="800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  <a:p>
            <a:pPr marL="114294" indent="-126994" defTabSz="1219140">
              <a:buClr>
                <a:srgbClr val="000000"/>
              </a:buClr>
              <a:buSzPts val="600"/>
              <a:buFont typeface="Calibri"/>
              <a:buChar char="-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Target (t, t+1, t+2. t+3, t+4) Lokasi RO</a:t>
            </a:r>
            <a:endParaRPr sz="800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  <a:p>
            <a:pPr marL="114294" indent="-126994" defTabSz="1219140">
              <a:buClr>
                <a:srgbClr val="000000"/>
              </a:buClr>
              <a:buSzPts val="600"/>
              <a:buFont typeface="Calibri"/>
              <a:buChar char="-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Target (t, t+1, t+2, t+3, t+4) dan alokasi  (t, t+1, t+2, t+3, t+4) per komponen per </a:t>
            </a:r>
            <a:r>
              <a:rPr lang="en-US" sz="800" b="1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Sumber Pendanaan</a:t>
            </a:r>
            <a:endParaRPr sz="800" b="1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707;p13">
            <a:extLst>
              <a:ext uri="{FF2B5EF4-FFF2-40B4-BE49-F238E27FC236}">
                <a16:creationId xmlns:a16="http://schemas.microsoft.com/office/drawing/2014/main" id="{4C5A0A88-103F-4A14-8ABA-33B7B62B2373}"/>
              </a:ext>
            </a:extLst>
          </p:cNvPr>
          <p:cNvSpPr txBox="1"/>
          <p:nvPr/>
        </p:nvSpPr>
        <p:spPr>
          <a:xfrm>
            <a:off x="4867188" y="2512179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 dirty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 dirty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9" name="Google Shape;708;p13">
            <a:extLst>
              <a:ext uri="{FF2B5EF4-FFF2-40B4-BE49-F238E27FC236}">
                <a16:creationId xmlns:a16="http://schemas.microsoft.com/office/drawing/2014/main" id="{9367F34B-439B-4C8D-86F2-85944F91436B}"/>
              </a:ext>
            </a:extLst>
          </p:cNvPr>
          <p:cNvSpPr txBox="1"/>
          <p:nvPr/>
        </p:nvSpPr>
        <p:spPr>
          <a:xfrm>
            <a:off x="7155868" y="2489897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 dirty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 dirty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0" name="Google Shape;710;p13">
            <a:extLst>
              <a:ext uri="{FF2B5EF4-FFF2-40B4-BE49-F238E27FC236}">
                <a16:creationId xmlns:a16="http://schemas.microsoft.com/office/drawing/2014/main" id="{B45CECF0-708C-4A73-99BE-3B6FA921205D}"/>
              </a:ext>
            </a:extLst>
          </p:cNvPr>
          <p:cNvSpPr txBox="1"/>
          <p:nvPr/>
        </p:nvSpPr>
        <p:spPr>
          <a:xfrm>
            <a:off x="7176280" y="3492353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1" name="Google Shape;711;p13">
            <a:extLst>
              <a:ext uri="{FF2B5EF4-FFF2-40B4-BE49-F238E27FC236}">
                <a16:creationId xmlns:a16="http://schemas.microsoft.com/office/drawing/2014/main" id="{AE566BCF-0194-40EB-BFA2-98312566BF87}"/>
              </a:ext>
            </a:extLst>
          </p:cNvPr>
          <p:cNvSpPr txBox="1"/>
          <p:nvPr/>
        </p:nvSpPr>
        <p:spPr>
          <a:xfrm>
            <a:off x="4867188" y="3492353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2" name="Google Shape;712;p13">
            <a:extLst>
              <a:ext uri="{FF2B5EF4-FFF2-40B4-BE49-F238E27FC236}">
                <a16:creationId xmlns:a16="http://schemas.microsoft.com/office/drawing/2014/main" id="{CC00A066-0F25-4022-A5B7-8099EBDE55CB}"/>
              </a:ext>
            </a:extLst>
          </p:cNvPr>
          <p:cNvSpPr txBox="1"/>
          <p:nvPr/>
        </p:nvSpPr>
        <p:spPr>
          <a:xfrm>
            <a:off x="4864498" y="4109767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3" name="Google Shape;714;p13">
            <a:extLst>
              <a:ext uri="{FF2B5EF4-FFF2-40B4-BE49-F238E27FC236}">
                <a16:creationId xmlns:a16="http://schemas.microsoft.com/office/drawing/2014/main" id="{B8CCE852-8E74-4A80-A333-B744ADE5C10A}"/>
              </a:ext>
            </a:extLst>
          </p:cNvPr>
          <p:cNvSpPr txBox="1"/>
          <p:nvPr/>
        </p:nvSpPr>
        <p:spPr>
          <a:xfrm>
            <a:off x="4843738" y="4738697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4" name="Google Shape;715;p13">
            <a:extLst>
              <a:ext uri="{FF2B5EF4-FFF2-40B4-BE49-F238E27FC236}">
                <a16:creationId xmlns:a16="http://schemas.microsoft.com/office/drawing/2014/main" id="{7187C32A-9E3C-4992-8D5D-290CB61213BC}"/>
              </a:ext>
            </a:extLst>
          </p:cNvPr>
          <p:cNvSpPr txBox="1"/>
          <p:nvPr/>
        </p:nvSpPr>
        <p:spPr>
          <a:xfrm>
            <a:off x="6316936" y="5297497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5" name="Google Shape;716;p13">
            <a:extLst>
              <a:ext uri="{FF2B5EF4-FFF2-40B4-BE49-F238E27FC236}">
                <a16:creationId xmlns:a16="http://schemas.microsoft.com/office/drawing/2014/main" id="{510DB18E-DEDA-4E05-BF8B-A3797C01993A}"/>
              </a:ext>
            </a:extLst>
          </p:cNvPr>
          <p:cNvSpPr txBox="1"/>
          <p:nvPr/>
        </p:nvSpPr>
        <p:spPr>
          <a:xfrm>
            <a:off x="6307412" y="5858043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 dirty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 dirty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cxnSp>
        <p:nvCxnSpPr>
          <p:cNvPr id="46" name="Google Shape;668;p13">
            <a:extLst>
              <a:ext uri="{FF2B5EF4-FFF2-40B4-BE49-F238E27FC236}">
                <a16:creationId xmlns:a16="http://schemas.microsoft.com/office/drawing/2014/main" id="{CB2D7127-C5CC-40D4-B305-F0E99097CFCC}"/>
              </a:ext>
            </a:extLst>
          </p:cNvPr>
          <p:cNvCxnSpPr>
            <a:cxnSpLocks/>
            <a:stCxn id="16" idx="0"/>
            <a:endCxn id="14" idx="2"/>
          </p:cNvCxnSpPr>
          <p:nvPr/>
        </p:nvCxnSpPr>
        <p:spPr>
          <a:xfrm flipV="1">
            <a:off x="8603790" y="3008560"/>
            <a:ext cx="0" cy="592481"/>
          </a:xfrm>
          <a:prstGeom prst="straightConnector1">
            <a:avLst/>
          </a:prstGeom>
          <a:noFill/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47" name="Google Shape;669;p13">
            <a:extLst>
              <a:ext uri="{FF2B5EF4-FFF2-40B4-BE49-F238E27FC236}">
                <a16:creationId xmlns:a16="http://schemas.microsoft.com/office/drawing/2014/main" id="{5784D9BA-44C7-4815-A1C9-52113F7430A9}"/>
              </a:ext>
            </a:extLst>
          </p:cNvPr>
          <p:cNvCxnSpPr>
            <a:cxnSpLocks/>
            <a:stCxn id="26" idx="0"/>
            <a:endCxn id="16" idx="2"/>
          </p:cNvCxnSpPr>
          <p:nvPr/>
        </p:nvCxnSpPr>
        <p:spPr>
          <a:xfrm rot="16200000" flipV="1">
            <a:off x="8179050" y="4402183"/>
            <a:ext cx="851121" cy="1639"/>
          </a:xfrm>
          <a:prstGeom prst="bentConnector3">
            <a:avLst>
              <a:gd name="adj1" fmla="val 50000"/>
            </a:avLst>
          </a:prstGeom>
          <a:noFill/>
          <a:ln w="12700" cap="flat" cmpd="sng">
            <a:solidFill>
              <a:srgbClr val="70AD47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48" name="Google Shape;718;p13">
            <a:extLst>
              <a:ext uri="{FF2B5EF4-FFF2-40B4-BE49-F238E27FC236}">
                <a16:creationId xmlns:a16="http://schemas.microsoft.com/office/drawing/2014/main" id="{67E2BEC5-9C91-4B55-BA1E-849CD0A98BA0}"/>
              </a:ext>
            </a:extLst>
          </p:cNvPr>
          <p:cNvSpPr txBox="1"/>
          <p:nvPr/>
        </p:nvSpPr>
        <p:spPr>
          <a:xfrm>
            <a:off x="799804" y="5484222"/>
            <a:ext cx="1768875" cy="307750"/>
          </a:xfrm>
          <a:prstGeom prst="rect">
            <a:avLst/>
          </a:prstGeom>
          <a:noFill/>
          <a:ln w="9525" cap="flat" cmpd="sng">
            <a:solidFill>
              <a:srgbClr val="7030A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70C0"/>
              </a:buClr>
              <a:buSzPts val="1200"/>
            </a:pPr>
            <a:r>
              <a:rPr lang="en-US" sz="800" i="1" kern="0" dirty="0" err="1">
                <a:solidFill>
                  <a:srgbClr val="40474B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Referensi</a:t>
            </a:r>
            <a:r>
              <a:rPr lang="en-US" sz="800" i="1" kern="0" dirty="0">
                <a:solidFill>
                  <a:srgbClr val="40474B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PN, PP, KP, Prop </a:t>
            </a:r>
            <a:r>
              <a:rPr lang="en-US" sz="800" i="1" kern="0" dirty="0" err="1">
                <a:solidFill>
                  <a:srgbClr val="40474B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berdasarkan</a:t>
            </a:r>
            <a:r>
              <a:rPr lang="en-US" sz="800" i="1" kern="0" dirty="0">
                <a:solidFill>
                  <a:srgbClr val="40474B"/>
                </a:solidFill>
                <a:ea typeface="Calibri"/>
                <a:cs typeface="Calibri"/>
                <a:sym typeface="Calibri"/>
              </a:rPr>
              <a:t> </a:t>
            </a:r>
            <a:r>
              <a:rPr lang="en-US" sz="800" i="1" kern="0" dirty="0" err="1">
                <a:solidFill>
                  <a:srgbClr val="40474B"/>
                </a:solidFill>
                <a:ea typeface="Calibri"/>
                <a:cs typeface="Calibri"/>
                <a:sym typeface="Calibri"/>
              </a:rPr>
              <a:t>Rancangan</a:t>
            </a:r>
            <a:r>
              <a:rPr lang="en-US" sz="800" i="1" kern="0" dirty="0">
                <a:solidFill>
                  <a:srgbClr val="40474B"/>
                </a:solidFill>
                <a:ea typeface="Calibri"/>
                <a:cs typeface="Calibri"/>
                <a:sym typeface="Calibri"/>
              </a:rPr>
              <a:t> </a:t>
            </a:r>
            <a:r>
              <a:rPr lang="en-US" sz="800" i="1" kern="0" dirty="0" err="1">
                <a:solidFill>
                  <a:srgbClr val="40474B"/>
                </a:solidFill>
                <a:ea typeface="Calibri"/>
                <a:cs typeface="Calibri"/>
                <a:sym typeface="Calibri"/>
              </a:rPr>
              <a:t>Perpres</a:t>
            </a:r>
            <a:r>
              <a:rPr lang="en-US" sz="800" i="1" kern="0" dirty="0">
                <a:solidFill>
                  <a:srgbClr val="40474B"/>
                </a:solidFill>
                <a:ea typeface="Calibri"/>
                <a:cs typeface="Calibri"/>
                <a:sym typeface="Calibri"/>
              </a:rPr>
              <a:t> RPJMN 2025-2029 </a:t>
            </a:r>
            <a:endParaRPr sz="800" i="1" kern="0" dirty="0">
              <a:solidFill>
                <a:srgbClr val="40474B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49" name="Title 1">
            <a:extLst>
              <a:ext uri="{FF2B5EF4-FFF2-40B4-BE49-F238E27FC236}">
                <a16:creationId xmlns:a16="http://schemas.microsoft.com/office/drawing/2014/main" id="{A59DCED4-8276-4E6A-8439-305B52A9C6C2}"/>
              </a:ext>
            </a:extLst>
          </p:cNvPr>
          <p:cNvSpPr txBox="1">
            <a:spLocks/>
          </p:cNvSpPr>
          <p:nvPr/>
        </p:nvSpPr>
        <p:spPr>
          <a:xfrm>
            <a:off x="4759651" y="32224"/>
            <a:ext cx="7142025" cy="713075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r>
              <a:rPr lang="fi-FI" sz="3600" dirty="0">
                <a:sym typeface="Quattrocento Sans"/>
              </a:rPr>
              <a:t>STRUKTUR RENJA K/L</a:t>
            </a:r>
          </a:p>
        </p:txBody>
      </p:sp>
      <p:sp>
        <p:nvSpPr>
          <p:cNvPr id="50" name="Google Shape;678;p13">
            <a:extLst>
              <a:ext uri="{FF2B5EF4-FFF2-40B4-BE49-F238E27FC236}">
                <a16:creationId xmlns:a16="http://schemas.microsoft.com/office/drawing/2014/main" id="{D007DCCD-F2F8-42EE-B690-744855A32AB8}"/>
              </a:ext>
            </a:extLst>
          </p:cNvPr>
          <p:cNvSpPr/>
          <p:nvPr/>
        </p:nvSpPr>
        <p:spPr>
          <a:xfrm>
            <a:off x="5484448" y="2079456"/>
            <a:ext cx="1882400" cy="3764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 cap="flat" cmpd="sng">
            <a:solidFill>
              <a:srgbClr val="BA8C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 dirty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SASARAN STRATEGIS</a:t>
            </a:r>
            <a:endParaRPr sz="1200" kern="0" dirty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679;p13">
            <a:extLst>
              <a:ext uri="{FF2B5EF4-FFF2-40B4-BE49-F238E27FC236}">
                <a16:creationId xmlns:a16="http://schemas.microsoft.com/office/drawing/2014/main" id="{0DB68122-6586-4595-84BE-0FD5229B2875}"/>
              </a:ext>
            </a:extLst>
          </p:cNvPr>
          <p:cNvSpPr/>
          <p:nvPr/>
        </p:nvSpPr>
        <p:spPr>
          <a:xfrm>
            <a:off x="7662590" y="2079456"/>
            <a:ext cx="1882400" cy="376400"/>
          </a:xfrm>
          <a:prstGeom prst="rect">
            <a:avLst/>
          </a:prstGeom>
          <a:solidFill>
            <a:srgbClr val="ED7D31"/>
          </a:solidFill>
          <a:ln w="12700" cap="flat" cmpd="sng">
            <a:solidFill>
              <a:srgbClr val="AC5B2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 dirty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INDIKATOR KINERJA SASARAN STRATEGIS</a:t>
            </a:r>
            <a:endParaRPr sz="1200" kern="0" dirty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cxnSp>
        <p:nvCxnSpPr>
          <p:cNvPr id="52" name="Google Shape;688;p13">
            <a:extLst>
              <a:ext uri="{FF2B5EF4-FFF2-40B4-BE49-F238E27FC236}">
                <a16:creationId xmlns:a16="http://schemas.microsoft.com/office/drawing/2014/main" id="{F2A02773-02AB-4919-AEBC-37D2FCC199F8}"/>
              </a:ext>
            </a:extLst>
          </p:cNvPr>
          <p:cNvCxnSpPr>
            <a:stCxn id="50" idx="3"/>
            <a:endCxn id="51" idx="1"/>
          </p:cNvCxnSpPr>
          <p:nvPr/>
        </p:nvCxnSpPr>
        <p:spPr>
          <a:xfrm>
            <a:off x="7366848" y="2267656"/>
            <a:ext cx="295600" cy="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53" name="Google Shape;678;p13">
            <a:extLst>
              <a:ext uri="{FF2B5EF4-FFF2-40B4-BE49-F238E27FC236}">
                <a16:creationId xmlns:a16="http://schemas.microsoft.com/office/drawing/2014/main" id="{C1AAE3F1-0721-4274-913B-8E5C0FFB08E9}"/>
              </a:ext>
            </a:extLst>
          </p:cNvPr>
          <p:cNvSpPr/>
          <p:nvPr/>
        </p:nvSpPr>
        <p:spPr>
          <a:xfrm>
            <a:off x="5484448" y="1538074"/>
            <a:ext cx="1882400" cy="3764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 cap="flat" cmpd="sng">
            <a:solidFill>
              <a:srgbClr val="BA8C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 dirty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MISI</a:t>
            </a:r>
            <a:endParaRPr sz="1200" kern="0" dirty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678;p13">
            <a:extLst>
              <a:ext uri="{FF2B5EF4-FFF2-40B4-BE49-F238E27FC236}">
                <a16:creationId xmlns:a16="http://schemas.microsoft.com/office/drawing/2014/main" id="{FCF61E9B-BDDF-415F-8A61-BF57DDFF845E}"/>
              </a:ext>
            </a:extLst>
          </p:cNvPr>
          <p:cNvSpPr/>
          <p:nvPr/>
        </p:nvSpPr>
        <p:spPr>
          <a:xfrm>
            <a:off x="5484448" y="989239"/>
            <a:ext cx="1882400" cy="3764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 cap="flat" cmpd="sng">
            <a:solidFill>
              <a:srgbClr val="BA8C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 dirty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VISI</a:t>
            </a:r>
            <a:endParaRPr sz="1200" kern="0" dirty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cxnSp>
        <p:nvCxnSpPr>
          <p:cNvPr id="55" name="Google Shape;684;p13">
            <a:extLst>
              <a:ext uri="{FF2B5EF4-FFF2-40B4-BE49-F238E27FC236}">
                <a16:creationId xmlns:a16="http://schemas.microsoft.com/office/drawing/2014/main" id="{D62C8177-969F-45CC-8CAF-571033335A68}"/>
              </a:ext>
            </a:extLst>
          </p:cNvPr>
          <p:cNvCxnSpPr>
            <a:cxnSpLocks/>
          </p:cNvCxnSpPr>
          <p:nvPr/>
        </p:nvCxnSpPr>
        <p:spPr>
          <a:xfrm flipV="1">
            <a:off x="6425648" y="2443960"/>
            <a:ext cx="0" cy="18820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56" name="Google Shape;684;p13">
            <a:extLst>
              <a:ext uri="{FF2B5EF4-FFF2-40B4-BE49-F238E27FC236}">
                <a16:creationId xmlns:a16="http://schemas.microsoft.com/office/drawing/2014/main" id="{DC4D9A62-FAA7-4F0F-81A5-2A7E3141BC15}"/>
              </a:ext>
            </a:extLst>
          </p:cNvPr>
          <p:cNvCxnSpPr>
            <a:cxnSpLocks/>
          </p:cNvCxnSpPr>
          <p:nvPr/>
        </p:nvCxnSpPr>
        <p:spPr>
          <a:xfrm>
            <a:off x="6425648" y="1903152"/>
            <a:ext cx="0" cy="176304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57" name="Google Shape;684;p13">
            <a:extLst>
              <a:ext uri="{FF2B5EF4-FFF2-40B4-BE49-F238E27FC236}">
                <a16:creationId xmlns:a16="http://schemas.microsoft.com/office/drawing/2014/main" id="{61D5A608-EB92-4280-A1E1-F1CDC9265436}"/>
              </a:ext>
            </a:extLst>
          </p:cNvPr>
          <p:cNvCxnSpPr>
            <a:cxnSpLocks/>
          </p:cNvCxnSpPr>
          <p:nvPr/>
        </p:nvCxnSpPr>
        <p:spPr>
          <a:xfrm>
            <a:off x="6425648" y="1365634"/>
            <a:ext cx="0" cy="176304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59" name="Connector: Elbow 58">
            <a:extLst>
              <a:ext uri="{FF2B5EF4-FFF2-40B4-BE49-F238E27FC236}">
                <a16:creationId xmlns:a16="http://schemas.microsoft.com/office/drawing/2014/main" id="{36BC7184-6B74-4E9E-B21D-D4F3817AA9C2}"/>
              </a:ext>
            </a:extLst>
          </p:cNvPr>
          <p:cNvCxnSpPr>
            <a:cxnSpLocks/>
            <a:stCxn id="50" idx="1"/>
            <a:endCxn id="8" idx="0"/>
          </p:cNvCxnSpPr>
          <p:nvPr/>
        </p:nvCxnSpPr>
        <p:spPr>
          <a:xfrm rot="10800000" flipV="1">
            <a:off x="4126594" y="2267656"/>
            <a:ext cx="1357854" cy="364504"/>
          </a:xfrm>
          <a:prstGeom prst="bentConnector2">
            <a:avLst/>
          </a:prstGeom>
          <a:ln w="12700"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64" name="Google Shape;668;p13">
            <a:extLst>
              <a:ext uri="{FF2B5EF4-FFF2-40B4-BE49-F238E27FC236}">
                <a16:creationId xmlns:a16="http://schemas.microsoft.com/office/drawing/2014/main" id="{DA4A1B93-5BE1-46EB-8B6B-7ABBB0D29F24}"/>
              </a:ext>
            </a:extLst>
          </p:cNvPr>
          <p:cNvCxnSpPr>
            <a:cxnSpLocks/>
            <a:endCxn id="51" idx="2"/>
          </p:cNvCxnSpPr>
          <p:nvPr/>
        </p:nvCxnSpPr>
        <p:spPr>
          <a:xfrm flipV="1">
            <a:off x="8603330" y="2455856"/>
            <a:ext cx="460" cy="176306"/>
          </a:xfrm>
          <a:prstGeom prst="straightConnector1">
            <a:avLst/>
          </a:prstGeom>
          <a:noFill/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9488847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1F0ACBD7-949C-4B36-9D5F-DFF8C6B30309}"/>
              </a:ext>
            </a:extLst>
          </p:cNvPr>
          <p:cNvSpPr txBox="1">
            <a:spLocks/>
          </p:cNvSpPr>
          <p:nvPr/>
        </p:nvSpPr>
        <p:spPr>
          <a:xfrm>
            <a:off x="3858016" y="1920658"/>
            <a:ext cx="7313717" cy="2972844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lvl="0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000" b="1" kern="1200">
                <a:solidFill>
                  <a:srgbClr val="163F5F"/>
                </a:solidFill>
                <a:latin typeface="+mn-lt"/>
                <a:ea typeface="+mj-ea"/>
                <a:cs typeface="+mj-c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ts val="2800"/>
              <a:buFontTx/>
              <a:buNone/>
              <a:tabLst/>
              <a:defRPr/>
            </a:pPr>
            <a:r>
              <a:rPr lang="sv-SE" sz="5333" dirty="0">
                <a:latin typeface="Calibri" panose="020F0502020204030204"/>
              </a:rPr>
              <a:t>PERUBAHAN RENJA K/L</a:t>
            </a:r>
            <a:endParaRPr kumimoji="0" lang="en-ID" sz="5333" b="1" i="0" u="none" strike="noStrike" kern="1200" cap="none" spc="0" normalizeH="0" baseline="0" noProof="0" dirty="0">
              <a:ln>
                <a:noFill/>
              </a:ln>
              <a:solidFill>
                <a:srgbClr val="163F5F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508611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itle 1">
            <a:extLst>
              <a:ext uri="{FF2B5EF4-FFF2-40B4-BE49-F238E27FC236}">
                <a16:creationId xmlns:a16="http://schemas.microsoft.com/office/drawing/2014/main" id="{A59DCED4-8276-4E6A-8439-305B52A9C6C2}"/>
              </a:ext>
            </a:extLst>
          </p:cNvPr>
          <p:cNvSpPr txBox="1">
            <a:spLocks/>
          </p:cNvSpPr>
          <p:nvPr/>
        </p:nvSpPr>
        <p:spPr>
          <a:xfrm>
            <a:off x="4759651" y="32224"/>
            <a:ext cx="7142025" cy="713075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pPr defTabSz="685800"/>
            <a:r>
              <a:rPr lang="en-US" sz="3600" dirty="0">
                <a:solidFill>
                  <a:srgbClr val="033E70"/>
                </a:solidFill>
                <a:latin typeface="Calibri" panose="020F0502020204030204"/>
              </a:rPr>
              <a:t>PERUBAHAN RENJA KL</a:t>
            </a:r>
            <a:endParaRPr lang="en-ID" sz="3600" dirty="0">
              <a:solidFill>
                <a:srgbClr val="033E70"/>
              </a:solidFill>
              <a:latin typeface="Calibri" panose="020F0502020204030204"/>
            </a:endParaRP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2BB1176F-B7D5-43CB-9FE6-86B267811061}"/>
              </a:ext>
            </a:extLst>
          </p:cNvPr>
          <p:cNvGrpSpPr/>
          <p:nvPr/>
        </p:nvGrpSpPr>
        <p:grpSpPr>
          <a:xfrm>
            <a:off x="2642843" y="830001"/>
            <a:ext cx="3596206" cy="1651289"/>
            <a:chOff x="816150" y="2258291"/>
            <a:chExt cx="4794941" cy="2201719"/>
          </a:xfrm>
        </p:grpSpPr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998E4B6B-40A9-4ED5-B5E2-99765CED2757}"/>
                </a:ext>
              </a:extLst>
            </p:cNvPr>
            <p:cNvSpPr/>
            <p:nvPr/>
          </p:nvSpPr>
          <p:spPr>
            <a:xfrm>
              <a:off x="816150" y="2258291"/>
              <a:ext cx="4794941" cy="1340220"/>
            </a:xfrm>
            <a:prstGeom prst="rect">
              <a:avLst/>
            </a:prstGeom>
            <a:solidFill>
              <a:srgbClr val="D0665A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Arial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6C9EA535-5577-449B-92E4-7A7662F8BDB1}"/>
                </a:ext>
              </a:extLst>
            </p:cNvPr>
            <p:cNvSpPr txBox="1"/>
            <p:nvPr/>
          </p:nvSpPr>
          <p:spPr>
            <a:xfrm>
              <a:off x="816151" y="4043913"/>
              <a:ext cx="3639078" cy="4160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defTabSz="6858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endParaRPr kumimoji="0" lang="en-US" sz="1275" b="1" i="0" u="none" strike="noStrike" kern="0" cap="none" spc="0" normalizeH="0" baseline="0" noProof="0" dirty="0">
                <a:ln>
                  <a:noFill/>
                </a:ln>
                <a:solidFill>
                  <a:srgbClr val="4C4B4D"/>
                </a:solidFill>
                <a:effectLst/>
                <a:uLnTx/>
                <a:uFillTx/>
                <a:latin typeface="Calibri" panose="020F0502020204030204"/>
                <a:ea typeface="Gulim" panose="020B0600000101010101" pitchFamily="34" charset="-127"/>
                <a:cs typeface="FUTURA MEDIUM" panose="020B0602020204020303" pitchFamily="34" charset="-79"/>
                <a:sym typeface="Arial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A1FCA3F5-4483-4712-B473-201AD88A4766}"/>
                </a:ext>
              </a:extLst>
            </p:cNvPr>
            <p:cNvSpPr txBox="1"/>
            <p:nvPr/>
          </p:nvSpPr>
          <p:spPr>
            <a:xfrm>
              <a:off x="820381" y="2320364"/>
              <a:ext cx="4676965" cy="553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2100" b="1" i="0" u="none" strike="noStrike" kern="0" cap="none" spc="0" normalizeH="0" baseline="0" noProof="0" dirty="0">
                  <a:ln>
                    <a:noFill/>
                  </a:ln>
                  <a:solidFill>
                    <a:srgbClr val="2A2E31"/>
                  </a:solidFill>
                  <a:effectLst/>
                  <a:uLnTx/>
                  <a:uFillTx/>
                  <a:latin typeface="Calibri" panose="020F0502020204030204"/>
                  <a:ea typeface="Roboto Th" pitchFamily="2" charset="0"/>
                  <a:cs typeface="Cordia New" panose="020B0304020202020204" pitchFamily="34" charset="-34"/>
                  <a:sym typeface="Arial"/>
                </a:rPr>
                <a:t>TAHUN PERENCANAAN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D54128CA-309E-499F-BA03-9128EA877B5E}"/>
                </a:ext>
              </a:extLst>
            </p:cNvPr>
            <p:cNvSpPr txBox="1"/>
            <p:nvPr/>
          </p:nvSpPr>
          <p:spPr>
            <a:xfrm>
              <a:off x="903654" y="2806423"/>
              <a:ext cx="4577138" cy="125162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Dimulai</a:t>
              </a: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 </a:t>
              </a:r>
              <a:r>
                <a:rPr kumimoji="0" lang="en-US" sz="11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setelah</a:t>
              </a: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 </a:t>
              </a:r>
              <a:r>
                <a:rPr kumimoji="0" lang="en-US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selesai</a:t>
              </a: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 </a:t>
              </a:r>
              <a:r>
                <a:rPr kumimoji="0" lang="en-US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pemutakhiran</a:t>
              </a: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 </a:t>
              </a:r>
              <a:r>
                <a:rPr kumimoji="0" lang="en-US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rancangan</a:t>
              </a: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 </a:t>
              </a:r>
              <a:r>
                <a:rPr kumimoji="0" lang="en-US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Renja</a:t>
              </a: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 K/L </a:t>
              </a:r>
              <a:r>
                <a:rPr kumimoji="0" lang="en-US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menjadi</a:t>
              </a: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 </a:t>
              </a:r>
              <a:r>
                <a:rPr kumimoji="0" lang="en-US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Renja</a:t>
              </a: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 K/L </a:t>
              </a:r>
              <a:r>
                <a:rPr kumimoji="0" lang="en-US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sampai</a:t>
              </a: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 </a:t>
              </a:r>
              <a:r>
                <a:rPr kumimoji="0" lang="en-US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diterbitkan</a:t>
              </a: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 DIPA</a:t>
              </a:r>
            </a:p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 (</a:t>
              </a:r>
              <a:r>
                <a:rPr kumimoji="0" lang="en-US" sz="11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Juli-Desember</a:t>
              </a: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Gulim" panose="020B0600000101010101" pitchFamily="34" charset="-127"/>
                  <a:cs typeface="Arial"/>
                  <a:sym typeface="Arial"/>
                </a:rPr>
                <a:t>).</a:t>
              </a:r>
            </a:p>
            <a:p>
              <a:pPr marL="214313" marR="0" lvl="0" indent="-214313" algn="just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Gulim" panose="020B0600000101010101" pitchFamily="34" charset="-127"/>
                <a:cs typeface="Arial"/>
                <a:sym typeface="Arial"/>
              </a:endParaRPr>
            </a:p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Gulim" panose="020B0600000101010101" pitchFamily="34" charset="-127"/>
                <a:cs typeface="Arial"/>
                <a:sym typeface="Arial"/>
              </a:endParaRP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B98306DE-03D2-42AD-8B1E-0F40AEBBBEEB}"/>
              </a:ext>
            </a:extLst>
          </p:cNvPr>
          <p:cNvGrpSpPr/>
          <p:nvPr/>
        </p:nvGrpSpPr>
        <p:grpSpPr>
          <a:xfrm>
            <a:off x="6562005" y="830001"/>
            <a:ext cx="3610475" cy="1651289"/>
            <a:chOff x="797125" y="2258291"/>
            <a:chExt cx="4813966" cy="2201719"/>
          </a:xfrm>
        </p:grpSpPr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98C7E032-DAC9-4A39-8567-2A17148F052B}"/>
                </a:ext>
              </a:extLst>
            </p:cNvPr>
            <p:cNvSpPr/>
            <p:nvPr/>
          </p:nvSpPr>
          <p:spPr>
            <a:xfrm>
              <a:off x="816150" y="2258291"/>
              <a:ext cx="4794941" cy="1340216"/>
            </a:xfrm>
            <a:prstGeom prst="rect">
              <a:avLst/>
            </a:prstGeom>
            <a:solidFill>
              <a:srgbClr val="FFBD6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Arial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1837FF4D-7C46-48BB-88B5-9DA580FEC27D}"/>
                </a:ext>
              </a:extLst>
            </p:cNvPr>
            <p:cNvSpPr txBox="1"/>
            <p:nvPr/>
          </p:nvSpPr>
          <p:spPr>
            <a:xfrm>
              <a:off x="816152" y="4043913"/>
              <a:ext cx="3639079" cy="4160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defTabSz="6858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endParaRPr kumimoji="0" lang="en-US" sz="1275" b="1" i="0" u="none" strike="noStrike" kern="0" cap="none" spc="0" normalizeH="0" baseline="0" noProof="0" dirty="0">
                <a:ln>
                  <a:noFill/>
                </a:ln>
                <a:solidFill>
                  <a:srgbClr val="4C4B4D"/>
                </a:solidFill>
                <a:effectLst/>
                <a:uLnTx/>
                <a:uFillTx/>
                <a:latin typeface="Calibri" panose="020F0502020204030204"/>
                <a:ea typeface="Gulim" panose="020B0600000101010101" pitchFamily="34" charset="-127"/>
                <a:cs typeface="FUTURA MEDIUM" panose="020B0602020204020303" pitchFamily="34" charset="-79"/>
                <a:sym typeface="Arial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0A8A1600-4862-4044-978A-46EEFB3B82FA}"/>
                </a:ext>
              </a:extLst>
            </p:cNvPr>
            <p:cNvSpPr txBox="1"/>
            <p:nvPr/>
          </p:nvSpPr>
          <p:spPr>
            <a:xfrm>
              <a:off x="797125" y="2367892"/>
              <a:ext cx="4676965" cy="553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21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Roboto Th" pitchFamily="2" charset="0"/>
                  <a:cs typeface="Cordia New" panose="020B0304020202020204" pitchFamily="34" charset="-34"/>
                  <a:sym typeface="Arial"/>
                </a:rPr>
                <a:t>TAHUN PELAKSANAAN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2879CC69-9D4D-4AEF-BED3-E795D1007857}"/>
                </a:ext>
              </a:extLst>
            </p:cNvPr>
            <p:cNvSpPr txBox="1"/>
            <p:nvPr/>
          </p:nvSpPr>
          <p:spPr>
            <a:xfrm>
              <a:off x="929305" y="2881388"/>
              <a:ext cx="4393597" cy="110799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Roboto Bk" pitchFamily="2" charset="0"/>
                  <a:cs typeface="Arial"/>
                  <a:sym typeface="Arial"/>
                </a:rPr>
                <a:t>Dimulai</a:t>
              </a: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Roboto Bk" pitchFamily="2" charset="0"/>
                  <a:cs typeface="Arial"/>
                  <a:sym typeface="Arial"/>
                </a:rPr>
                <a:t> </a:t>
              </a:r>
              <a:r>
                <a:rPr kumimoji="0" lang="en-US" sz="12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Roboto Bk" pitchFamily="2" charset="0"/>
                  <a:cs typeface="Arial"/>
                  <a:sym typeface="Arial"/>
                </a:rPr>
                <a:t>sejak</a:t>
              </a: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Roboto Bk" pitchFamily="2" charset="0"/>
                  <a:cs typeface="Arial"/>
                  <a:sym typeface="Arial"/>
                </a:rPr>
                <a:t> </a:t>
              </a:r>
              <a:r>
                <a:rPr kumimoji="0" lang="en-US" sz="12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Roboto Bk" pitchFamily="2" charset="0"/>
                  <a:cs typeface="Arial"/>
                  <a:sym typeface="Arial"/>
                </a:rPr>
                <a:t>bulan</a:t>
              </a: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Roboto Bk" pitchFamily="2" charset="0"/>
                  <a:cs typeface="Arial"/>
                  <a:sym typeface="Arial"/>
                </a:rPr>
                <a:t> </a:t>
              </a:r>
              <a:r>
                <a:rPr kumimoji="0" lang="en-US" sz="12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Roboto Bk" pitchFamily="2" charset="0"/>
                  <a:cs typeface="Arial"/>
                  <a:sym typeface="Arial"/>
                </a:rPr>
                <a:t>Januari-Desember</a:t>
              </a: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Roboto Bk" pitchFamily="2" charset="0"/>
                  <a:cs typeface="Arial"/>
                  <a:sym typeface="Arial"/>
                </a:rPr>
                <a:t> </a:t>
              </a:r>
              <a:r>
                <a:rPr kumimoji="0" lang="en-US" sz="12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Roboto Bk" pitchFamily="2" charset="0"/>
                  <a:cs typeface="Arial"/>
                  <a:sym typeface="Arial"/>
                </a:rPr>
                <a:t>tahun</a:t>
              </a: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Roboto Bk" pitchFamily="2" charset="0"/>
                  <a:cs typeface="Arial"/>
                  <a:sym typeface="Arial"/>
                </a:rPr>
                <a:t> </a:t>
              </a:r>
              <a:r>
                <a:rPr kumimoji="0" lang="en-US" sz="12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Roboto Bk" pitchFamily="2" charset="0"/>
                  <a:cs typeface="Arial"/>
                  <a:sym typeface="Arial"/>
                </a:rPr>
                <a:t>pelaksanaan</a:t>
              </a: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Roboto Bk" pitchFamily="2" charset="0"/>
                  <a:cs typeface="Arial"/>
                  <a:sym typeface="Arial"/>
                </a:rPr>
                <a:t>.</a:t>
              </a:r>
            </a:p>
            <a:p>
              <a:pPr marL="0" marR="0" lvl="0" indent="0" algn="just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Roboto Th" pitchFamily="2" charset="0"/>
                <a:cs typeface="Arial"/>
                <a:sym typeface="Arial"/>
              </a:endParaRPr>
            </a:p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Roboto Th" pitchFamily="2" charset="0"/>
                <a:cs typeface="Arial"/>
                <a:sym typeface="Arial"/>
              </a:endParaRPr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E98A802F-8FA4-468F-B0A8-A5F6C0CC33FE}"/>
              </a:ext>
            </a:extLst>
          </p:cNvPr>
          <p:cNvSpPr txBox="1"/>
          <p:nvPr/>
        </p:nvSpPr>
        <p:spPr>
          <a:xfrm>
            <a:off x="775868" y="2542677"/>
            <a:ext cx="11016441" cy="2367443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214313" indent="-214313" defTabSz="685800">
              <a:lnSpc>
                <a:spcPct val="150000"/>
              </a:lnSpc>
              <a:buFont typeface="Arial"/>
              <a:buBlip>
                <a:blip r:embed="rId2"/>
              </a:buBlip>
            </a:pP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Unit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Kerja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Eselon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I/II</a:t>
            </a:r>
          </a:p>
          <a:p>
            <a:pPr marL="214313" indent="-214313" defTabSz="685800">
              <a:lnSpc>
                <a:spcPct val="150000"/>
              </a:lnSpc>
              <a:buFont typeface="Arial"/>
              <a:buBlip>
                <a:blip r:embed="rId2"/>
              </a:buBlip>
            </a:pP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Visi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dan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Misi</a:t>
            </a:r>
            <a:endParaRPr lang="en-US" sz="16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14313" indent="-214313" defTabSz="685800">
              <a:lnSpc>
                <a:spcPct val="150000"/>
              </a:lnSpc>
              <a:buFont typeface="Arial"/>
              <a:buBlip>
                <a:blip r:embed="rId2"/>
              </a:buBlip>
            </a:pP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Sasaran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Strategis</a:t>
            </a:r>
            <a:endParaRPr lang="en-US" sz="16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14313" indent="-214313" defTabSz="685800">
              <a:lnSpc>
                <a:spcPct val="150000"/>
              </a:lnSpc>
              <a:buFont typeface="Arial"/>
              <a:buBlip>
                <a:blip r:embed="rId2"/>
              </a:buBlip>
            </a:pP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Program,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Sasaran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Program dan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Indikator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Kinerja Program</a:t>
            </a:r>
          </a:p>
          <a:p>
            <a:pPr marL="214313" indent="-214313" defTabSz="685800">
              <a:lnSpc>
                <a:spcPct val="150000"/>
              </a:lnSpc>
              <a:buFont typeface="Arial"/>
              <a:buBlip>
                <a:blip r:embed="rId2"/>
              </a:buBlip>
            </a:pPr>
            <a:endParaRPr lang="en-US" sz="16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14313" indent="-214313" defTabSz="685800">
              <a:lnSpc>
                <a:spcPct val="150000"/>
              </a:lnSpc>
              <a:buFont typeface="Arial"/>
              <a:buBlip>
                <a:blip r:embed="rId2"/>
              </a:buBlip>
            </a:pPr>
            <a:endParaRPr lang="en-US" sz="16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14313" indent="-214313" defTabSz="685800">
              <a:lnSpc>
                <a:spcPct val="150000"/>
              </a:lnSpc>
              <a:buFont typeface="Arial"/>
              <a:buBlip>
                <a:blip r:embed="rId2"/>
              </a:buBlip>
            </a:pP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Kegiatan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,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Sasaran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Kegiatan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, dan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Indikator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Kegiatan</a:t>
            </a:r>
            <a:endParaRPr lang="en-US" sz="16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14313" indent="-214313" defTabSz="685800">
              <a:lnSpc>
                <a:spcPct val="150000"/>
              </a:lnSpc>
              <a:buFont typeface="Arial"/>
              <a:buBlip>
                <a:blip r:embed="rId2"/>
              </a:buBlip>
            </a:pP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KRO, RO, Lokasi RO, dan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Komponen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Prioritas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beserta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Alokasi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dan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Targetnya</a:t>
            </a:r>
            <a:endParaRPr lang="en-US" sz="16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14313" indent="-214313" defTabSz="685800">
              <a:lnSpc>
                <a:spcPct val="150000"/>
              </a:lnSpc>
              <a:buFont typeface="Arial"/>
              <a:buBlip>
                <a:blip r:embed="rId2"/>
              </a:buBlip>
            </a:pP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Sumber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Pendanaan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Non Rupiah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Murni</a:t>
            </a:r>
            <a:endParaRPr lang="en-US" sz="16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14313" indent="-214313" defTabSz="685800">
              <a:lnSpc>
                <a:spcPct val="120000"/>
              </a:lnSpc>
              <a:buFont typeface="Arial"/>
              <a:buBlip>
                <a:blip r:embed="rId2"/>
              </a:buBlip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14313" indent="-214313" defTabSz="685800">
              <a:lnSpc>
                <a:spcPct val="120000"/>
              </a:lnSpc>
              <a:buFont typeface="Arial"/>
              <a:buBlip>
                <a:blip r:embed="rId2"/>
              </a:buBlip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4B11CF61-7F59-4550-B293-EBE7D5B83ADB}"/>
              </a:ext>
            </a:extLst>
          </p:cNvPr>
          <p:cNvSpPr txBox="1"/>
          <p:nvPr/>
        </p:nvSpPr>
        <p:spPr>
          <a:xfrm>
            <a:off x="1251041" y="1999135"/>
            <a:ext cx="5038303" cy="369037"/>
          </a:xfrm>
          <a:prstGeom prst="roundRect">
            <a:avLst/>
          </a:prstGeom>
          <a:solidFill>
            <a:srgbClr val="009193"/>
          </a:solidFill>
        </p:spPr>
        <p:txBody>
          <a:bodyPr wrap="square" rtlCol="0">
            <a:spAutoFit/>
          </a:bodyPr>
          <a:lstStyle/>
          <a:p>
            <a:pPr defTabSz="685800">
              <a:lnSpc>
                <a:spcPct val="120000"/>
              </a:lnSpc>
              <a:buFont typeface="Arial"/>
              <a:buNone/>
              <a:defRPr/>
            </a:pP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   </a:t>
            </a:r>
            <a:r>
              <a:rPr lang="en-US" sz="1400" b="1" dirty="0" err="1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Perubahan</a:t>
            </a: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 yang </a:t>
            </a:r>
            <a:r>
              <a:rPr lang="en-US" sz="1400" b="1" dirty="0" err="1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memerlukan</a:t>
            </a: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 Trilateral Meeting (TM)</a:t>
            </a:r>
          </a:p>
        </p:txBody>
      </p:sp>
      <p:pic>
        <p:nvPicPr>
          <p:cNvPr id="72" name="Picture 71" descr="Icon, circle&#10;&#10;Description automatically generated">
            <a:extLst>
              <a:ext uri="{FF2B5EF4-FFF2-40B4-BE49-F238E27FC236}">
                <a16:creationId xmlns:a16="http://schemas.microsoft.com/office/drawing/2014/main" id="{CD7E50D1-4453-4FEB-B7C8-F98F30470C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869" y="1835163"/>
            <a:ext cx="580110" cy="580110"/>
          </a:xfrm>
          <a:prstGeom prst="rect">
            <a:avLst/>
          </a:prstGeom>
        </p:spPr>
      </p:pic>
      <p:grpSp>
        <p:nvGrpSpPr>
          <p:cNvPr id="73" name="Group 72">
            <a:extLst>
              <a:ext uri="{FF2B5EF4-FFF2-40B4-BE49-F238E27FC236}">
                <a16:creationId xmlns:a16="http://schemas.microsoft.com/office/drawing/2014/main" id="{AD41D0DE-E996-43E7-97B5-4F7FEE8AEDF7}"/>
              </a:ext>
            </a:extLst>
          </p:cNvPr>
          <p:cNvGrpSpPr/>
          <p:nvPr/>
        </p:nvGrpSpPr>
        <p:grpSpPr>
          <a:xfrm>
            <a:off x="1249445" y="3692423"/>
            <a:ext cx="7864291" cy="1187514"/>
            <a:chOff x="-4159498" y="2362079"/>
            <a:chExt cx="28137355" cy="1583351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AB10E788-7B2F-4779-BE84-8B44E9EC245B}"/>
                </a:ext>
              </a:extLst>
            </p:cNvPr>
            <p:cNvSpPr txBox="1"/>
            <p:nvPr/>
          </p:nvSpPr>
          <p:spPr>
            <a:xfrm>
              <a:off x="-4159498" y="3453381"/>
              <a:ext cx="18226052" cy="492049"/>
            </a:xfrm>
            <a:prstGeom prst="roundRect">
              <a:avLst/>
            </a:prstGeom>
            <a:solidFill>
              <a:srgbClr val="009193"/>
            </a:solidFill>
          </p:spPr>
          <p:txBody>
            <a:bodyPr wrap="square" rtlCol="0">
              <a:spAutoFit/>
            </a:bodyPr>
            <a:lstStyle/>
            <a:p>
              <a:pPr defTabSz="685800">
                <a:lnSpc>
                  <a:spcPct val="120000"/>
                </a:lnSpc>
                <a:buFont typeface="Arial"/>
                <a:buNone/>
                <a:defRPr/>
              </a:pPr>
              <a:r>
                <a:rPr lang="en-US" sz="1400" b="1" dirty="0">
                  <a:solidFill>
                    <a:srgbClr val="FFFFFF"/>
                  </a:solidFill>
                  <a:latin typeface="Calibri" panose="020F0502020204030204" pitchFamily="34" charset="0"/>
                  <a:ea typeface="Roboto Bk" pitchFamily="2" charset="0"/>
                  <a:cs typeface="Calibri" panose="020F0502020204030204" pitchFamily="34" charset="0"/>
                  <a:sym typeface="Arial"/>
                </a:rPr>
                <a:t>    </a:t>
              </a:r>
              <a:r>
                <a:rPr lang="en-US" sz="1400" b="1" dirty="0" err="1">
                  <a:solidFill>
                    <a:srgbClr val="FFFFFF"/>
                  </a:solidFill>
                  <a:latin typeface="Calibri" panose="020F0502020204030204" pitchFamily="34" charset="0"/>
                  <a:ea typeface="Roboto Bk" pitchFamily="2" charset="0"/>
                  <a:cs typeface="Calibri" panose="020F0502020204030204" pitchFamily="34" charset="0"/>
                  <a:sym typeface="Arial"/>
                </a:rPr>
                <a:t>Perubahan</a:t>
              </a:r>
              <a:r>
                <a:rPr lang="en-US" sz="1400" b="1" dirty="0">
                  <a:solidFill>
                    <a:srgbClr val="FFFFFF"/>
                  </a:solidFill>
                  <a:latin typeface="Calibri" panose="020F0502020204030204" pitchFamily="34" charset="0"/>
                  <a:ea typeface="Roboto Bk" pitchFamily="2" charset="0"/>
                  <a:cs typeface="Calibri" panose="020F0502020204030204" pitchFamily="34" charset="0"/>
                  <a:sym typeface="Arial"/>
                </a:rPr>
                <a:t> yang </a:t>
              </a:r>
              <a:r>
                <a:rPr lang="en-US" sz="1400" b="1" dirty="0" err="1">
                  <a:solidFill>
                    <a:srgbClr val="FFFFFF"/>
                  </a:solidFill>
                  <a:latin typeface="Calibri" panose="020F0502020204030204" pitchFamily="34" charset="0"/>
                  <a:ea typeface="Roboto Bk" pitchFamily="2" charset="0"/>
                  <a:cs typeface="Calibri" panose="020F0502020204030204" pitchFamily="34" charset="0"/>
                  <a:sym typeface="Arial"/>
                </a:rPr>
                <a:t>tidak</a:t>
              </a:r>
              <a:r>
                <a:rPr lang="en-US" sz="1400" b="1" dirty="0">
                  <a:solidFill>
                    <a:srgbClr val="FFFFFF"/>
                  </a:solidFill>
                  <a:latin typeface="Calibri" panose="020F0502020204030204" pitchFamily="34" charset="0"/>
                  <a:ea typeface="Roboto Bk" pitchFamily="2" charset="0"/>
                  <a:cs typeface="Calibri" panose="020F0502020204030204" pitchFamily="34" charset="0"/>
                  <a:sym typeface="Arial"/>
                </a:rPr>
                <a:t> </a:t>
              </a:r>
              <a:r>
                <a:rPr lang="en-US" sz="1400" b="1" dirty="0" err="1">
                  <a:solidFill>
                    <a:srgbClr val="FFFFFF"/>
                  </a:solidFill>
                  <a:latin typeface="Calibri" panose="020F0502020204030204" pitchFamily="34" charset="0"/>
                  <a:ea typeface="Roboto Bk" pitchFamily="2" charset="0"/>
                  <a:cs typeface="Calibri" panose="020F0502020204030204" pitchFamily="34" charset="0"/>
                  <a:sym typeface="Arial"/>
                </a:rPr>
                <a:t>memerlukan</a:t>
              </a:r>
              <a:r>
                <a:rPr lang="en-US" sz="1400" b="1" dirty="0">
                  <a:solidFill>
                    <a:srgbClr val="FFFFFF"/>
                  </a:solidFill>
                  <a:latin typeface="Calibri" panose="020F0502020204030204" pitchFamily="34" charset="0"/>
                  <a:ea typeface="Roboto Bk" pitchFamily="2" charset="0"/>
                  <a:cs typeface="Calibri" panose="020F0502020204030204" pitchFamily="34" charset="0"/>
                  <a:sym typeface="Arial"/>
                </a:rPr>
                <a:t> Trilateral Meeting (TM)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14908E5E-6800-45A3-900D-3C27C731A60A}"/>
                </a:ext>
              </a:extLst>
            </p:cNvPr>
            <p:cNvSpPr txBox="1"/>
            <p:nvPr/>
          </p:nvSpPr>
          <p:spPr>
            <a:xfrm>
              <a:off x="1389864" y="2362079"/>
              <a:ext cx="22587993" cy="444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>
                <a:lnSpc>
                  <a:spcPct val="120000"/>
                </a:lnSpc>
                <a:buFont typeface="Arial"/>
                <a:buNone/>
                <a:defRPr/>
              </a:pPr>
              <a:endParaRPr lang="en-US" sz="1400" b="1" dirty="0">
                <a:solidFill>
                  <a:srgbClr val="000000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endParaRPr>
            </a:p>
          </p:txBody>
        </p:sp>
      </p:grpSp>
      <p:pic>
        <p:nvPicPr>
          <p:cNvPr id="76" name="Picture 75">
            <a:extLst>
              <a:ext uri="{FF2B5EF4-FFF2-40B4-BE49-F238E27FC236}">
                <a16:creationId xmlns:a16="http://schemas.microsoft.com/office/drawing/2014/main" id="{4E05F984-32A1-4C1B-88C2-3C07103BA01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02181" y="4377149"/>
            <a:ext cx="578840" cy="578840"/>
          </a:xfrm>
          <a:prstGeom prst="rect">
            <a:avLst/>
          </a:prstGeom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CB6D5F0C-1E38-43EF-82B2-9D2DEFEA7518}"/>
              </a:ext>
            </a:extLst>
          </p:cNvPr>
          <p:cNvSpPr txBox="1"/>
          <p:nvPr/>
        </p:nvSpPr>
        <p:spPr>
          <a:xfrm>
            <a:off x="775868" y="5131264"/>
            <a:ext cx="11125808" cy="127175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defTabSz="685800">
              <a:lnSpc>
                <a:spcPct val="120000"/>
              </a:lnSpc>
              <a:buFont typeface="Arial"/>
              <a:buNone/>
            </a:pP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Nomenklatur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,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Alokasi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, dan Target:</a:t>
            </a:r>
          </a:p>
          <a:p>
            <a:pPr marL="214313" indent="-214313" defTabSz="685800">
              <a:lnSpc>
                <a:spcPct val="120000"/>
              </a:lnSpc>
              <a:buFont typeface="Arial"/>
              <a:buBlip>
                <a:blip r:embed="rId2"/>
              </a:buBlip>
            </a:pP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KRO Non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Prioritas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</a:p>
          <a:p>
            <a:pPr marL="214313" indent="-214313" defTabSz="685800">
              <a:lnSpc>
                <a:spcPct val="120000"/>
              </a:lnSpc>
              <a:buFont typeface="Arial"/>
              <a:buBlip>
                <a:blip r:embed="rId2"/>
              </a:buBlip>
            </a:pP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RO Non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Prioritas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</a:p>
          <a:p>
            <a:pPr marL="214313" indent="-214313" defTabSz="685800">
              <a:lnSpc>
                <a:spcPct val="120000"/>
              </a:lnSpc>
              <a:buFont typeface="Arial"/>
              <a:buBlip>
                <a:blip r:embed="rId2"/>
              </a:buBlip>
            </a:pP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Lokasi RO Non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Prioritas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</a:p>
          <a:p>
            <a:pPr marL="214313" indent="-214313" defTabSz="685800">
              <a:lnSpc>
                <a:spcPct val="120000"/>
              </a:lnSpc>
              <a:buFont typeface="Arial"/>
              <a:buBlip>
                <a:blip r:embed="rId2"/>
              </a:buBlip>
            </a:pP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Komponen</a:t>
            </a:r>
            <a:r>
              <a:rPr lang="en-US" sz="16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pada RO Non </a:t>
            </a:r>
            <a:r>
              <a:rPr lang="en-US" sz="16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Prioritas</a:t>
            </a:r>
            <a:endParaRPr lang="en-US" sz="16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14313" indent="-214313" defTabSz="685800">
              <a:lnSpc>
                <a:spcPct val="120000"/>
              </a:lnSpc>
              <a:buFont typeface="Arial"/>
              <a:buBlip>
                <a:blip r:embed="rId2"/>
              </a:buBlip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14313" indent="-214313" defTabSz="685800">
              <a:lnSpc>
                <a:spcPct val="120000"/>
              </a:lnSpc>
              <a:buFont typeface="Arial"/>
              <a:buBlip>
                <a:blip r:embed="rId2"/>
              </a:buBlip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14313" indent="-214313" defTabSz="685800">
              <a:lnSpc>
                <a:spcPct val="120000"/>
              </a:lnSpc>
              <a:buFont typeface="Arial"/>
              <a:buBlip>
                <a:blip r:embed="rId2"/>
              </a:buBlip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14313" indent="-214313" defTabSz="685800">
              <a:lnSpc>
                <a:spcPct val="120000"/>
              </a:lnSpc>
              <a:buFont typeface="Arial"/>
              <a:buBlip>
                <a:blip r:embed="rId2"/>
              </a:buBlip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23743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itle 1">
            <a:extLst>
              <a:ext uri="{FF2B5EF4-FFF2-40B4-BE49-F238E27FC236}">
                <a16:creationId xmlns:a16="http://schemas.microsoft.com/office/drawing/2014/main" id="{A59DCED4-8276-4E6A-8439-305B52A9C6C2}"/>
              </a:ext>
            </a:extLst>
          </p:cNvPr>
          <p:cNvSpPr txBox="1">
            <a:spLocks/>
          </p:cNvSpPr>
          <p:nvPr/>
        </p:nvSpPr>
        <p:spPr>
          <a:xfrm>
            <a:off x="4759651" y="32224"/>
            <a:ext cx="7142025" cy="713075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pPr defTabSz="685800"/>
            <a:r>
              <a:rPr lang="en-US" sz="3600" dirty="0">
                <a:solidFill>
                  <a:srgbClr val="033E70"/>
                </a:solidFill>
                <a:latin typeface="Calibri" panose="020F0502020204030204"/>
              </a:rPr>
              <a:t>DOKUMEN PERUBAHAN RENJA KL</a:t>
            </a:r>
            <a:endParaRPr lang="en-ID" sz="3600" dirty="0">
              <a:solidFill>
                <a:srgbClr val="033E70"/>
              </a:solidFill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B4664E-8B77-9209-EBC4-C00BD7424983}"/>
              </a:ext>
            </a:extLst>
          </p:cNvPr>
          <p:cNvSpPr txBox="1"/>
          <p:nvPr/>
        </p:nvSpPr>
        <p:spPr>
          <a:xfrm>
            <a:off x="902038" y="1153594"/>
            <a:ext cx="10454220" cy="1021556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Surat </a:t>
            </a:r>
            <a:r>
              <a:rPr lang="en-US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Usulan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Perubahan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Renja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K/L</a:t>
            </a:r>
            <a:endParaRPr lang="en-ID" b="1" dirty="0">
              <a:solidFill>
                <a:schemeClr val="tx2">
                  <a:lumMod val="50000"/>
                  <a:lumOff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Surat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usulan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perubahan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Renja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K/L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menjelaskan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urgensi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penyebab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diperlukannya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perubahan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Renja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K/L.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Ketentuan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surat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usulan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sebagai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berikut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92305D-22DB-ABFF-D8C9-75B8FF434A4B}"/>
              </a:ext>
            </a:extLst>
          </p:cNvPr>
          <p:cNvSpPr txBox="1"/>
          <p:nvPr/>
        </p:nvSpPr>
        <p:spPr>
          <a:xfrm>
            <a:off x="1162552" y="2583445"/>
            <a:ext cx="3955138" cy="655144"/>
          </a:xfrm>
          <a:prstGeom prst="roundRect">
            <a:avLst/>
          </a:prstGeom>
          <a:solidFill>
            <a:srgbClr val="009193"/>
          </a:solidFill>
        </p:spPr>
        <p:txBody>
          <a:bodyPr wrap="square" rtlCol="0">
            <a:spAutoFit/>
          </a:bodyPr>
          <a:lstStyle/>
          <a:p>
            <a:pPr defTabSz="685800">
              <a:lnSpc>
                <a:spcPct val="120000"/>
              </a:lnSpc>
              <a:buFont typeface="Arial"/>
              <a:buNone/>
              <a:defRPr/>
            </a:pP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   </a:t>
            </a:r>
            <a:r>
              <a:rPr lang="en-US" sz="1400" b="1" dirty="0" err="1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Perubahan</a:t>
            </a: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 Level Visi &amp; Misi, </a:t>
            </a:r>
            <a:r>
              <a:rPr lang="en-US" sz="1400" b="1" dirty="0" err="1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Sasaran</a:t>
            </a: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Strategis</a:t>
            </a: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, Program, </a:t>
            </a:r>
            <a:r>
              <a:rPr lang="en-US" sz="1400" b="1" dirty="0" err="1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Kegiatan</a:t>
            </a: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, dan UKE I/II </a:t>
            </a:r>
            <a:r>
              <a:rPr lang="en-US" sz="1400" b="1" dirty="0" err="1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pengampu</a:t>
            </a: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  </a:t>
            </a:r>
          </a:p>
        </p:txBody>
      </p:sp>
      <p:pic>
        <p:nvPicPr>
          <p:cNvPr id="4" name="Picture 3" descr="Icon, circle&#10;&#10;Description automatically generated">
            <a:extLst>
              <a:ext uri="{FF2B5EF4-FFF2-40B4-BE49-F238E27FC236}">
                <a16:creationId xmlns:a16="http://schemas.microsoft.com/office/drawing/2014/main" id="{85E98357-A1BD-2D66-8A50-8969B97C3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379" y="2419473"/>
            <a:ext cx="580110" cy="5801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E10A7E9-8F96-4D73-A577-28993B8A77E0}"/>
              </a:ext>
            </a:extLst>
          </p:cNvPr>
          <p:cNvSpPr txBox="1"/>
          <p:nvPr/>
        </p:nvSpPr>
        <p:spPr>
          <a:xfrm>
            <a:off x="6571173" y="2583445"/>
            <a:ext cx="3597100" cy="655144"/>
          </a:xfrm>
          <a:prstGeom prst="roundRect">
            <a:avLst/>
          </a:prstGeom>
          <a:solidFill>
            <a:srgbClr val="009193"/>
          </a:solidFill>
        </p:spPr>
        <p:txBody>
          <a:bodyPr wrap="square" rtlCol="0">
            <a:spAutoFit/>
          </a:bodyPr>
          <a:lstStyle/>
          <a:p>
            <a:pPr defTabSz="685800">
              <a:lnSpc>
                <a:spcPct val="120000"/>
              </a:lnSpc>
              <a:buFont typeface="Arial"/>
              <a:buNone/>
              <a:defRPr/>
            </a:pP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   </a:t>
            </a:r>
            <a:r>
              <a:rPr lang="en-US" sz="1400" b="1" dirty="0" err="1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Perubahan</a:t>
            </a: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 Level KRO, RO, dan </a:t>
            </a:r>
            <a:r>
              <a:rPr lang="en-US" sz="1400" b="1" dirty="0" err="1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Komponen</a:t>
            </a: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beserta</a:t>
            </a: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 panose="020F0502020204030204" pitchFamily="34" charset="0"/>
                <a:ea typeface="Roboto Bk" pitchFamily="2" charset="0"/>
                <a:cs typeface="Calibri" panose="020F0502020204030204" pitchFamily="34" charset="0"/>
                <a:sym typeface="Arial"/>
              </a:rPr>
              <a:t>turunannya</a:t>
            </a:r>
            <a:endParaRPr lang="en-US" sz="1400" b="1" dirty="0">
              <a:solidFill>
                <a:srgbClr val="FFFFFF"/>
              </a:solidFill>
              <a:latin typeface="Calibri" panose="020F0502020204030204" pitchFamily="34" charset="0"/>
              <a:ea typeface="Roboto Bk" pitchFamily="2" charset="0"/>
              <a:cs typeface="Calibri" panose="020F0502020204030204" pitchFamily="34" charset="0"/>
              <a:sym typeface="Arial"/>
            </a:endParaRPr>
          </a:p>
        </p:txBody>
      </p:sp>
      <p:pic>
        <p:nvPicPr>
          <p:cNvPr id="6" name="Picture 5" descr="Icon, circle&#10;&#10;Description automatically generated">
            <a:extLst>
              <a:ext uri="{FF2B5EF4-FFF2-40B4-BE49-F238E27FC236}">
                <a16:creationId xmlns:a16="http://schemas.microsoft.com/office/drawing/2014/main" id="{1D5C30E8-DE75-A7F0-7371-7CF2DF687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419473"/>
            <a:ext cx="580110" cy="58011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75FC5BC-26AD-F805-216D-5C7228EF14AF}"/>
              </a:ext>
            </a:extLst>
          </p:cNvPr>
          <p:cNvSpPr txBox="1"/>
          <p:nvPr/>
        </p:nvSpPr>
        <p:spPr>
          <a:xfrm>
            <a:off x="977433" y="3402561"/>
            <a:ext cx="4626953" cy="2380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5800"/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Surat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Usulan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Perubahan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dari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Menteri/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Pimpinan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Lembaga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atau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Sekretaris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Menteri/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Pimpinan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Lembaga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a.n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. Menteri/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Pimpinan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Lembaga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Kepada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:</a:t>
            </a:r>
          </a:p>
          <a:p>
            <a:pPr marL="285750" indent="-285750" defTabSz="6858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Menteri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Perencanaan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c.q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.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Deputi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Bidang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Pembiayaan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dan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Investasi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Pembangunan dan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Deputi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Mitra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Bappenas</a:t>
            </a:r>
            <a:endParaRPr lang="en-US" sz="14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85750" indent="-285750" defTabSz="6858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Menteri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Keuangan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c.q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.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Direktur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Jenderal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Anggaran</a:t>
            </a:r>
            <a:endParaRPr lang="en-US" sz="14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85750" indent="-285750" defTabSz="685800"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Tembusan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Direktorat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Mitra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Bappenas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dan Kementerian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Keuangan</a:t>
            </a:r>
            <a:endParaRPr lang="en-US" sz="14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14313" indent="-214313" defTabSz="685800">
              <a:lnSpc>
                <a:spcPct val="150000"/>
              </a:lnSpc>
              <a:buFont typeface="Arial"/>
              <a:buBlip>
                <a:blip r:embed="rId3"/>
              </a:buBlip>
            </a:pPr>
            <a:endParaRPr lang="en-US" sz="14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defTabSz="685800">
              <a:lnSpc>
                <a:spcPct val="120000"/>
              </a:lnSpc>
            </a:pPr>
            <a:endParaRPr lang="en-US" sz="14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63E789-FC8C-385D-0A1D-D3A4136821FA}"/>
              </a:ext>
            </a:extLst>
          </p:cNvPr>
          <p:cNvSpPr txBox="1"/>
          <p:nvPr/>
        </p:nvSpPr>
        <p:spPr>
          <a:xfrm>
            <a:off x="6571173" y="3429000"/>
            <a:ext cx="4626953" cy="2380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5800"/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Surat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Usulan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Perubahan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dari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Sekretaris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Menteri/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Pimpinan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Lembaga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atau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Kepala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Biro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Perencanaan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a.n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.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Sekretaris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Menteri/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Pimpinan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Lembaga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Kepada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:</a:t>
            </a:r>
          </a:p>
          <a:p>
            <a:pPr marL="285750" indent="-285750" defTabSz="685800"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Deputi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Bidang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Pembiayaan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dan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Investasi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Pembangunan dan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Deputi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Mitra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Bappenas</a:t>
            </a:r>
            <a:endParaRPr lang="en-US" sz="14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85750" indent="-285750" defTabSz="685800"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Direktur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Jenderal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Anggaran</a:t>
            </a:r>
            <a:endParaRPr lang="en-US" sz="14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85750" indent="-285750" defTabSz="685800"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Tembusan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Direktorat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Mitra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Bappenas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 dan Kementerian </a:t>
            </a:r>
            <a:r>
              <a:rPr lang="en-US" sz="1400" dirty="0" err="1">
                <a:solidFill>
                  <a:prstClr val="black"/>
                </a:solidFill>
                <a:latin typeface="Calibri" panose="020F0502020204030204" pitchFamily="34" charset="0"/>
                <a:ea typeface="Roboto Th" pitchFamily="2" charset="0"/>
                <a:cs typeface="Calibri" panose="020F0502020204030204" pitchFamily="34" charset="0"/>
                <a:sym typeface="Arial"/>
              </a:rPr>
              <a:t>Keuangan</a:t>
            </a:r>
            <a:endParaRPr lang="en-US" sz="14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marL="214313" indent="-214313" defTabSz="685800">
              <a:lnSpc>
                <a:spcPct val="150000"/>
              </a:lnSpc>
              <a:buFont typeface="Arial"/>
              <a:buBlip>
                <a:blip r:embed="rId3"/>
              </a:buBlip>
            </a:pPr>
            <a:endParaRPr lang="en-US" sz="14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  <a:p>
            <a:pPr defTabSz="685800">
              <a:lnSpc>
                <a:spcPct val="120000"/>
              </a:lnSpc>
            </a:pPr>
            <a:endParaRPr lang="en-US" sz="1400" dirty="0">
              <a:solidFill>
                <a:prstClr val="black"/>
              </a:solidFill>
              <a:latin typeface="Calibri" panose="020F0502020204030204" pitchFamily="34" charset="0"/>
              <a:ea typeface="Roboto Th" pitchFamily="2" charset="0"/>
              <a:cs typeface="Calibri" panose="020F050202020403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915097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53424-78EE-5E38-7CCF-9CFF934A40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itle 1">
            <a:extLst>
              <a:ext uri="{FF2B5EF4-FFF2-40B4-BE49-F238E27FC236}">
                <a16:creationId xmlns:a16="http://schemas.microsoft.com/office/drawing/2014/main" id="{E0D3D108-9A63-12F7-A265-C4DA6EFDA57C}"/>
              </a:ext>
            </a:extLst>
          </p:cNvPr>
          <p:cNvSpPr txBox="1">
            <a:spLocks/>
          </p:cNvSpPr>
          <p:nvPr/>
        </p:nvSpPr>
        <p:spPr>
          <a:xfrm>
            <a:off x="4350775" y="32224"/>
            <a:ext cx="7550902" cy="713075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pPr defTabSz="685800"/>
            <a:r>
              <a:rPr lang="fi-FI" sz="3600" dirty="0">
                <a:solidFill>
                  <a:srgbClr val="033E70"/>
                </a:solidFill>
                <a:latin typeface="Calibri" panose="020F0502020204030204"/>
              </a:rPr>
              <a:t>MEKANISME PERUBAHAN RENJA K/L</a:t>
            </a:r>
            <a:endParaRPr lang="en-ID" sz="3600" dirty="0">
              <a:solidFill>
                <a:srgbClr val="033E70"/>
              </a:solidFill>
              <a:latin typeface="Calibri" panose="020F050202020403020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0C0A76-3061-9D0E-DA83-BA891D2BB9A5}"/>
              </a:ext>
            </a:extLst>
          </p:cNvPr>
          <p:cNvSpPr txBox="1"/>
          <p:nvPr/>
        </p:nvSpPr>
        <p:spPr>
          <a:xfrm>
            <a:off x="811558" y="1332447"/>
            <a:ext cx="10898662" cy="2754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4000"/>
              </a:lnSpc>
              <a:spcAft>
                <a:spcPts val="6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Proses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perubahan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muatan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Renja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K/L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pasca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Pagu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Anggaran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dilakukan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dengan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ketentuan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berikut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:</a:t>
            </a:r>
          </a:p>
          <a:p>
            <a:pPr marL="538163" lvl="1" indent="-273050" algn="just">
              <a:lnSpc>
                <a:spcPct val="114000"/>
              </a:lnSpc>
              <a:buClr>
                <a:srgbClr val="000000"/>
              </a:buClr>
              <a:buFont typeface="+mj-lt"/>
              <a:buAutoNum type="arabicPeriod"/>
            </a:pP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Perubahan</a:t>
            </a:r>
            <a:r>
              <a:rPr lang="en-ID" b="1" kern="0" dirty="0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Program, </a:t>
            </a: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Kegiatan</a:t>
            </a:r>
            <a:r>
              <a:rPr lang="en-ID" b="1" kern="0" dirty="0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, dan </a:t>
            </a: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sasaran</a:t>
            </a:r>
            <a:r>
              <a:rPr lang="en-ID" b="1" kern="0" dirty="0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serta</a:t>
            </a:r>
            <a:r>
              <a:rPr lang="en-ID" b="1" kern="0" dirty="0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lndikatornya</a:t>
            </a:r>
            <a:r>
              <a:rPr lang="en-ID" b="1" kern="0" dirty="0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tetap</a:t>
            </a:r>
            <a:r>
              <a:rPr lang="en-ID" b="1" kern="0" dirty="0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dilakukan</a:t>
            </a:r>
            <a:r>
              <a:rPr lang="en-ID" b="1" kern="0" dirty="0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pada </a:t>
            </a: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aplikasi</a:t>
            </a:r>
            <a:r>
              <a:rPr lang="en-ID" b="1" kern="0" dirty="0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KRISNA-</a:t>
            </a: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Renja</a:t>
            </a:r>
            <a:endParaRPr lang="en-ID" b="1" kern="0" dirty="0">
              <a:solidFill>
                <a:srgbClr val="033E70"/>
              </a:solidFill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  <a:p>
            <a:pPr marL="538163" lvl="1" indent="-273050" algn="just">
              <a:lnSpc>
                <a:spcPct val="114000"/>
              </a:lnSpc>
              <a:buClr>
                <a:srgbClr val="000000"/>
              </a:buClr>
              <a:buFont typeface="+mj-lt"/>
              <a:buAutoNum type="arabicPeriod"/>
            </a:pP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Perubahan</a:t>
            </a:r>
            <a:r>
              <a:rPr lang="en-ID" b="1" kern="0" dirty="0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KRO, RO, </a:t>
            </a: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Komponen</a:t>
            </a:r>
            <a:r>
              <a:rPr lang="en-ID" b="1" kern="0" dirty="0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, dan Lokasi RO </a:t>
            </a: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dilakukan</a:t>
            </a:r>
            <a:r>
              <a:rPr lang="en-ID" b="1" kern="0" dirty="0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pada </a:t>
            </a: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aplikasi</a:t>
            </a:r>
            <a:r>
              <a:rPr lang="en-ID" b="1" kern="0" dirty="0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SAKTI Modul </a:t>
            </a: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Sinkronisasi</a:t>
            </a:r>
            <a:r>
              <a:rPr lang="en-ID" b="1" kern="0" dirty="0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b="1" kern="0" dirty="0" err="1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Renja</a:t>
            </a:r>
            <a:r>
              <a:rPr lang="en-ID" b="1" kern="0" dirty="0">
                <a:solidFill>
                  <a:srgbClr val="033E7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-RKA</a:t>
            </a:r>
          </a:p>
          <a:p>
            <a:pPr marL="285750" indent="-285750" algn="just">
              <a:lnSpc>
                <a:spcPct val="114000"/>
              </a:lnSpc>
              <a:spcAft>
                <a:spcPts val="6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Untuk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menjaga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agar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tidak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terjadi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deviasi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antara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Renja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dan RKA, K/L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perlu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melakukan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sinkronisasi</a:t>
            </a:r>
            <a:r>
              <a:rPr lang="en-ID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data </a:t>
            </a:r>
            <a:r>
              <a:rPr lang="en-ID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antara</a:t>
            </a:r>
            <a:r>
              <a:rPr lang="en-ID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Renja</a:t>
            </a:r>
            <a:r>
              <a:rPr lang="en-ID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dan RKA K/L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menggunakan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fitur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Sandingan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pada SAKTI Modul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Sinkronisasi</a:t>
            </a:r>
            <a:endParaRPr lang="en-ID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  <a:p>
            <a:pPr marL="285750" indent="-285750" algn="just">
              <a:lnSpc>
                <a:spcPct val="114000"/>
              </a:lnSpc>
              <a:spcAft>
                <a:spcPts val="6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Selama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periode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perubahan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Renja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K/L, data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dapat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saling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diupdate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dengan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menggunakan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fitur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”Sync” 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pada </a:t>
            </a:r>
            <a:r>
              <a:rPr lang="en-ID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KRISNA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dan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tombol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“</a:t>
            </a:r>
            <a:r>
              <a:rPr lang="en-ID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Migrasi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” pada </a:t>
            </a:r>
            <a:r>
              <a:rPr lang="en-ID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SAKTI</a:t>
            </a:r>
            <a:r>
              <a:rPr lang="en-ID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Modul </a:t>
            </a:r>
            <a:r>
              <a:rPr lang="en-ID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Sinkronisasi</a:t>
            </a:r>
            <a:endParaRPr lang="en-ID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pic>
        <p:nvPicPr>
          <p:cNvPr id="8" name="Google Shape;444;p62">
            <a:extLst>
              <a:ext uri="{FF2B5EF4-FFF2-40B4-BE49-F238E27FC236}">
                <a16:creationId xmlns:a16="http://schemas.microsoft.com/office/drawing/2014/main" id="{3F7153C9-C554-3F3B-822A-6186BEDCAF98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223457" y="5061769"/>
            <a:ext cx="1118215" cy="83530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9118973-9407-0D28-039D-BF62B3B46071}"/>
              </a:ext>
            </a:extLst>
          </p:cNvPr>
          <p:cNvSpPr txBox="1"/>
          <p:nvPr/>
        </p:nvSpPr>
        <p:spPr>
          <a:xfrm>
            <a:off x="2777613" y="4507771"/>
            <a:ext cx="6636774" cy="553998"/>
          </a:xfrm>
          <a:prstGeom prst="rect">
            <a:avLst/>
          </a:prstGeom>
          <a:solidFill>
            <a:srgbClr val="F2D4B8"/>
          </a:solidFill>
        </p:spPr>
        <p:txBody>
          <a:bodyPr wrap="square" rtlCol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ID" sz="1500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Koridor</a:t>
            </a:r>
            <a:r>
              <a:rPr lang="en-ID" sz="1500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sz="1500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dalam</a:t>
            </a:r>
            <a:r>
              <a:rPr lang="en-ID" sz="1500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sz="1500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melakukan</a:t>
            </a:r>
            <a:r>
              <a:rPr lang="en-ID" sz="1500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sz="1500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perubahan</a:t>
            </a:r>
            <a:r>
              <a:rPr lang="en-ID" sz="1500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sz="1500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Renja</a:t>
            </a:r>
            <a:r>
              <a:rPr lang="en-ID" sz="1500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K/L </a:t>
            </a:r>
            <a:r>
              <a:rPr lang="en-ID" sz="1500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tetap</a:t>
            </a:r>
            <a:r>
              <a:rPr lang="en-ID" sz="1500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sz="1500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mengacu</a:t>
            </a:r>
            <a:r>
              <a:rPr lang="en-ID" sz="1500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pada </a:t>
            </a:r>
            <a:r>
              <a:rPr lang="en-ID" sz="1500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Perpres</a:t>
            </a:r>
            <a:r>
              <a:rPr lang="en-ID" sz="1500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No. 80 </a:t>
            </a:r>
            <a:r>
              <a:rPr lang="en-ID" sz="1500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Tahun</a:t>
            </a:r>
            <a:r>
              <a:rPr lang="en-ID" sz="1500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2025 </a:t>
            </a:r>
            <a:r>
              <a:rPr lang="en-ID" sz="1500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serta</a:t>
            </a:r>
            <a:r>
              <a:rPr lang="en-ID" sz="1500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ID" sz="1500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Peraturan</a:t>
            </a:r>
            <a:r>
              <a:rPr lang="en-ID" sz="1500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Menteri PPN/KA </a:t>
            </a:r>
            <a:r>
              <a:rPr lang="en-ID" sz="1500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Bappenas</a:t>
            </a:r>
            <a:r>
              <a:rPr lang="en-ID" sz="1500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No. 1 </a:t>
            </a:r>
            <a:r>
              <a:rPr lang="en-ID" sz="1500" b="1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Tahun</a:t>
            </a:r>
            <a:r>
              <a:rPr lang="en-ID" sz="1500" b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2021</a:t>
            </a:r>
            <a:endParaRPr lang="en-ID" sz="1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2EADD12-4768-2F23-093E-00CCC0C9C1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7604" y="4243626"/>
            <a:ext cx="353565" cy="35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5723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AB4D43-B2EB-0428-6962-2D33F18ADB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itle 1">
            <a:extLst>
              <a:ext uri="{FF2B5EF4-FFF2-40B4-BE49-F238E27FC236}">
                <a16:creationId xmlns:a16="http://schemas.microsoft.com/office/drawing/2014/main" id="{B88E02C4-E074-15C9-E475-4D3CBF63ED93}"/>
              </a:ext>
            </a:extLst>
          </p:cNvPr>
          <p:cNvSpPr txBox="1">
            <a:spLocks/>
          </p:cNvSpPr>
          <p:nvPr/>
        </p:nvSpPr>
        <p:spPr>
          <a:xfrm>
            <a:off x="4350775" y="32224"/>
            <a:ext cx="7550902" cy="713075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pPr defTabSz="685800"/>
            <a:r>
              <a:rPr lang="fi-FI" sz="2800" dirty="0">
                <a:solidFill>
                  <a:srgbClr val="033E70"/>
                </a:solidFill>
                <a:latin typeface="Calibri" panose="020F0502020204030204"/>
              </a:rPr>
              <a:t>PERUBAHAN PROGRAM DAN KEGIATAN</a:t>
            </a:r>
          </a:p>
        </p:txBody>
      </p:sp>
      <p:sp>
        <p:nvSpPr>
          <p:cNvPr id="2" name="Google Shape;449;p63">
            <a:extLst>
              <a:ext uri="{FF2B5EF4-FFF2-40B4-BE49-F238E27FC236}">
                <a16:creationId xmlns:a16="http://schemas.microsoft.com/office/drawing/2014/main" id="{FAFD4282-9CDF-B963-9550-02E21B4B6061}"/>
              </a:ext>
            </a:extLst>
          </p:cNvPr>
          <p:cNvSpPr/>
          <p:nvPr/>
        </p:nvSpPr>
        <p:spPr>
          <a:xfrm>
            <a:off x="10361185" y="1313830"/>
            <a:ext cx="227850" cy="227900"/>
          </a:xfrm>
          <a:custGeom>
            <a:avLst/>
            <a:gdLst/>
            <a:ahLst/>
            <a:cxnLst/>
            <a:rect l="l" t="t" r="r" b="b"/>
            <a:pathLst>
              <a:path w="9114" h="9116" extrusionOk="0">
                <a:moveTo>
                  <a:pt x="4557" y="2359"/>
                </a:moveTo>
                <a:lnTo>
                  <a:pt x="4557" y="2361"/>
                </a:lnTo>
                <a:lnTo>
                  <a:pt x="6755" y="4557"/>
                </a:lnTo>
                <a:lnTo>
                  <a:pt x="4557" y="6755"/>
                </a:lnTo>
                <a:lnTo>
                  <a:pt x="2359" y="4557"/>
                </a:lnTo>
                <a:lnTo>
                  <a:pt x="4557" y="2359"/>
                </a:lnTo>
                <a:close/>
                <a:moveTo>
                  <a:pt x="4557" y="1"/>
                </a:moveTo>
                <a:lnTo>
                  <a:pt x="0" y="4559"/>
                </a:lnTo>
                <a:lnTo>
                  <a:pt x="4557" y="9115"/>
                </a:lnTo>
                <a:lnTo>
                  <a:pt x="9113" y="4559"/>
                </a:lnTo>
                <a:lnTo>
                  <a:pt x="4557" y="1"/>
                </a:lnTo>
                <a:close/>
              </a:path>
            </a:pathLst>
          </a:custGeom>
          <a:solidFill>
            <a:srgbClr val="033E7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451;p63">
            <a:extLst>
              <a:ext uri="{FF2B5EF4-FFF2-40B4-BE49-F238E27FC236}">
                <a16:creationId xmlns:a16="http://schemas.microsoft.com/office/drawing/2014/main" id="{B290B9A8-879C-1B08-B70B-12737F63E3EE}"/>
              </a:ext>
            </a:extLst>
          </p:cNvPr>
          <p:cNvSpPr txBox="1"/>
          <p:nvPr/>
        </p:nvSpPr>
        <p:spPr>
          <a:xfrm>
            <a:off x="2043135" y="1474343"/>
            <a:ext cx="85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Clr>
                <a:srgbClr val="000000"/>
              </a:buClr>
              <a:buSzPts val="1400"/>
              <a:buFont typeface="Arial"/>
              <a:buNone/>
            </a:pPr>
            <a:endParaRPr sz="1400" kern="0">
              <a:solidFill>
                <a:srgbClr val="000000"/>
              </a:solidFill>
              <a:latin typeface="Mukta"/>
              <a:ea typeface="Mukta"/>
              <a:cs typeface="Mukta"/>
              <a:sym typeface="Mukta"/>
            </a:endParaRPr>
          </a:p>
        </p:txBody>
      </p:sp>
      <p:graphicFrame>
        <p:nvGraphicFramePr>
          <p:cNvPr id="4" name="Google Shape;452;p63">
            <a:extLst>
              <a:ext uri="{FF2B5EF4-FFF2-40B4-BE49-F238E27FC236}">
                <a16:creationId xmlns:a16="http://schemas.microsoft.com/office/drawing/2014/main" id="{337D13E0-5BD3-5E8E-4A14-50EC52A86D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021576"/>
              </p:ext>
            </p:extLst>
          </p:nvPr>
        </p:nvGraphicFramePr>
        <p:xfrm>
          <a:off x="4833380" y="1463025"/>
          <a:ext cx="5527805" cy="410626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421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8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76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05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" sz="1050" b="1" u="none" strike="noStrike" cap="none" dirty="0" err="1">
                          <a:solidFill>
                            <a:srgbClr val="2121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Visi</a:t>
                      </a:r>
                      <a:r>
                        <a:rPr lang="en" sz="1050" b="1" u="none" strike="noStrike" cap="none" dirty="0">
                          <a:solidFill>
                            <a:srgbClr val="2121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 </a:t>
                      </a:r>
                      <a:r>
                        <a:rPr lang="en" sz="1050" b="1" u="none" strike="noStrike" cap="none" dirty="0" err="1">
                          <a:solidFill>
                            <a:srgbClr val="2121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Misi</a:t>
                      </a:r>
                      <a:r>
                        <a:rPr lang="en" sz="1050" b="1" u="none" strike="noStrike" cap="none" dirty="0">
                          <a:solidFill>
                            <a:srgbClr val="2121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 </a:t>
                      </a:r>
                      <a:r>
                        <a:rPr lang="en" sz="1050" b="1" u="none" strike="noStrike" cap="none" dirty="0" err="1">
                          <a:solidFill>
                            <a:srgbClr val="2121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Tujuan</a:t>
                      </a:r>
                      <a:endParaRPr sz="105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C6A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61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" sz="1050" b="1" u="none" strike="noStrike" cap="none" dirty="0">
                          <a:solidFill>
                            <a:srgbClr val="2121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Sasaran Strategis beserta Indikator Kinerja Sasaran Strategis</a:t>
                      </a:r>
                      <a:endParaRPr sz="105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C6A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56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" sz="1050" b="1" u="none" strike="noStrike" cap="none" dirty="0">
                          <a:solidFill>
                            <a:srgbClr val="2121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SOTK Unit </a:t>
                      </a:r>
                      <a:r>
                        <a:rPr lang="en" sz="1050" b="1" u="none" strike="noStrike" cap="none" dirty="0" err="1">
                          <a:solidFill>
                            <a:srgbClr val="2121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Eselon</a:t>
                      </a:r>
                      <a:r>
                        <a:rPr lang="en" sz="1050" b="1" u="none" strike="noStrike" cap="none" dirty="0">
                          <a:solidFill>
                            <a:srgbClr val="2121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I dan II</a:t>
                      </a:r>
                      <a:endParaRPr sz="105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C6A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5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" sz="1050" b="1" u="none" strike="noStrike" cap="none" dirty="0">
                          <a:solidFill>
                            <a:srgbClr val="2121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Program</a:t>
                      </a:r>
                      <a:endParaRPr sz="105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C6A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0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" sz="1050" b="1" u="none" strike="noStrike" cap="none" dirty="0">
                          <a:solidFill>
                            <a:srgbClr val="2121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Sasaran Program, beserta Indikator Kinerja Sasaran Program</a:t>
                      </a:r>
                      <a:endParaRPr sz="105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C6A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96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" sz="105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Kegiatan</a:t>
                      </a:r>
                      <a:endParaRPr sz="105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C6A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37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" sz="1050" b="1" u="none" strike="noStrike" cap="none" dirty="0">
                          <a:solidFill>
                            <a:srgbClr val="2121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Sasaran Kegiatan beserta Indikator Sasaran Kegiatan</a:t>
                      </a:r>
                      <a:endParaRPr sz="105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C6A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5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" sz="105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Referensi KRO</a:t>
                      </a:r>
                      <a:endParaRPr sz="105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C6A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05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7145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Char char="•"/>
                      </a:pPr>
                      <a:r>
                        <a:rPr lang="en" sz="1050" b="1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Referensi</a:t>
                      </a:r>
                      <a:r>
                        <a:rPr lang="en" sz="1050" b="1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1050" b="1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Lokus</a:t>
                      </a:r>
                      <a:endParaRPr sz="105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C6A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Google Shape;453;p63">
            <a:extLst>
              <a:ext uri="{FF2B5EF4-FFF2-40B4-BE49-F238E27FC236}">
                <a16:creationId xmlns:a16="http://schemas.microsoft.com/office/drawing/2014/main" id="{377D38B3-C88D-CB8B-8D48-B861A33A8277}"/>
              </a:ext>
            </a:extLst>
          </p:cNvPr>
          <p:cNvSpPr/>
          <p:nvPr/>
        </p:nvSpPr>
        <p:spPr>
          <a:xfrm>
            <a:off x="1792014" y="1765266"/>
            <a:ext cx="2918396" cy="3734183"/>
          </a:xfrm>
          <a:prstGeom prst="roundRect">
            <a:avLst>
              <a:gd name="adj" fmla="val 9138"/>
            </a:avLst>
          </a:prstGeom>
          <a:noFill/>
          <a:ln w="28575" cap="flat" cmpd="sng">
            <a:solidFill>
              <a:srgbClr val="1D588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buClr>
                <a:srgbClr val="000000"/>
              </a:buClr>
              <a:buFont typeface="Arial"/>
              <a:buNone/>
            </a:pPr>
            <a:r>
              <a:rPr lang="en" sz="1400" b="1" kern="0" dirty="0">
                <a:solidFill>
                  <a:srgbClr val="FFFFFF"/>
                </a:solidFill>
                <a:highlight>
                  <a:srgbClr val="000080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endParaRPr sz="1400" b="1" kern="0" dirty="0">
              <a:solidFill>
                <a:srgbClr val="FFFFFF"/>
              </a:solidFill>
              <a:highlight>
                <a:srgbClr val="000080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179388" indent="-179388" algn="just">
              <a:lnSpc>
                <a:spcPct val="120000"/>
              </a:lnSpc>
              <a:buClr>
                <a:srgbClr val="000000"/>
              </a:buClr>
              <a:buSzPts val="1400"/>
              <a:buFont typeface="Arial"/>
              <a:buChar char="•"/>
            </a:pP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Perubahan Program dan Kegiatan dilakukan di </a:t>
            </a:r>
            <a:r>
              <a:rPr lang="en" sz="1400" b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KRISNA Renja K/L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179388" indent="-179388" algn="just">
              <a:lnSpc>
                <a:spcPct val="120000"/>
              </a:lnSpc>
              <a:buClr>
                <a:srgbClr val="000000"/>
              </a:buClr>
              <a:buSzPts val="1400"/>
              <a:buFont typeface="Arial"/>
              <a:buChar char="•"/>
            </a:pP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Perubahan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dapat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dilakukan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setelah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melalui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pembahasan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pada </a:t>
            </a:r>
            <a:r>
              <a:rPr lang="en" sz="1400" b="1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pertemuan</a:t>
            </a:r>
            <a:r>
              <a:rPr lang="en" sz="1400" b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b="1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tiga</a:t>
            </a:r>
            <a:r>
              <a:rPr lang="en" sz="1400" b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b="1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pihak</a:t>
            </a:r>
            <a:r>
              <a:rPr lang="en" sz="1400" b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/</a:t>
            </a:r>
            <a:r>
              <a:rPr lang="en" sz="1400" b="1" i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Trilateral Meeting</a:t>
            </a:r>
            <a:endParaRPr sz="1400" b="1" kern="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9388" indent="-179388" algn="just">
              <a:lnSpc>
                <a:spcPct val="120000"/>
              </a:lnSpc>
              <a:buClr>
                <a:srgbClr val="000000"/>
              </a:buClr>
              <a:buSzPts val="1400"/>
              <a:buFont typeface="Arial"/>
              <a:buChar char="•"/>
            </a:pP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Khusus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untuk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b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Program dan </a:t>
            </a:r>
            <a:r>
              <a:rPr lang="en" sz="1400" b="1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Kegiatan</a:t>
            </a:r>
            <a:r>
              <a:rPr lang="en" sz="1400" b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b="1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baru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penambahan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KRO </a:t>
            </a: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ke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bawah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dapat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langsung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dilakukan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di KRISNA dan </a:t>
            </a: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akan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1400" kern="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ditelaah</a:t>
            </a:r>
            <a:r>
              <a:rPr lang="en" sz="1400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oleh Mitra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Google Shape;454;p63">
            <a:extLst>
              <a:ext uri="{FF2B5EF4-FFF2-40B4-BE49-F238E27FC236}">
                <a16:creationId xmlns:a16="http://schemas.microsoft.com/office/drawing/2014/main" id="{CE6E7306-9BEE-BA38-74C6-292A58A5B552}"/>
              </a:ext>
            </a:extLst>
          </p:cNvPr>
          <p:cNvSpPr/>
          <p:nvPr/>
        </p:nvSpPr>
        <p:spPr>
          <a:xfrm>
            <a:off x="7295285" y="1133284"/>
            <a:ext cx="1395300" cy="335400"/>
          </a:xfrm>
          <a:prstGeom prst="roundRect">
            <a:avLst>
              <a:gd name="adj" fmla="val 50000"/>
            </a:avLst>
          </a:prstGeom>
          <a:solidFill>
            <a:srgbClr val="B2001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1600" b="1" kern="0" dirty="0" err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Eksekusi</a:t>
            </a:r>
            <a:r>
              <a:rPr lang="en" sz="1600" b="1" kern="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APP</a:t>
            </a:r>
            <a:endParaRPr sz="1600" b="1" kern="0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455;p63">
            <a:extLst>
              <a:ext uri="{FF2B5EF4-FFF2-40B4-BE49-F238E27FC236}">
                <a16:creationId xmlns:a16="http://schemas.microsoft.com/office/drawing/2014/main" id="{76BB1CAA-3E9E-DDCC-D0C8-1661FECA447E}"/>
              </a:ext>
            </a:extLst>
          </p:cNvPr>
          <p:cNvSpPr/>
          <p:nvPr/>
        </p:nvSpPr>
        <p:spPr>
          <a:xfrm>
            <a:off x="8918435" y="1138880"/>
            <a:ext cx="1288500" cy="335400"/>
          </a:xfrm>
          <a:prstGeom prst="roundRect">
            <a:avLst>
              <a:gd name="adj" fmla="val 50000"/>
            </a:avLst>
          </a:prstGeom>
          <a:solidFill>
            <a:srgbClr val="2175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1400" b="1" kern="0" dirty="0" err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Eksekusi</a:t>
            </a:r>
            <a:r>
              <a:rPr lang="en" sz="1400" b="1" kern="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K/L</a:t>
            </a:r>
            <a:endParaRPr sz="1400" b="1" kern="0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456;p63">
            <a:extLst>
              <a:ext uri="{FF2B5EF4-FFF2-40B4-BE49-F238E27FC236}">
                <a16:creationId xmlns:a16="http://schemas.microsoft.com/office/drawing/2014/main" id="{F0FC0243-041B-BEBF-04CF-825D83F66107}"/>
              </a:ext>
            </a:extLst>
          </p:cNvPr>
          <p:cNvSpPr/>
          <p:nvPr/>
        </p:nvSpPr>
        <p:spPr>
          <a:xfrm>
            <a:off x="7865969" y="2478612"/>
            <a:ext cx="206700" cy="178500"/>
          </a:xfrm>
          <a:prstGeom prst="triangle">
            <a:avLst>
              <a:gd name="adj" fmla="val 50000"/>
            </a:avLst>
          </a:prstGeom>
          <a:solidFill>
            <a:srgbClr val="FF6675"/>
          </a:solidFill>
          <a:ln w="25400" cap="flat" cmpd="sng">
            <a:solidFill>
              <a:srgbClr val="BA4A5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499AD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457;p63">
            <a:extLst>
              <a:ext uri="{FF2B5EF4-FFF2-40B4-BE49-F238E27FC236}">
                <a16:creationId xmlns:a16="http://schemas.microsoft.com/office/drawing/2014/main" id="{E44EB567-355E-8156-8005-482AF2042710}"/>
              </a:ext>
            </a:extLst>
          </p:cNvPr>
          <p:cNvSpPr/>
          <p:nvPr/>
        </p:nvSpPr>
        <p:spPr>
          <a:xfrm>
            <a:off x="7865969" y="3094537"/>
            <a:ext cx="206700" cy="178500"/>
          </a:xfrm>
          <a:prstGeom prst="triangle">
            <a:avLst>
              <a:gd name="adj" fmla="val 50000"/>
            </a:avLst>
          </a:prstGeom>
          <a:solidFill>
            <a:srgbClr val="FF6675"/>
          </a:solidFill>
          <a:ln w="25400" cap="flat" cmpd="sng">
            <a:solidFill>
              <a:srgbClr val="BA4A5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499AD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458;p63">
            <a:extLst>
              <a:ext uri="{FF2B5EF4-FFF2-40B4-BE49-F238E27FC236}">
                <a16:creationId xmlns:a16="http://schemas.microsoft.com/office/drawing/2014/main" id="{C52E93E0-1FD7-C2AA-CD69-9A6C9981C6D1}"/>
              </a:ext>
            </a:extLst>
          </p:cNvPr>
          <p:cNvSpPr/>
          <p:nvPr/>
        </p:nvSpPr>
        <p:spPr>
          <a:xfrm>
            <a:off x="7868430" y="4125783"/>
            <a:ext cx="206700" cy="178500"/>
          </a:xfrm>
          <a:prstGeom prst="triangle">
            <a:avLst>
              <a:gd name="adj" fmla="val 50000"/>
            </a:avLst>
          </a:prstGeom>
          <a:solidFill>
            <a:srgbClr val="FF6675"/>
          </a:solidFill>
          <a:ln w="25400" cap="flat" cmpd="sng">
            <a:solidFill>
              <a:srgbClr val="BA4A5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499AD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459;p63">
            <a:extLst>
              <a:ext uri="{FF2B5EF4-FFF2-40B4-BE49-F238E27FC236}">
                <a16:creationId xmlns:a16="http://schemas.microsoft.com/office/drawing/2014/main" id="{60C857A8-21CA-F5D8-D9A8-9EDED08F8D8F}"/>
              </a:ext>
            </a:extLst>
          </p:cNvPr>
          <p:cNvSpPr/>
          <p:nvPr/>
        </p:nvSpPr>
        <p:spPr>
          <a:xfrm>
            <a:off x="7865969" y="4915374"/>
            <a:ext cx="206700" cy="178500"/>
          </a:xfrm>
          <a:prstGeom prst="triangle">
            <a:avLst>
              <a:gd name="adj" fmla="val 50000"/>
            </a:avLst>
          </a:prstGeom>
          <a:solidFill>
            <a:srgbClr val="FF6675"/>
          </a:solidFill>
          <a:ln w="25400" cap="flat" cmpd="sng">
            <a:solidFill>
              <a:srgbClr val="BA4A5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499AD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460;p63">
            <a:extLst>
              <a:ext uri="{FF2B5EF4-FFF2-40B4-BE49-F238E27FC236}">
                <a16:creationId xmlns:a16="http://schemas.microsoft.com/office/drawing/2014/main" id="{63968AA0-79B7-76DF-D4A7-5CED0E643102}"/>
              </a:ext>
            </a:extLst>
          </p:cNvPr>
          <p:cNvSpPr/>
          <p:nvPr/>
        </p:nvSpPr>
        <p:spPr>
          <a:xfrm>
            <a:off x="9407612" y="1532850"/>
            <a:ext cx="206582" cy="178509"/>
          </a:xfrm>
          <a:prstGeom prst="triangle">
            <a:avLst>
              <a:gd name="adj" fmla="val 50000"/>
            </a:avLst>
          </a:prstGeom>
          <a:solidFill>
            <a:srgbClr val="DCEFFF"/>
          </a:solidFill>
          <a:ln w="38100" cap="flat" cmpd="sng">
            <a:solidFill>
              <a:srgbClr val="499ADF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499AD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461;p63">
            <a:extLst>
              <a:ext uri="{FF2B5EF4-FFF2-40B4-BE49-F238E27FC236}">
                <a16:creationId xmlns:a16="http://schemas.microsoft.com/office/drawing/2014/main" id="{5B602FA9-0EB0-AD85-ACC0-6C8845D34254}"/>
              </a:ext>
            </a:extLst>
          </p:cNvPr>
          <p:cNvSpPr/>
          <p:nvPr/>
        </p:nvSpPr>
        <p:spPr>
          <a:xfrm>
            <a:off x="9413959" y="2057323"/>
            <a:ext cx="206582" cy="178509"/>
          </a:xfrm>
          <a:prstGeom prst="triangle">
            <a:avLst>
              <a:gd name="adj" fmla="val 50000"/>
            </a:avLst>
          </a:prstGeom>
          <a:solidFill>
            <a:srgbClr val="DCEFFF"/>
          </a:solidFill>
          <a:ln w="38100" cap="flat" cmpd="sng">
            <a:solidFill>
              <a:srgbClr val="499ADF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499AD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462;p63">
            <a:extLst>
              <a:ext uri="{FF2B5EF4-FFF2-40B4-BE49-F238E27FC236}">
                <a16:creationId xmlns:a16="http://schemas.microsoft.com/office/drawing/2014/main" id="{93105F32-9992-32F1-49BA-F9A83E297021}"/>
              </a:ext>
            </a:extLst>
          </p:cNvPr>
          <p:cNvSpPr/>
          <p:nvPr/>
        </p:nvSpPr>
        <p:spPr>
          <a:xfrm>
            <a:off x="9407612" y="3564941"/>
            <a:ext cx="206700" cy="178500"/>
          </a:xfrm>
          <a:prstGeom prst="triangle">
            <a:avLst>
              <a:gd name="adj" fmla="val 50000"/>
            </a:avLst>
          </a:prstGeom>
          <a:solidFill>
            <a:srgbClr val="DCEFFF"/>
          </a:solidFill>
          <a:ln w="38100" cap="flat" cmpd="sng">
            <a:solidFill>
              <a:srgbClr val="499ADF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499AD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463;p63">
            <a:extLst>
              <a:ext uri="{FF2B5EF4-FFF2-40B4-BE49-F238E27FC236}">
                <a16:creationId xmlns:a16="http://schemas.microsoft.com/office/drawing/2014/main" id="{4D13EB0E-B4DF-FE35-A84F-4DAF86605A1F}"/>
              </a:ext>
            </a:extLst>
          </p:cNvPr>
          <p:cNvSpPr/>
          <p:nvPr/>
        </p:nvSpPr>
        <p:spPr>
          <a:xfrm>
            <a:off x="9407612" y="4503566"/>
            <a:ext cx="206700" cy="178500"/>
          </a:xfrm>
          <a:prstGeom prst="triangle">
            <a:avLst>
              <a:gd name="adj" fmla="val 50000"/>
            </a:avLst>
          </a:prstGeom>
          <a:solidFill>
            <a:srgbClr val="DCEFFF"/>
          </a:solidFill>
          <a:ln w="38100" cap="flat" cmpd="sng">
            <a:solidFill>
              <a:srgbClr val="499ADF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499AD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" name="Google Shape;464;p63">
            <a:extLst>
              <a:ext uri="{FF2B5EF4-FFF2-40B4-BE49-F238E27FC236}">
                <a16:creationId xmlns:a16="http://schemas.microsoft.com/office/drawing/2014/main" id="{8DE62E4A-9601-8A49-5A96-13414E478313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01391" y="1302327"/>
            <a:ext cx="818064" cy="818064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465;p63">
            <a:extLst>
              <a:ext uri="{FF2B5EF4-FFF2-40B4-BE49-F238E27FC236}">
                <a16:creationId xmlns:a16="http://schemas.microsoft.com/office/drawing/2014/main" id="{D66CBC2D-C7FD-5215-B467-B40D9F596CB5}"/>
              </a:ext>
            </a:extLst>
          </p:cNvPr>
          <p:cNvSpPr/>
          <p:nvPr/>
        </p:nvSpPr>
        <p:spPr>
          <a:xfrm>
            <a:off x="7868444" y="5320949"/>
            <a:ext cx="206700" cy="178500"/>
          </a:xfrm>
          <a:prstGeom prst="triangle">
            <a:avLst>
              <a:gd name="adj" fmla="val 50000"/>
            </a:avLst>
          </a:prstGeom>
          <a:solidFill>
            <a:srgbClr val="FF6675"/>
          </a:solidFill>
          <a:ln w="25400" cap="flat" cmpd="sng">
            <a:solidFill>
              <a:srgbClr val="BA4A5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499AD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454;p63">
            <a:extLst>
              <a:ext uri="{FF2B5EF4-FFF2-40B4-BE49-F238E27FC236}">
                <a16:creationId xmlns:a16="http://schemas.microsoft.com/office/drawing/2014/main" id="{6023E6B7-7FFA-B2AB-B5BC-69BFA21B32A8}"/>
              </a:ext>
            </a:extLst>
          </p:cNvPr>
          <p:cNvSpPr/>
          <p:nvPr/>
        </p:nvSpPr>
        <p:spPr>
          <a:xfrm>
            <a:off x="2043135" y="1526691"/>
            <a:ext cx="1395300" cy="494769"/>
          </a:xfrm>
          <a:prstGeom prst="roundRect">
            <a:avLst/>
          </a:prstGeom>
          <a:solidFill>
            <a:srgbClr val="499ADF">
              <a:lumMod val="40000"/>
              <a:lumOff val="6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ID" sz="1600" b="1" i="0" u="none" strike="noStrike" kern="0" cap="none" spc="0" normalizeH="0" baseline="0" noProof="0" dirty="0">
                <a:ln>
                  <a:noFill/>
                </a:ln>
                <a:solidFill>
                  <a:srgbClr val="033E7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KORIDOR PERUBAHAN</a:t>
            </a:r>
            <a:endParaRPr kumimoji="0" sz="1600" b="1" i="0" u="none" strike="noStrike" kern="0" cap="none" spc="0" normalizeH="0" baseline="0" noProof="0" dirty="0">
              <a:ln>
                <a:noFill/>
              </a:ln>
              <a:solidFill>
                <a:srgbClr val="033E7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484577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1F0ACBD7-949C-4B36-9D5F-DFF8C6B30309}"/>
              </a:ext>
            </a:extLst>
          </p:cNvPr>
          <p:cNvSpPr txBox="1">
            <a:spLocks/>
          </p:cNvSpPr>
          <p:nvPr/>
        </p:nvSpPr>
        <p:spPr>
          <a:xfrm>
            <a:off x="3858016" y="1920658"/>
            <a:ext cx="7313717" cy="2972844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lvl="0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000" b="1" kern="1200">
                <a:solidFill>
                  <a:srgbClr val="163F5F"/>
                </a:solidFill>
                <a:latin typeface="+mn-lt"/>
                <a:ea typeface="+mj-ea"/>
                <a:cs typeface="+mj-c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 lvl="0" algn="r">
              <a:buClrTx/>
            </a:pPr>
            <a:r>
              <a:rPr lang="sv-SE" sz="5333" dirty="0">
                <a:latin typeface="Calibri" panose="020F0502020204030204"/>
              </a:rPr>
              <a:t>KRISNA RENJA</a:t>
            </a:r>
            <a:endParaRPr lang="en-ID" sz="5333" dirty="0"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713723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69"/>
          <p:cNvSpPr txBox="1"/>
          <p:nvPr/>
        </p:nvSpPr>
        <p:spPr>
          <a:xfrm>
            <a:off x="830133" y="1084834"/>
            <a:ext cx="10574800" cy="4678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380990" indent="-38099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Pada periode perubahan Renja K/L, fase Krisna Renja berubah menjadi fase Sinkronisasi</a:t>
            </a:r>
          </a:p>
          <a:p>
            <a:pPr marL="380990" indent="-38099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" sz="2000" dirty="0">
              <a:latin typeface="Calibri" panose="020F0502020204030204" pitchFamily="34" charset="0"/>
              <a:ea typeface="Mukta"/>
              <a:cs typeface="Calibri" panose="020F0502020204030204" pitchFamily="34" charset="0"/>
              <a:sym typeface="Mukta"/>
            </a:endParaRPr>
          </a:p>
          <a:p>
            <a:pPr marL="380990" indent="-38099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" sz="2000" dirty="0">
              <a:latin typeface="Calibri" panose="020F0502020204030204" pitchFamily="34" charset="0"/>
              <a:ea typeface="Mukta"/>
              <a:cs typeface="Calibri" panose="020F0502020204030204" pitchFamily="34" charset="0"/>
              <a:sym typeface="Mukta"/>
            </a:endParaRPr>
          </a:p>
          <a:p>
            <a:pPr marL="380990" indent="-38099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" sz="2000" dirty="0">
              <a:latin typeface="Calibri" panose="020F0502020204030204" pitchFamily="34" charset="0"/>
              <a:ea typeface="Mukta"/>
              <a:cs typeface="Calibri" panose="020F0502020204030204" pitchFamily="34" charset="0"/>
              <a:sym typeface="Mukta"/>
            </a:endParaRPr>
          </a:p>
          <a:p>
            <a:pPr marL="380990" indent="-38099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" sz="2000" dirty="0">
              <a:latin typeface="Calibri" panose="020F0502020204030204" pitchFamily="34" charset="0"/>
              <a:ea typeface="Mukta"/>
              <a:cs typeface="Calibri" panose="020F0502020204030204" pitchFamily="34" charset="0"/>
              <a:sym typeface="Mukta"/>
            </a:endParaRPr>
          </a:p>
          <a:p>
            <a:pPr marL="380990" indent="-38099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Kondisi</a:t>
            </a:r>
            <a:r>
              <a:rPr lang="en-US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data </a:t>
            </a:r>
            <a:r>
              <a:rPr lang="en-US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Renja</a:t>
            </a:r>
            <a:r>
              <a:rPr lang="en-US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pada </a:t>
            </a:r>
            <a:r>
              <a:rPr lang="en-US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fase</a:t>
            </a:r>
            <a:r>
              <a:rPr lang="en-US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Sinkronisasi</a:t>
            </a:r>
            <a:r>
              <a:rPr lang="en-US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adalah</a:t>
            </a:r>
            <a:r>
              <a:rPr lang="en-US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sebagai</a:t>
            </a:r>
            <a:r>
              <a:rPr lang="en-US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berikut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:</a:t>
            </a:r>
          </a:p>
          <a:p>
            <a:pPr marL="838179" lvl="1" indent="-364058">
              <a:lnSpc>
                <a:spcPct val="120000"/>
              </a:lnSpc>
              <a:buFont typeface="+mj-lt"/>
              <a:buAutoNum type="alphaLcParenR"/>
            </a:pPr>
            <a:r>
              <a:rPr lang="en-ID" sz="2000" b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Level </a:t>
            </a:r>
            <a:r>
              <a:rPr lang="en-ID" sz="2000" b="1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Visi</a:t>
            </a:r>
            <a:r>
              <a:rPr lang="en-ID" sz="2000" b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, </a:t>
            </a:r>
            <a:r>
              <a:rPr lang="en-ID" sz="2000" b="1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Misi</a:t>
            </a:r>
            <a:r>
              <a:rPr lang="en-ID" sz="2000" b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, </a:t>
            </a:r>
            <a:r>
              <a:rPr lang="en-ID" sz="2000" b="1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Sasaran</a:t>
            </a:r>
            <a:r>
              <a:rPr lang="en-ID" sz="2000" b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b="1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Strategis</a:t>
            </a:r>
            <a:r>
              <a:rPr lang="en-ID" sz="2000" b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dalam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posisi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approval. K/L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dapat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melakukan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perubahan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data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sesuai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dengan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ketentuan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yang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berlaku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.</a:t>
            </a:r>
            <a:endParaRPr lang="en-ID" sz="2000" b="1" dirty="0">
              <a:latin typeface="Calibri" panose="020F0502020204030204" pitchFamily="34" charset="0"/>
              <a:ea typeface="Mukta"/>
              <a:cs typeface="Calibri" panose="020F0502020204030204" pitchFamily="34" charset="0"/>
              <a:sym typeface="Mukta"/>
            </a:endParaRPr>
          </a:p>
          <a:p>
            <a:pPr marL="838179" lvl="1" indent="-364058">
              <a:lnSpc>
                <a:spcPct val="120000"/>
              </a:lnSpc>
              <a:buFont typeface="+mj-lt"/>
              <a:buAutoNum type="alphaLcParenR"/>
            </a:pPr>
            <a:r>
              <a:rPr lang="en-ID" sz="2000" b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Level Program dan </a:t>
            </a:r>
            <a:r>
              <a:rPr lang="en-ID" sz="2000" b="1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Kegiatan</a:t>
            </a:r>
            <a:r>
              <a:rPr lang="en-ID" sz="2000" b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dalam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posisi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approval. K/L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dapat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melakukan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perubahan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data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sesuai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dengan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ketentuan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yang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berlaku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.</a:t>
            </a:r>
          </a:p>
          <a:p>
            <a:pPr marL="838179" lvl="1" indent="-364058">
              <a:lnSpc>
                <a:spcPct val="120000"/>
              </a:lnSpc>
              <a:buFont typeface="+mj-lt"/>
              <a:buAutoNum type="alphaLcParenR"/>
            </a:pPr>
            <a:r>
              <a:rPr lang="en-ID" sz="2000" b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Level KRO, RO, LRO dan </a:t>
            </a:r>
            <a:r>
              <a:rPr lang="en-ID" sz="2000" b="1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Komponen</a:t>
            </a:r>
            <a:r>
              <a:rPr lang="en-ID" sz="2000" b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dalam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posisi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locked,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perubahan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level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tersebut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dilakukan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pada Sakti Modul </a:t>
            </a:r>
            <a:r>
              <a:rPr lang="en-ID" sz="2000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Sinkronisasi</a:t>
            </a:r>
            <a:r>
              <a:rPr lang="en-ID" sz="2000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. </a:t>
            </a:r>
          </a:p>
        </p:txBody>
      </p:sp>
      <p:sp>
        <p:nvSpPr>
          <p:cNvPr id="4" name="Google Shape;475;p64">
            <a:extLst>
              <a:ext uri="{FF2B5EF4-FFF2-40B4-BE49-F238E27FC236}">
                <a16:creationId xmlns:a16="http://schemas.microsoft.com/office/drawing/2014/main" id="{32D1AC27-F91A-480B-807E-B318AA48C2BE}"/>
              </a:ext>
            </a:extLst>
          </p:cNvPr>
          <p:cNvSpPr txBox="1"/>
          <p:nvPr/>
        </p:nvSpPr>
        <p:spPr>
          <a:xfrm>
            <a:off x="2397493" y="8898"/>
            <a:ext cx="10508400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algn="ctr"/>
            <a:r>
              <a:rPr lang="en-ID" sz="3200" b="1" dirty="0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rPr>
              <a:t>KRISNA RENJA K/L PASCA SB PA</a:t>
            </a:r>
            <a:endParaRPr sz="3200" b="1" dirty="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40" name="Google Shape;1194;p8">
            <a:extLst>
              <a:ext uri="{FF2B5EF4-FFF2-40B4-BE49-F238E27FC236}">
                <a16:creationId xmlns:a16="http://schemas.microsoft.com/office/drawing/2014/main" id="{64CBBB4A-6F04-48E9-A91F-9CCA5EC713EC}"/>
              </a:ext>
            </a:extLst>
          </p:cNvPr>
          <p:cNvGrpSpPr/>
          <p:nvPr/>
        </p:nvGrpSpPr>
        <p:grpSpPr>
          <a:xfrm>
            <a:off x="9976485" y="5186973"/>
            <a:ext cx="1428449" cy="1428449"/>
            <a:chOff x="1545413" y="-156039"/>
            <a:chExt cx="6858000" cy="6858000"/>
          </a:xfrm>
        </p:grpSpPr>
        <p:pic>
          <p:nvPicPr>
            <p:cNvPr id="141" name="Google Shape;1195;p8">
              <a:extLst>
                <a:ext uri="{FF2B5EF4-FFF2-40B4-BE49-F238E27FC236}">
                  <a16:creationId xmlns:a16="http://schemas.microsoft.com/office/drawing/2014/main" id="{5A180852-B19A-4A6C-A023-0547EB6DD6FB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545413" y="-156039"/>
              <a:ext cx="6858000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2" name="Google Shape;1196;p8">
              <a:extLst>
                <a:ext uri="{FF2B5EF4-FFF2-40B4-BE49-F238E27FC236}">
                  <a16:creationId xmlns:a16="http://schemas.microsoft.com/office/drawing/2014/main" id="{28AFFDDB-7B21-4F8A-B0D8-D9773E3C102B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4779845" y="1632038"/>
              <a:ext cx="787248" cy="7872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3" name="Google Shape;1197;p8">
              <a:extLst>
                <a:ext uri="{FF2B5EF4-FFF2-40B4-BE49-F238E27FC236}">
                  <a16:creationId xmlns:a16="http://schemas.microsoft.com/office/drawing/2014/main" id="{009968C5-98FF-4C83-A9E2-B508C87EBD98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266032" y="2418517"/>
              <a:ext cx="787248" cy="7872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4" name="Google Shape;1198;p8">
              <a:extLst>
                <a:ext uri="{FF2B5EF4-FFF2-40B4-BE49-F238E27FC236}">
                  <a16:creationId xmlns:a16="http://schemas.microsoft.com/office/drawing/2014/main" id="{595CBAA5-D655-4ACE-AE92-AB420CCF4C50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706109" y="1753749"/>
              <a:ext cx="541473" cy="54147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5" name="Google Shape;1199;p8">
              <a:extLst>
                <a:ext uri="{FF2B5EF4-FFF2-40B4-BE49-F238E27FC236}">
                  <a16:creationId xmlns:a16="http://schemas.microsoft.com/office/drawing/2014/main" id="{80D6380D-783B-4D03-BE9F-793D0FD70F45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4432940" y="2451878"/>
              <a:ext cx="541473" cy="54147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F105F90E-6550-4BAE-BC08-B38A9D3BB2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0960" y="1597277"/>
            <a:ext cx="10180758" cy="136997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69"/>
          <p:cNvSpPr txBox="1"/>
          <p:nvPr/>
        </p:nvSpPr>
        <p:spPr>
          <a:xfrm>
            <a:off x="830133" y="1084833"/>
            <a:ext cx="10574800" cy="3791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380990" indent="-38099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Pada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fase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b="1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Sinkronisasi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sistem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akan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menampilkan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fitur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sinkronisasi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untuk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migrasi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data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dari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SAKTI Modul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Sinkronisasi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pada level Program,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yaitu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:</a:t>
            </a:r>
          </a:p>
          <a:p>
            <a:pPr marL="838179" lvl="1" indent="-364058" algn="just">
              <a:lnSpc>
                <a:spcPct val="120000"/>
              </a:lnSpc>
              <a:buFont typeface="+mj-lt"/>
              <a:buAutoNum type="alphaLcParenR"/>
            </a:pPr>
            <a:r>
              <a:rPr lang="en-ID" sz="2133" b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Fitur </a:t>
            </a:r>
            <a:r>
              <a:rPr lang="en-ID" sz="2133" b="1" i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Pre-Sync Compare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untuk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menampilkan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tabel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semula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menjadi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Renja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dan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Renja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setelah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i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sync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sehingga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K/L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dapat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melakukan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validasi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data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terlebih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dahulu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sebelum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melakukan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migrasi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data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dari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Sakti</a:t>
            </a:r>
          </a:p>
          <a:p>
            <a:pPr marL="838179" lvl="1" indent="-364058" algn="just">
              <a:lnSpc>
                <a:spcPct val="120000"/>
              </a:lnSpc>
              <a:buFont typeface="+mj-lt"/>
              <a:buAutoNum type="alphaLcParenR"/>
            </a:pPr>
            <a:r>
              <a:rPr lang="en-ID" sz="2133" b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Fitur </a:t>
            </a:r>
            <a:r>
              <a:rPr lang="en-ID" sz="2133" b="1" i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Sync</a:t>
            </a:r>
            <a:r>
              <a:rPr lang="en-ID" sz="2133" b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untuk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melakukan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migrasi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data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Renja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dari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Sakti Modul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Sinkronisasi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.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Sistem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akan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melakukan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update data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Renja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jika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ada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perubahan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data pada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modul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Sinkronisasi</a:t>
            </a:r>
            <a:endParaRPr lang="en-ID" sz="2133" dirty="0">
              <a:latin typeface="Calibri" panose="020F0502020204030204" pitchFamily="34" charset="0"/>
              <a:ea typeface="Mukta"/>
              <a:cs typeface="Calibri" panose="020F0502020204030204" pitchFamily="34" charset="0"/>
              <a:sym typeface="Mukta"/>
            </a:endParaRPr>
          </a:p>
          <a:p>
            <a:pPr marL="380990" indent="-38099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Proses </a:t>
            </a:r>
            <a:r>
              <a:rPr lang="en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Migrasi</a:t>
            </a:r>
            <a:r>
              <a:rPr lang="en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/</a:t>
            </a:r>
            <a:r>
              <a:rPr lang="en" sz="2133" i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sync</a:t>
            </a:r>
            <a:r>
              <a:rPr lang="en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data </a:t>
            </a:r>
            <a:r>
              <a:rPr lang="en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hanya</a:t>
            </a:r>
            <a:r>
              <a:rPr lang="en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dapat</a:t>
            </a:r>
            <a:r>
              <a:rPr lang="en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dilakukan</a:t>
            </a:r>
            <a:r>
              <a:rPr lang="en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oleh 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K/L </a:t>
            </a:r>
            <a:r>
              <a:rPr lang="en-ID" sz="2133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dengan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role </a:t>
            </a:r>
            <a:r>
              <a:rPr lang="en-ID" sz="2133" b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Admin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, </a:t>
            </a:r>
            <a:r>
              <a:rPr lang="en-ID" sz="2133" b="1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Karoren</a:t>
            </a:r>
            <a:r>
              <a:rPr lang="en-ID" sz="2133" b="1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 </a:t>
            </a:r>
            <a:r>
              <a:rPr lang="en-ID" sz="2133" dirty="0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dan </a:t>
            </a:r>
            <a:r>
              <a:rPr lang="en-ID" sz="2133" b="1" dirty="0" err="1">
                <a:latin typeface="Calibri" panose="020F0502020204030204" pitchFamily="34" charset="0"/>
                <a:ea typeface="Mukta"/>
                <a:cs typeface="Calibri" panose="020F0502020204030204" pitchFamily="34" charset="0"/>
                <a:sym typeface="Mukta"/>
              </a:rPr>
              <a:t>Biroren</a:t>
            </a:r>
            <a:endParaRPr lang="en" sz="2133" dirty="0">
              <a:latin typeface="Calibri" panose="020F0502020204030204" pitchFamily="34" charset="0"/>
              <a:ea typeface="Mukta"/>
              <a:cs typeface="Calibri" panose="020F0502020204030204" pitchFamily="34" charset="0"/>
              <a:sym typeface="Mukta"/>
            </a:endParaRPr>
          </a:p>
        </p:txBody>
      </p:sp>
      <p:sp>
        <p:nvSpPr>
          <p:cNvPr id="4" name="Google Shape;475;p64">
            <a:extLst>
              <a:ext uri="{FF2B5EF4-FFF2-40B4-BE49-F238E27FC236}">
                <a16:creationId xmlns:a16="http://schemas.microsoft.com/office/drawing/2014/main" id="{32D1AC27-F91A-480B-807E-B318AA48C2BE}"/>
              </a:ext>
            </a:extLst>
          </p:cNvPr>
          <p:cNvSpPr txBox="1"/>
          <p:nvPr/>
        </p:nvSpPr>
        <p:spPr>
          <a:xfrm>
            <a:off x="2956293" y="0"/>
            <a:ext cx="10508400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algn="ctr"/>
            <a:r>
              <a:rPr lang="en-ID" sz="3200" b="1" dirty="0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rPr>
              <a:t>MEKANISME MIGRASI DATA SAKTI KE KRISNA</a:t>
            </a:r>
            <a:endParaRPr sz="3200" b="1" dirty="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D6E49B-E3D5-4C8D-8977-356B13622420}"/>
              </a:ext>
            </a:extLst>
          </p:cNvPr>
          <p:cNvSpPr txBox="1"/>
          <p:nvPr/>
        </p:nvSpPr>
        <p:spPr>
          <a:xfrm>
            <a:off x="1445343" y="5142581"/>
            <a:ext cx="9458632" cy="1015663"/>
          </a:xfrm>
          <a:prstGeom prst="rect">
            <a:avLst/>
          </a:prstGeom>
          <a:solidFill>
            <a:srgbClr val="F2D4B8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Sebelum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melakukan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2000" i="1" dirty="0">
                <a:latin typeface="Calibri" panose="020F0502020204030204" pitchFamily="34" charset="0"/>
                <a:cs typeface="Calibri" panose="020F0502020204030204" pitchFamily="34" charset="0"/>
              </a:rPr>
              <a:t>Sync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data </a:t>
            </a:r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sebaiknya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dilakukan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validasi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data </a:t>
            </a:r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terlebih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dahulu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fitur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Pre-Sync Compare </a:t>
            </a:r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memastikan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data pada Modul </a:t>
            </a:r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Sinkronisasi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sudah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sesuai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kesepakatan</a:t>
            </a:r>
            <a:r>
              <a:rPr lang="en-ID" sz="2000" dirty="0">
                <a:latin typeface="Calibri" panose="020F0502020204030204" pitchFamily="34" charset="0"/>
                <a:cs typeface="Calibri" panose="020F0502020204030204" pitchFamily="34" charset="0"/>
              </a:rPr>
              <a:t> TM </a:t>
            </a:r>
            <a:endParaRPr lang="en-ID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DE03546-7522-4A78-ABE3-A381E090A6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265" y="4866974"/>
            <a:ext cx="471420" cy="471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6812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402693B-8859-4C02-B99F-C1D5F26B81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6900" y="1216646"/>
            <a:ext cx="8651678" cy="425309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D22F36B-EE9C-4E7B-AAF8-9B076F528F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972" y="1340188"/>
            <a:ext cx="1570891" cy="3981661"/>
          </a:xfrm>
          <a:prstGeom prst="rect">
            <a:avLst/>
          </a:prstGeom>
        </p:spPr>
      </p:pic>
      <p:sp>
        <p:nvSpPr>
          <p:cNvPr id="571" name="Google Shape;571;p70"/>
          <p:cNvSpPr txBox="1">
            <a:spLocks noGrp="1"/>
          </p:cNvSpPr>
          <p:nvPr>
            <p:ph type="title" idx="4294967295"/>
          </p:nvPr>
        </p:nvSpPr>
        <p:spPr>
          <a:xfrm>
            <a:off x="1949450" y="180975"/>
            <a:ext cx="10242550" cy="72707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ctr"/>
            <a:r>
              <a:rPr lang="en" sz="3200" b="1" dirty="0">
                <a:solidFill>
                  <a:schemeClr val="lt2"/>
                </a:solidFill>
                <a:latin typeface="Calibri"/>
                <a:cs typeface="Calibri"/>
              </a:rPr>
              <a:t>FITUR PRE-SYNC COMPARE</a:t>
            </a:r>
            <a:endParaRPr sz="3200" b="1" dirty="0">
              <a:solidFill>
                <a:schemeClr val="lt2"/>
              </a:solidFill>
              <a:latin typeface="Calibri"/>
              <a:cs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16969B-8BC6-427F-BFDA-DD08D6B71725}"/>
              </a:ext>
            </a:extLst>
          </p:cNvPr>
          <p:cNvSpPr/>
          <p:nvPr/>
        </p:nvSpPr>
        <p:spPr>
          <a:xfrm>
            <a:off x="367972" y="3296072"/>
            <a:ext cx="1570891" cy="314209"/>
          </a:xfrm>
          <a:prstGeom prst="rect">
            <a:avLst/>
          </a:prstGeom>
          <a:noFill/>
          <a:ln w="28575">
            <a:solidFill>
              <a:srgbClr val="C00000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400"/>
          </a:p>
        </p:txBody>
      </p:sp>
      <p:cxnSp>
        <p:nvCxnSpPr>
          <p:cNvPr id="6" name="Connector: Elbow 5">
            <a:extLst>
              <a:ext uri="{FF2B5EF4-FFF2-40B4-BE49-F238E27FC236}">
                <a16:creationId xmlns:a16="http://schemas.microsoft.com/office/drawing/2014/main" id="{D4D5E839-23F3-4F80-8802-41FA5A93C6BC}"/>
              </a:ext>
            </a:extLst>
          </p:cNvPr>
          <p:cNvCxnSpPr>
            <a:cxnSpLocks/>
            <a:stCxn id="5" idx="1"/>
            <a:endCxn id="7" idx="1"/>
          </p:cNvCxnSpPr>
          <p:nvPr/>
        </p:nvCxnSpPr>
        <p:spPr>
          <a:xfrm rot="10800000" flipH="1">
            <a:off x="367972" y="2725765"/>
            <a:ext cx="137488" cy="727412"/>
          </a:xfrm>
          <a:prstGeom prst="bentConnector3">
            <a:avLst>
              <a:gd name="adj1" fmla="val -166269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36154D99-CFA4-408D-AC3D-1CFFCD6D58D1}"/>
              </a:ext>
            </a:extLst>
          </p:cNvPr>
          <p:cNvSpPr txBox="1"/>
          <p:nvPr/>
        </p:nvSpPr>
        <p:spPr>
          <a:xfrm>
            <a:off x="505460" y="2340948"/>
            <a:ext cx="2783952" cy="769634"/>
          </a:xfrm>
          <a:prstGeom prst="rect">
            <a:avLst/>
          </a:prstGeom>
          <a:solidFill>
            <a:srgbClr val="EEC6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mengakses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fitur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i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Pre-Sync Compare, p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ada dashboard menu,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pilih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“Program &amp;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Kegiatan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</a:t>
            </a:r>
            <a:endParaRPr lang="en-ID" sz="1467" i="1" dirty="0">
              <a:solidFill>
                <a:sysClr val="windowText" lastClr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3A5B52E-ACEC-4FF9-994A-1CC3984FEF53}"/>
              </a:ext>
            </a:extLst>
          </p:cNvPr>
          <p:cNvSpPr/>
          <p:nvPr/>
        </p:nvSpPr>
        <p:spPr>
          <a:xfrm>
            <a:off x="3083835" y="2172649"/>
            <a:ext cx="329943" cy="336596"/>
          </a:xfrm>
          <a:prstGeom prst="ellipse">
            <a:avLst/>
          </a:prstGeom>
          <a:solidFill>
            <a:srgbClr val="775F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accent6"/>
                </a:solidFill>
                <a:latin typeface="Baloo 2 ExtraBold" panose="020B0604020202020204" charset="0"/>
                <a:cs typeface="Baloo 2 ExtraBold" panose="020B0604020202020204" charset="0"/>
              </a:rPr>
              <a:t>1</a:t>
            </a:r>
            <a:endParaRPr lang="en-ID" sz="2400" dirty="0">
              <a:solidFill>
                <a:schemeClr val="accent6"/>
              </a:solidFill>
              <a:latin typeface="Baloo 2 ExtraBold" panose="020B0604020202020204" charset="0"/>
              <a:cs typeface="Baloo 2 ExtraBold" panose="020B0604020202020204" charset="0"/>
            </a:endParaRPr>
          </a:p>
        </p:txBody>
      </p:sp>
      <p:cxnSp>
        <p:nvCxnSpPr>
          <p:cNvPr id="44" name="Connector: Elbow 43">
            <a:extLst>
              <a:ext uri="{FF2B5EF4-FFF2-40B4-BE49-F238E27FC236}">
                <a16:creationId xmlns:a16="http://schemas.microsoft.com/office/drawing/2014/main" id="{B8067280-34CE-40CF-9B10-26394DCDD73A}"/>
              </a:ext>
            </a:extLst>
          </p:cNvPr>
          <p:cNvCxnSpPr>
            <a:cxnSpLocks/>
            <a:stCxn id="43" idx="1"/>
            <a:endCxn id="45" idx="0"/>
          </p:cNvCxnSpPr>
          <p:nvPr/>
        </p:nvCxnSpPr>
        <p:spPr>
          <a:xfrm rot="10800000" flipV="1">
            <a:off x="8478560" y="4307764"/>
            <a:ext cx="1786919" cy="777159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A722B01E-E27C-4C80-9ADF-7F36E9BBFD5D}"/>
              </a:ext>
            </a:extLst>
          </p:cNvPr>
          <p:cNvSpPr txBox="1"/>
          <p:nvPr/>
        </p:nvSpPr>
        <p:spPr>
          <a:xfrm>
            <a:off x="6691640" y="5084924"/>
            <a:ext cx="3573837" cy="769634"/>
          </a:xfrm>
          <a:prstGeom prst="rect">
            <a:avLst/>
          </a:prstGeom>
          <a:solidFill>
            <a:srgbClr val="EEC6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Saat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fase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sinkronisasi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pada level program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ketika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button lock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diklik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maka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akan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muncul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fitur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“</a:t>
            </a:r>
            <a:r>
              <a:rPr lang="en-US" sz="1467" b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Sakti Pre-Sync Compare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</a:t>
            </a:r>
            <a:endParaRPr lang="en-ID" sz="1467" i="1" dirty="0">
              <a:solidFill>
                <a:sysClr val="windowText" lastClr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BDC15596-D044-4E7E-8D85-F12E4B39C12F}"/>
              </a:ext>
            </a:extLst>
          </p:cNvPr>
          <p:cNvSpPr/>
          <p:nvPr/>
        </p:nvSpPr>
        <p:spPr>
          <a:xfrm>
            <a:off x="10014615" y="4967305"/>
            <a:ext cx="329943" cy="336596"/>
          </a:xfrm>
          <a:prstGeom prst="ellipse">
            <a:avLst/>
          </a:prstGeom>
          <a:solidFill>
            <a:srgbClr val="775F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accent6"/>
                </a:solidFill>
                <a:latin typeface="Baloo 2 ExtraBold" panose="020B0604020202020204" charset="0"/>
                <a:cs typeface="Baloo 2 ExtraBold" panose="020B0604020202020204" charset="0"/>
              </a:rPr>
              <a:t>2</a:t>
            </a:r>
            <a:endParaRPr lang="en-ID" sz="2400" dirty="0">
              <a:solidFill>
                <a:schemeClr val="accent6"/>
              </a:solidFill>
              <a:latin typeface="Baloo 2 ExtraBold" panose="020B0604020202020204" charset="0"/>
              <a:cs typeface="Baloo 2 ExtraBold" panose="020B060402020202020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FB2B97B-9161-4472-A50B-16F969E9C0A0}"/>
              </a:ext>
            </a:extLst>
          </p:cNvPr>
          <p:cNvSpPr/>
          <p:nvPr/>
        </p:nvSpPr>
        <p:spPr>
          <a:xfrm>
            <a:off x="10265478" y="4071257"/>
            <a:ext cx="1558551" cy="473015"/>
          </a:xfrm>
          <a:prstGeom prst="rect">
            <a:avLst/>
          </a:prstGeom>
          <a:noFill/>
          <a:ln w="28575">
            <a:solidFill>
              <a:srgbClr val="C00000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400"/>
          </a:p>
        </p:txBody>
      </p:sp>
    </p:spTree>
    <p:extLst>
      <p:ext uri="{BB962C8B-B14F-4D97-AF65-F5344CB8AC3E}">
        <p14:creationId xmlns:p14="http://schemas.microsoft.com/office/powerpoint/2010/main" val="20257792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45F4F3-BE51-4E27-8803-226A7A7C2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7847" y="1858737"/>
            <a:ext cx="8580682" cy="3952899"/>
          </a:xfrm>
          <a:prstGeom prst="rect">
            <a:avLst/>
          </a:prstGeom>
        </p:spPr>
      </p:pic>
      <p:sp>
        <p:nvSpPr>
          <p:cNvPr id="6" name="Google Shape;571;p70">
            <a:extLst>
              <a:ext uri="{FF2B5EF4-FFF2-40B4-BE49-F238E27FC236}">
                <a16:creationId xmlns:a16="http://schemas.microsoft.com/office/drawing/2014/main" id="{416BD06C-6B9F-40AB-B90E-0EEA9566D25E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49450" y="180975"/>
            <a:ext cx="10242550" cy="72707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ctr"/>
            <a:r>
              <a:rPr lang="en" sz="3200" b="1" dirty="0">
                <a:solidFill>
                  <a:schemeClr val="lt2"/>
                </a:solidFill>
                <a:latin typeface="Calibri"/>
                <a:cs typeface="Calibri"/>
              </a:rPr>
              <a:t>FITUR</a:t>
            </a:r>
            <a:r>
              <a:rPr lang="en" sz="32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" sz="3200" b="1" dirty="0">
                <a:solidFill>
                  <a:schemeClr val="lt2"/>
                </a:solidFill>
                <a:latin typeface="Calibri"/>
                <a:cs typeface="Calibri"/>
              </a:rPr>
              <a:t>PRE-SYNC COMPARE (2) </a:t>
            </a:r>
            <a:endParaRPr sz="3200" b="1" dirty="0">
              <a:solidFill>
                <a:schemeClr val="lt2"/>
              </a:solidFill>
              <a:latin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4419EE-5D84-444C-BDE6-C8D708491AE0}"/>
              </a:ext>
            </a:extLst>
          </p:cNvPr>
          <p:cNvSpPr txBox="1"/>
          <p:nvPr/>
        </p:nvSpPr>
        <p:spPr>
          <a:xfrm>
            <a:off x="3755571" y="879371"/>
            <a:ext cx="7380228" cy="706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>
              <a:lnSpc>
                <a:spcPct val="130000"/>
              </a:lnSpc>
              <a:defRPr/>
            </a:pPr>
            <a:r>
              <a:rPr lang="en-US" sz="1600" dirty="0" err="1">
                <a:latin typeface="Calibri" panose="020F0502020204030204"/>
                <a:ea typeface="Roboto Th" pitchFamily="2" charset="0"/>
              </a:rPr>
              <a:t>Saat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melakukan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Pre-Sync Compare,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dibutuhkan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waktu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beberapa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saat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untuk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memproses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data,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sehingga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muncul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tabel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berikut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: </a:t>
            </a:r>
            <a:endParaRPr lang="en-US" sz="1600" b="1" dirty="0">
              <a:latin typeface="Calibri" panose="020F0502020204030204"/>
              <a:ea typeface="Roboto Bk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36962A-9DF4-4130-A672-48C8A5732B17}"/>
              </a:ext>
            </a:extLst>
          </p:cNvPr>
          <p:cNvSpPr txBox="1"/>
          <p:nvPr/>
        </p:nvSpPr>
        <p:spPr>
          <a:xfrm>
            <a:off x="190209" y="2041491"/>
            <a:ext cx="3272424" cy="35873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 algn="just" defTabSz="914377">
              <a:lnSpc>
                <a:spcPct val="130000"/>
              </a:lnSpc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latin typeface="Calibri" panose="020F0502020204030204"/>
                <a:ea typeface="Roboto Th" pitchFamily="2" charset="0"/>
              </a:rPr>
              <a:t>Hasil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fitur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i="1" dirty="0">
                <a:latin typeface="Calibri" panose="020F0502020204030204"/>
                <a:ea typeface="Roboto Th" pitchFamily="2" charset="0"/>
              </a:rPr>
              <a:t>Pre-Sync Comparation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memperlihatkan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Tabel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Semula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(data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Renja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) dan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Tabel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Menjadi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(data Modul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Sinkronisasi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Renja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-RKA di SAKTI)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untuk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setiap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level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mulai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dari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Program,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Kegiatan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, KRO, RO, LRO, dan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Komponen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. </a:t>
            </a:r>
          </a:p>
          <a:p>
            <a:pPr marL="228594" indent="-228594" algn="just" defTabSz="914377">
              <a:lnSpc>
                <a:spcPct val="130000"/>
              </a:lnSpc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latin typeface="Calibri" panose="020F0502020204030204"/>
                <a:ea typeface="Roboto Th" pitchFamily="2" charset="0"/>
              </a:rPr>
              <a:t>K/L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perlu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memastikan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data pada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Tabel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Menjadi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merupakan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data yang valid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sebelum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1600" i="1" dirty="0">
                <a:latin typeface="Calibri" panose="020F0502020204030204"/>
                <a:ea typeface="Roboto Th" pitchFamily="2" charset="0"/>
              </a:rPr>
              <a:t>sync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 data </a:t>
            </a:r>
            <a:r>
              <a:rPr lang="en-US" sz="1600" dirty="0" err="1">
                <a:latin typeface="Calibri" panose="020F0502020204030204"/>
                <a:ea typeface="Roboto Th" pitchFamily="2" charset="0"/>
              </a:rPr>
              <a:t>dilakukan</a:t>
            </a:r>
            <a:r>
              <a:rPr lang="en-US" sz="1600" dirty="0">
                <a:latin typeface="Calibri" panose="020F0502020204030204"/>
                <a:ea typeface="Roboto Th" pitchFamily="2" charset="0"/>
              </a:rPr>
              <a:t>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A0DB148-1F95-471A-AD41-B5A344D0B8EE}"/>
              </a:ext>
            </a:extLst>
          </p:cNvPr>
          <p:cNvGrpSpPr/>
          <p:nvPr/>
        </p:nvGrpSpPr>
        <p:grpSpPr>
          <a:xfrm>
            <a:off x="3755571" y="2608588"/>
            <a:ext cx="8151950" cy="2873259"/>
            <a:chOff x="2104196" y="2037269"/>
            <a:chExt cx="6830892" cy="2396662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BBBB3D9-1401-4B77-AD1A-C10C546F8A6E}"/>
                </a:ext>
              </a:extLst>
            </p:cNvPr>
            <p:cNvSpPr/>
            <p:nvPr/>
          </p:nvSpPr>
          <p:spPr>
            <a:xfrm>
              <a:off x="5024511" y="2969309"/>
              <a:ext cx="725655" cy="387328"/>
            </a:xfrm>
            <a:prstGeom prst="rect">
              <a:avLst/>
            </a:prstGeom>
            <a:noFill/>
            <a:ln w="28575">
              <a:solidFill>
                <a:srgbClr val="C00000"/>
              </a:solidFill>
              <a:prstDash val="solid"/>
              <a:extLst>
                <a:ext uri="{C807C97D-BFC1-408E-A445-0C87EB9F89A2}">
                  <ask:lineSketchStyleProps xmlns:ask="http://schemas.microsoft.com/office/drawing/2018/sketchyshapes" xmlns=""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4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D0B29FB-92E3-48B1-AA94-CD6AC8A8CC70}"/>
                </a:ext>
              </a:extLst>
            </p:cNvPr>
            <p:cNvSpPr txBox="1"/>
            <p:nvPr/>
          </p:nvSpPr>
          <p:spPr>
            <a:xfrm>
              <a:off x="5854352" y="2101954"/>
              <a:ext cx="2239148" cy="932499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Kolom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warna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kuning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menandakan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bahwa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terdapat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perbedaan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data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antara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aplikasi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KRISNA dan Modul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Sinkronisasi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Renja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-RKA di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aplikasi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SAKTI </a:t>
              </a:r>
              <a:endParaRPr lang="en-ID" sz="1333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C1E782F-DBD6-49DE-A168-F6D8DE38A99E}"/>
                </a:ext>
              </a:extLst>
            </p:cNvPr>
            <p:cNvSpPr/>
            <p:nvPr/>
          </p:nvSpPr>
          <p:spPr>
            <a:xfrm>
              <a:off x="7936785" y="2037269"/>
              <a:ext cx="247457" cy="252447"/>
            </a:xfrm>
            <a:prstGeom prst="ellipse">
              <a:avLst/>
            </a:prstGeom>
            <a:solidFill>
              <a:srgbClr val="775F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accent6"/>
                  </a:solidFill>
                  <a:latin typeface="Baloo 2 ExtraBold" panose="020B0604020202020204" charset="0"/>
                  <a:cs typeface="Baloo 2 ExtraBold" panose="020B0604020202020204" charset="0"/>
                </a:rPr>
                <a:t>3</a:t>
              </a:r>
              <a:endParaRPr lang="en-ID" sz="2400" dirty="0">
                <a:solidFill>
                  <a:schemeClr val="accent6"/>
                </a:solidFill>
                <a:latin typeface="Baloo 2 ExtraBold" panose="020B0604020202020204" charset="0"/>
                <a:cs typeface="Baloo 2 ExtraBold" panose="020B0604020202020204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5D91003-4EDF-4EB2-ACA5-4A52BD416C08}"/>
                </a:ext>
              </a:extLst>
            </p:cNvPr>
            <p:cNvSpPr/>
            <p:nvPr/>
          </p:nvSpPr>
          <p:spPr>
            <a:xfrm>
              <a:off x="8288428" y="2969308"/>
              <a:ext cx="646660" cy="387330"/>
            </a:xfrm>
            <a:prstGeom prst="rect">
              <a:avLst/>
            </a:prstGeom>
            <a:noFill/>
            <a:ln w="28575">
              <a:solidFill>
                <a:srgbClr val="C00000"/>
              </a:solidFill>
              <a:prstDash val="solid"/>
              <a:extLst>
                <a:ext uri="{C807C97D-BFC1-408E-A445-0C87EB9F89A2}">
                  <ask:lineSketchStyleProps xmlns:ask="http://schemas.microsoft.com/office/drawing/2018/sketchyshapes" xmlns=""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40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ADA3A62-23EA-4BF0-AEE2-FE78A2905686}"/>
                </a:ext>
              </a:extLst>
            </p:cNvPr>
            <p:cNvSpPr/>
            <p:nvPr/>
          </p:nvSpPr>
          <p:spPr>
            <a:xfrm>
              <a:off x="2104196" y="3350345"/>
              <a:ext cx="6830892" cy="233811"/>
            </a:xfrm>
            <a:prstGeom prst="rect">
              <a:avLst/>
            </a:prstGeom>
            <a:noFill/>
            <a:ln w="28575">
              <a:solidFill>
                <a:srgbClr val="C00000"/>
              </a:solidFill>
              <a:prstDash val="solid"/>
              <a:extLst>
                <a:ext uri="{C807C97D-BFC1-408E-A445-0C87EB9F89A2}">
                  <ask:lineSketchStyleProps xmlns:ask="http://schemas.microsoft.com/office/drawing/2018/sketchyshapes" xmlns=""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40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62F5131-1876-40E6-9711-2AB19333EFC7}"/>
                </a:ext>
              </a:extLst>
            </p:cNvPr>
            <p:cNvSpPr txBox="1"/>
            <p:nvPr/>
          </p:nvSpPr>
          <p:spPr>
            <a:xfrm>
              <a:off x="3871780" y="3672529"/>
              <a:ext cx="2305461" cy="761402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Kolom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warna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merah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menandakan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tidak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adanya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data pada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aplikasi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KRISNA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namun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ditemukan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dalam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aplikasi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SAKTI,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begitupun</a:t>
              </a:r>
              <a:r>
                <a:rPr lang="en-US" sz="1333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333" dirty="0" err="1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sebaliknya</a:t>
              </a:r>
              <a:endParaRPr lang="en-ID" sz="1333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DF6E31D-9794-4921-9DB5-7931C464D38E}"/>
                </a:ext>
              </a:extLst>
            </p:cNvPr>
            <p:cNvSpPr/>
            <p:nvPr/>
          </p:nvSpPr>
          <p:spPr>
            <a:xfrm>
              <a:off x="6020525" y="3607843"/>
              <a:ext cx="247457" cy="252447"/>
            </a:xfrm>
            <a:prstGeom prst="ellipse">
              <a:avLst/>
            </a:prstGeom>
            <a:solidFill>
              <a:srgbClr val="775F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accent6"/>
                  </a:solidFill>
                  <a:latin typeface="Baloo 2 ExtraBold" panose="020B0604020202020204" charset="0"/>
                  <a:cs typeface="Baloo 2 ExtraBold" panose="020B0604020202020204" charset="0"/>
                </a:rPr>
                <a:t>4</a:t>
              </a:r>
              <a:endParaRPr lang="en-ID" sz="2400" dirty="0">
                <a:solidFill>
                  <a:schemeClr val="accent6"/>
                </a:solidFill>
                <a:latin typeface="Baloo 2 ExtraBold" panose="020B0604020202020204" charset="0"/>
                <a:cs typeface="Baloo 2 ExtraBold" panose="020B060402020202020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96931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678140B-3EF6-4D26-B12B-2F52B4763F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347" y="2782375"/>
            <a:ext cx="7039980" cy="357421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D36BF62-61B2-478B-9C49-3A6F5EB31A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5531" y="4661677"/>
            <a:ext cx="1780935" cy="17064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B9664-4F1D-46EF-9C0E-CF5FFF5EB71B}"/>
              </a:ext>
            </a:extLst>
          </p:cNvPr>
          <p:cNvSpPr txBox="1"/>
          <p:nvPr/>
        </p:nvSpPr>
        <p:spPr>
          <a:xfrm>
            <a:off x="1284347" y="1074434"/>
            <a:ext cx="10014253" cy="1863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914377">
              <a:lnSpc>
                <a:spcPct val="130000"/>
              </a:lnSpc>
              <a:defRPr/>
            </a:pPr>
            <a:r>
              <a:rPr lang="en-US" dirty="0">
                <a:latin typeface="Calibri" panose="020F0502020204030204"/>
                <a:ea typeface="Roboto Th" pitchFamily="2" charset="0"/>
              </a:rPr>
              <a:t>Setelah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perubahan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muatan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Renja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K/L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dilakukan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dan K/L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telah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melakukan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verifikasi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data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melalui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fitur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i="1" dirty="0">
                <a:latin typeface="Calibri" panose="020F0502020204030204"/>
                <a:ea typeface="Roboto Th" pitchFamily="2" charset="0"/>
              </a:rPr>
              <a:t>Pre-Sync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dan data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telah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dianggap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sesuai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/valid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maka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langkah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selanjutnya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yaitu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K/L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melakukan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update data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Renja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dengan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menggunakan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fitur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i="1" dirty="0">
                <a:latin typeface="Calibri" panose="020F0502020204030204"/>
                <a:ea typeface="Roboto Th" pitchFamily="2" charset="0"/>
              </a:rPr>
              <a:t>Sync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berdasarkan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data pada Modul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Sinkronisasi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Renja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-RKA di </a:t>
            </a:r>
            <a:r>
              <a:rPr lang="en-US" dirty="0" err="1">
                <a:latin typeface="Calibri" panose="020F0502020204030204"/>
                <a:ea typeface="Roboto Th" pitchFamily="2" charset="0"/>
              </a:rPr>
              <a:t>aplikasi</a:t>
            </a:r>
            <a:r>
              <a:rPr lang="en-US" dirty="0">
                <a:latin typeface="Calibri" panose="020F0502020204030204"/>
                <a:ea typeface="Roboto Th" pitchFamily="2" charset="0"/>
              </a:rPr>
              <a:t> SAKTI</a:t>
            </a:r>
          </a:p>
          <a:p>
            <a:pPr algn="just" defTabSz="914377">
              <a:lnSpc>
                <a:spcPct val="130000"/>
              </a:lnSpc>
              <a:defRPr/>
            </a:pPr>
            <a:endParaRPr lang="en-US" b="1" dirty="0">
              <a:latin typeface="Calibri" panose="020F0502020204030204"/>
              <a:ea typeface="Roboto Bk" pitchFamily="2" charset="0"/>
            </a:endParaRPr>
          </a:p>
        </p:txBody>
      </p:sp>
      <p:sp>
        <p:nvSpPr>
          <p:cNvPr id="8" name="Google Shape;571;p70">
            <a:extLst>
              <a:ext uri="{FF2B5EF4-FFF2-40B4-BE49-F238E27FC236}">
                <a16:creationId xmlns:a16="http://schemas.microsoft.com/office/drawing/2014/main" id="{DB936634-A982-4AEE-8D34-D987FB3A88FC}"/>
              </a:ext>
            </a:extLst>
          </p:cNvPr>
          <p:cNvSpPr txBox="1">
            <a:spLocks/>
          </p:cNvSpPr>
          <p:nvPr/>
        </p:nvSpPr>
        <p:spPr>
          <a:xfrm>
            <a:off x="1564200" y="78363"/>
            <a:ext cx="10242400" cy="72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40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ID" sz="3200" dirty="0">
                <a:latin typeface="Calibri"/>
                <a:ea typeface="+mj-ea"/>
                <a:cs typeface="Calibri"/>
              </a:rPr>
              <a:t>FITUR SYNC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E14245-42E1-47B7-A5CD-D42D5392C21D}"/>
              </a:ext>
            </a:extLst>
          </p:cNvPr>
          <p:cNvSpPr/>
          <p:nvPr/>
        </p:nvSpPr>
        <p:spPr>
          <a:xfrm>
            <a:off x="7342950" y="5413697"/>
            <a:ext cx="1666100" cy="314209"/>
          </a:xfrm>
          <a:prstGeom prst="rect">
            <a:avLst/>
          </a:prstGeom>
          <a:noFill/>
          <a:ln w="28575">
            <a:solidFill>
              <a:srgbClr val="C00000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400"/>
          </a:p>
        </p:txBody>
      </p:sp>
      <p:cxnSp>
        <p:nvCxnSpPr>
          <p:cNvPr id="10" name="Connector: Elbow 9">
            <a:extLst>
              <a:ext uri="{FF2B5EF4-FFF2-40B4-BE49-F238E27FC236}">
                <a16:creationId xmlns:a16="http://schemas.microsoft.com/office/drawing/2014/main" id="{096308DC-642B-4762-B499-B021A193A948}"/>
              </a:ext>
            </a:extLst>
          </p:cNvPr>
          <p:cNvCxnSpPr>
            <a:cxnSpLocks/>
            <a:stCxn id="9" idx="3"/>
            <a:endCxn id="11" idx="2"/>
          </p:cNvCxnSpPr>
          <p:nvPr/>
        </p:nvCxnSpPr>
        <p:spPr>
          <a:xfrm flipV="1">
            <a:off x="9009050" y="4600370"/>
            <a:ext cx="649225" cy="97043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B9A1448-0084-4F27-AE2E-E279ED940FA2}"/>
              </a:ext>
            </a:extLst>
          </p:cNvPr>
          <p:cNvSpPr txBox="1"/>
          <p:nvPr/>
        </p:nvSpPr>
        <p:spPr>
          <a:xfrm>
            <a:off x="8512987" y="4056503"/>
            <a:ext cx="2290575" cy="543867"/>
          </a:xfrm>
          <a:prstGeom prst="rect">
            <a:avLst/>
          </a:prstGeom>
          <a:solidFill>
            <a:srgbClr val="EEC6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Fitur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i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Sync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terdapat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pada button lock level Program</a:t>
            </a:r>
            <a:endParaRPr lang="en-ID" sz="1467" i="1" dirty="0">
              <a:solidFill>
                <a:sysClr val="windowText" lastClr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1EBBFA8-2CC6-4DF6-BE37-D0FEEACC802A}"/>
              </a:ext>
            </a:extLst>
          </p:cNvPr>
          <p:cNvSpPr/>
          <p:nvPr/>
        </p:nvSpPr>
        <p:spPr>
          <a:xfrm>
            <a:off x="10612646" y="3888205"/>
            <a:ext cx="349940" cy="336596"/>
          </a:xfrm>
          <a:prstGeom prst="ellipse">
            <a:avLst/>
          </a:prstGeom>
          <a:solidFill>
            <a:srgbClr val="775F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accent6"/>
                </a:solidFill>
                <a:latin typeface="Baloo 2 ExtraBold" panose="020B0604020202020204" charset="0"/>
                <a:cs typeface="Baloo 2 ExtraBold" panose="020B0604020202020204" charset="0"/>
              </a:rPr>
              <a:t>5</a:t>
            </a:r>
            <a:endParaRPr lang="en-ID" sz="2400" dirty="0">
              <a:solidFill>
                <a:schemeClr val="accent6"/>
              </a:solidFill>
              <a:latin typeface="Baloo 2 ExtraBold" panose="020B0604020202020204" charset="0"/>
              <a:cs typeface="Baloo 2 ExtraBold" panose="020B060402020202020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A9A5CCC-C44C-46E3-9071-3461A2B134B6}"/>
              </a:ext>
            </a:extLst>
          </p:cNvPr>
          <p:cNvSpPr/>
          <p:nvPr/>
        </p:nvSpPr>
        <p:spPr>
          <a:xfrm>
            <a:off x="2964467" y="4203492"/>
            <a:ext cx="3447967" cy="1367309"/>
          </a:xfrm>
          <a:prstGeom prst="rect">
            <a:avLst/>
          </a:prstGeom>
          <a:noFill/>
          <a:ln w="28575">
            <a:solidFill>
              <a:srgbClr val="C00000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400"/>
          </a:p>
        </p:txBody>
      </p:sp>
      <p:cxnSp>
        <p:nvCxnSpPr>
          <p:cNvPr id="19" name="Connector: Elbow 18">
            <a:extLst>
              <a:ext uri="{FF2B5EF4-FFF2-40B4-BE49-F238E27FC236}">
                <a16:creationId xmlns:a16="http://schemas.microsoft.com/office/drawing/2014/main" id="{1A26ACD1-BB58-4B8D-B51B-7F583586E23F}"/>
              </a:ext>
            </a:extLst>
          </p:cNvPr>
          <p:cNvCxnSpPr>
            <a:cxnSpLocks/>
            <a:stCxn id="18" idx="0"/>
            <a:endCxn id="20" idx="2"/>
          </p:cNvCxnSpPr>
          <p:nvPr/>
        </p:nvCxnSpPr>
        <p:spPr>
          <a:xfrm rot="16200000" flipV="1">
            <a:off x="3262421" y="2777462"/>
            <a:ext cx="136495" cy="2715566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9A71661D-8CB7-4DBC-8100-81499E54022D}"/>
              </a:ext>
            </a:extLst>
          </p:cNvPr>
          <p:cNvSpPr txBox="1"/>
          <p:nvPr/>
        </p:nvSpPr>
        <p:spPr>
          <a:xfrm>
            <a:off x="511879" y="3297363"/>
            <a:ext cx="2922011" cy="769634"/>
          </a:xfrm>
          <a:prstGeom prst="rect">
            <a:avLst/>
          </a:prstGeom>
          <a:solidFill>
            <a:srgbClr val="EEC6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Klik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“OK”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melakukan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sinkronisasi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semua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data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APISAKTI</a:t>
            </a:r>
            <a:endParaRPr lang="en-ID" sz="1467" i="1" dirty="0">
              <a:solidFill>
                <a:sysClr val="windowText" lastClr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9208769-016D-4A22-AB30-408CDC9F99D4}"/>
              </a:ext>
            </a:extLst>
          </p:cNvPr>
          <p:cNvSpPr/>
          <p:nvPr/>
        </p:nvSpPr>
        <p:spPr>
          <a:xfrm>
            <a:off x="3224982" y="3156338"/>
            <a:ext cx="349940" cy="336596"/>
          </a:xfrm>
          <a:prstGeom prst="ellipse">
            <a:avLst/>
          </a:prstGeom>
          <a:solidFill>
            <a:srgbClr val="775F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accent6"/>
                </a:solidFill>
                <a:latin typeface="Baloo 2 ExtraBold" panose="020B0604020202020204" charset="0"/>
                <a:cs typeface="Baloo 2 ExtraBold" panose="020B0604020202020204" charset="0"/>
              </a:rPr>
              <a:t>6</a:t>
            </a:r>
            <a:endParaRPr lang="en-ID" sz="2400" dirty="0">
              <a:solidFill>
                <a:schemeClr val="accent6"/>
              </a:solidFill>
              <a:latin typeface="Baloo 2 ExtraBold" panose="020B0604020202020204" charset="0"/>
              <a:cs typeface="Baloo 2 ExtraBold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4687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571;p70">
            <a:extLst>
              <a:ext uri="{FF2B5EF4-FFF2-40B4-BE49-F238E27FC236}">
                <a16:creationId xmlns:a16="http://schemas.microsoft.com/office/drawing/2014/main" id="{DB936634-A982-4AEE-8D34-D987FB3A88FC}"/>
              </a:ext>
            </a:extLst>
          </p:cNvPr>
          <p:cNvSpPr txBox="1">
            <a:spLocks/>
          </p:cNvSpPr>
          <p:nvPr/>
        </p:nvSpPr>
        <p:spPr>
          <a:xfrm>
            <a:off x="2112840" y="0"/>
            <a:ext cx="10242400" cy="72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40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Raleway"/>
              <a:buNone/>
              <a:defRPr sz="2800" b="1" i="0" u="none" strike="noStrike" cap="none">
                <a:solidFill>
                  <a:schemeClr val="lt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algn="ctr"/>
            <a:r>
              <a:rPr lang="en-ID" sz="3200" dirty="0">
                <a:latin typeface="Calibri"/>
                <a:ea typeface="+mj-ea"/>
                <a:cs typeface="Calibri"/>
              </a:rPr>
              <a:t>FITUR</a:t>
            </a:r>
            <a:r>
              <a:rPr lang="en-ID" sz="32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3200" dirty="0">
                <a:latin typeface="Calibri"/>
                <a:ea typeface="+mj-ea"/>
                <a:cs typeface="Calibri"/>
              </a:rPr>
              <a:t>SYNC (2)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D7897E-3581-4840-9122-843511583D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960" y="2355770"/>
            <a:ext cx="7752803" cy="39087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9DB80B1-31C8-45F6-8776-4F27B7D7EE2F}"/>
              </a:ext>
            </a:extLst>
          </p:cNvPr>
          <p:cNvSpPr txBox="1"/>
          <p:nvPr/>
        </p:nvSpPr>
        <p:spPr>
          <a:xfrm>
            <a:off x="641505" y="1137356"/>
            <a:ext cx="7901712" cy="126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914377">
              <a:lnSpc>
                <a:spcPct val="130000"/>
              </a:lnSpc>
              <a:defRPr/>
            </a:pPr>
            <a:r>
              <a:rPr lang="en-US" sz="2000" dirty="0" err="1">
                <a:latin typeface="Calibri" panose="020F0502020204030204"/>
                <a:ea typeface="Roboto Th" pitchFamily="2" charset="0"/>
              </a:rPr>
              <a:t>Dibutuhkan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waktu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beberapa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saat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untuk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melakukan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proses </a:t>
            </a:r>
            <a:r>
              <a:rPr lang="en-US" sz="2000" i="1" dirty="0">
                <a:latin typeface="Calibri" panose="020F0502020204030204"/>
                <a:ea typeface="Roboto Th" pitchFamily="2" charset="0"/>
              </a:rPr>
              <a:t>sync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data,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ketika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proses running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selesai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maka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akan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muncul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tabel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sinkronisasi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APISAKTI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sebagai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berikut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:</a:t>
            </a:r>
            <a:endParaRPr lang="en-US" sz="2000" b="1" dirty="0">
              <a:latin typeface="Calibri" panose="020F0502020204030204"/>
              <a:ea typeface="Roboto Bk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565DEEA-AA12-4B19-95C3-C26C14290A35}"/>
              </a:ext>
            </a:extLst>
          </p:cNvPr>
          <p:cNvSpPr txBox="1"/>
          <p:nvPr/>
        </p:nvSpPr>
        <p:spPr>
          <a:xfrm>
            <a:off x="8843624" y="2481922"/>
            <a:ext cx="3023256" cy="36610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914377">
              <a:lnSpc>
                <a:spcPct val="130000"/>
              </a:lnSpc>
              <a:defRPr/>
            </a:pPr>
            <a:r>
              <a:rPr lang="en-US" sz="2000" dirty="0">
                <a:latin typeface="Calibri" panose="020F0502020204030204"/>
                <a:ea typeface="Roboto Th" pitchFamily="2" charset="0"/>
              </a:rPr>
              <a:t>K/L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dapat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melakukan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pengecekan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data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dengan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melihat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total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alokasi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pada level Program yang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dilakukan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sinkronisasi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.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Jika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total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alokasi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sudah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berubah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,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maka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proses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sinkronisasi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data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telah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selesai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.</a:t>
            </a:r>
            <a:endParaRPr lang="en-US" sz="2000" b="1" dirty="0">
              <a:latin typeface="Calibri" panose="020F0502020204030204"/>
              <a:ea typeface="Roboto Bk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2405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A078D20-08BB-4F29-AFAA-714F432701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" y="2424149"/>
            <a:ext cx="7691120" cy="3465435"/>
          </a:xfrm>
          <a:prstGeom prst="rect">
            <a:avLst/>
          </a:prstGeom>
        </p:spPr>
      </p:pic>
      <p:sp>
        <p:nvSpPr>
          <p:cNvPr id="571" name="Google Shape;571;p70"/>
          <p:cNvSpPr txBox="1">
            <a:spLocks noGrp="1"/>
          </p:cNvSpPr>
          <p:nvPr>
            <p:ph type="title" idx="4294967295"/>
          </p:nvPr>
        </p:nvSpPr>
        <p:spPr>
          <a:xfrm>
            <a:off x="1949450" y="180975"/>
            <a:ext cx="10242550" cy="72707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ctr"/>
            <a:r>
              <a:rPr lang="en" sz="3200" b="1" dirty="0">
                <a:solidFill>
                  <a:schemeClr val="lt2"/>
                </a:solidFill>
                <a:latin typeface="Calibri"/>
                <a:cs typeface="Calibri"/>
                <a:sym typeface="Raleway"/>
              </a:rPr>
              <a:t>FITUR</a:t>
            </a:r>
            <a:r>
              <a:rPr lang="en" sz="32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3200" b="1" dirty="0">
                <a:solidFill>
                  <a:schemeClr val="lt2"/>
                </a:solidFill>
                <a:latin typeface="Calibri"/>
                <a:cs typeface="Calibri"/>
              </a:rPr>
              <a:t>SAKTI DOWNLOAD</a:t>
            </a:r>
            <a:endParaRPr sz="3200" b="1" dirty="0">
              <a:solidFill>
                <a:schemeClr val="lt2"/>
              </a:solidFill>
              <a:latin typeface="Calibri"/>
              <a:cs typeface="Calibri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B707FD3-7DA8-41A5-B144-E31B5AE7F8DF}"/>
              </a:ext>
            </a:extLst>
          </p:cNvPr>
          <p:cNvGrpSpPr/>
          <p:nvPr/>
        </p:nvGrpSpPr>
        <p:grpSpPr>
          <a:xfrm>
            <a:off x="2677886" y="5405118"/>
            <a:ext cx="5062911" cy="1254100"/>
            <a:chOff x="4595348" y="3736369"/>
            <a:chExt cx="4416015" cy="973105"/>
          </a:xfrm>
        </p:grpSpPr>
        <p:cxnSp>
          <p:nvCxnSpPr>
            <p:cNvPr id="44" name="Connector: Elbow 43">
              <a:extLst>
                <a:ext uri="{FF2B5EF4-FFF2-40B4-BE49-F238E27FC236}">
                  <a16:creationId xmlns:a16="http://schemas.microsoft.com/office/drawing/2014/main" id="{B8067280-34CE-40CF-9B10-26394DCDD73A}"/>
                </a:ext>
              </a:extLst>
            </p:cNvPr>
            <p:cNvCxnSpPr>
              <a:cxnSpLocks/>
              <a:stCxn id="43" idx="1"/>
              <a:endCxn id="45" idx="0"/>
            </p:cNvCxnSpPr>
            <p:nvPr/>
          </p:nvCxnSpPr>
          <p:spPr>
            <a:xfrm rot="10800000" flipV="1">
              <a:off x="6147229" y="3850665"/>
              <a:ext cx="1695221" cy="261619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A722B01E-E27C-4C80-9ADF-7F36E9BBFD5D}"/>
                </a:ext>
              </a:extLst>
            </p:cNvPr>
            <p:cNvSpPr txBox="1"/>
            <p:nvPr/>
          </p:nvSpPr>
          <p:spPr>
            <a:xfrm>
              <a:off x="4595348" y="4112285"/>
              <a:ext cx="3103761" cy="597189"/>
            </a:xfrm>
            <a:prstGeom prst="rect">
              <a:avLst/>
            </a:prstGeom>
            <a:solidFill>
              <a:srgbClr val="EEC6A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67" dirty="0" err="1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Saat</a:t>
              </a:r>
              <a:r>
                <a:rPr lang="en-US" sz="1467" dirty="0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467" dirty="0" err="1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fase</a:t>
              </a:r>
              <a:r>
                <a:rPr lang="en-US" sz="1467" dirty="0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467" dirty="0" err="1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sinkronisasi</a:t>
              </a:r>
              <a:r>
                <a:rPr lang="en-US" sz="1467" dirty="0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, pada level program </a:t>
              </a:r>
              <a:r>
                <a:rPr lang="en-US" sz="1467" dirty="0" err="1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ketika</a:t>
              </a:r>
              <a:r>
                <a:rPr lang="en-US" sz="1467" dirty="0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button lock </a:t>
              </a:r>
              <a:r>
                <a:rPr lang="en-US" sz="1467" dirty="0" err="1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diklik</a:t>
              </a:r>
              <a:r>
                <a:rPr lang="en-US" sz="1467" dirty="0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467" dirty="0" err="1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maka</a:t>
              </a:r>
              <a:r>
                <a:rPr lang="en-US" sz="1467" dirty="0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467" dirty="0" err="1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akan</a:t>
              </a:r>
              <a:r>
                <a:rPr lang="en-US" sz="1467" dirty="0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467" dirty="0" err="1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muncul</a:t>
              </a:r>
              <a:r>
                <a:rPr lang="en-US" sz="1467" dirty="0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467" dirty="0" err="1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fitur</a:t>
              </a:r>
              <a:r>
                <a:rPr lang="en-US" sz="1467" dirty="0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“</a:t>
              </a:r>
              <a:r>
                <a:rPr lang="en-US" sz="1467" b="1" dirty="0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Sakti Download</a:t>
              </a:r>
              <a:r>
                <a:rPr lang="en-US" sz="1467" dirty="0">
                  <a:solidFill>
                    <a:sysClr val="windowText" lastClr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”</a:t>
              </a:r>
              <a:endParaRPr lang="en-ID" sz="1467" i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0FB2B97B-9161-4472-A50B-16F969E9C0A0}"/>
                </a:ext>
              </a:extLst>
            </p:cNvPr>
            <p:cNvSpPr/>
            <p:nvPr/>
          </p:nvSpPr>
          <p:spPr>
            <a:xfrm>
              <a:off x="7842450" y="3736369"/>
              <a:ext cx="1168913" cy="228592"/>
            </a:xfrm>
            <a:prstGeom prst="rect">
              <a:avLst/>
            </a:prstGeom>
            <a:noFill/>
            <a:ln w="28575">
              <a:solidFill>
                <a:srgbClr val="C00000"/>
              </a:solidFill>
              <a:prstDash val="solid"/>
              <a:extLst>
                <a:ext uri="{C807C97D-BFC1-408E-A445-0C87EB9F89A2}">
                  <ask:lineSketchStyleProps xmlns:ask="http://schemas.microsoft.com/office/drawing/2018/sketchyshapes" xmlns=""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400" dirty="0"/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3CB1BF3F-5B49-42E6-AB21-DE17E5F72FD3}"/>
              </a:ext>
            </a:extLst>
          </p:cNvPr>
          <p:cNvSpPr txBox="1"/>
          <p:nvPr/>
        </p:nvSpPr>
        <p:spPr>
          <a:xfrm>
            <a:off x="367972" y="1158279"/>
            <a:ext cx="9526429" cy="460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914377">
              <a:lnSpc>
                <a:spcPct val="130000"/>
              </a:lnSpc>
              <a:defRPr/>
            </a:pPr>
            <a:r>
              <a:rPr lang="en-US" sz="2000" dirty="0" err="1">
                <a:latin typeface="Calibri" panose="020F0502020204030204"/>
                <a:ea typeface="Roboto Th" pitchFamily="2" charset="0"/>
              </a:rPr>
              <a:t>Fitur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Sakti Download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digunakan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untuk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mengunduh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 data SAKTI Modul </a:t>
            </a:r>
            <a:r>
              <a:rPr lang="en-US" sz="2000" dirty="0" err="1">
                <a:latin typeface="Calibri" panose="020F0502020204030204"/>
                <a:ea typeface="Roboto Th" pitchFamily="2" charset="0"/>
              </a:rPr>
              <a:t>Sinkronisasi</a:t>
            </a:r>
            <a:r>
              <a:rPr lang="en-US" sz="2000" dirty="0">
                <a:latin typeface="Calibri" panose="020F0502020204030204"/>
                <a:ea typeface="Roboto Th" pitchFamily="2" charset="0"/>
              </a:rPr>
              <a:t>.</a:t>
            </a:r>
            <a:endParaRPr lang="en-US" sz="2000" b="1" dirty="0">
              <a:latin typeface="Calibri" panose="020F0502020204030204"/>
              <a:ea typeface="Roboto Bk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560B5E-E425-414F-B79A-27F6D8FED8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5963" y="2676336"/>
            <a:ext cx="3669812" cy="2037179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F06241C-708F-499E-A12D-6C27C332A30C}"/>
              </a:ext>
            </a:extLst>
          </p:cNvPr>
          <p:cNvSpPr/>
          <p:nvPr/>
        </p:nvSpPr>
        <p:spPr>
          <a:xfrm>
            <a:off x="8215963" y="3392766"/>
            <a:ext cx="2190780" cy="1320748"/>
          </a:xfrm>
          <a:prstGeom prst="rect">
            <a:avLst/>
          </a:prstGeom>
          <a:noFill/>
          <a:ln w="28575">
            <a:solidFill>
              <a:srgbClr val="C00000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400"/>
          </a:p>
        </p:txBody>
      </p:sp>
      <p:cxnSp>
        <p:nvCxnSpPr>
          <p:cNvPr id="20" name="Connector: Elbow 19">
            <a:extLst>
              <a:ext uri="{FF2B5EF4-FFF2-40B4-BE49-F238E27FC236}">
                <a16:creationId xmlns:a16="http://schemas.microsoft.com/office/drawing/2014/main" id="{0BA02473-8833-4B72-A831-531FE2DC9BBB}"/>
              </a:ext>
            </a:extLst>
          </p:cNvPr>
          <p:cNvCxnSpPr>
            <a:cxnSpLocks/>
            <a:stCxn id="19" idx="2"/>
            <a:endCxn id="22" idx="0"/>
          </p:cNvCxnSpPr>
          <p:nvPr/>
        </p:nvCxnSpPr>
        <p:spPr>
          <a:xfrm rot="16200000" flipH="1">
            <a:off x="9304455" y="4720412"/>
            <a:ext cx="313786" cy="299990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178F5BEC-13CC-4425-8868-EB1DD370A67A}"/>
              </a:ext>
            </a:extLst>
          </p:cNvPr>
          <p:cNvSpPr txBox="1"/>
          <p:nvPr/>
        </p:nvSpPr>
        <p:spPr>
          <a:xfrm>
            <a:off x="8304313" y="5027300"/>
            <a:ext cx="2614060" cy="543867"/>
          </a:xfrm>
          <a:prstGeom prst="rect">
            <a:avLst/>
          </a:prstGeom>
          <a:solidFill>
            <a:srgbClr val="EEC6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akan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mengunduh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data </a:t>
            </a:r>
            <a:r>
              <a:rPr lang="en-US" sz="1467" dirty="0" err="1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467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format json.</a:t>
            </a:r>
            <a:endParaRPr lang="en-ID" sz="1467" i="1" dirty="0">
              <a:solidFill>
                <a:sysClr val="windowText" lastClr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5982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1F0ACBD7-949C-4B36-9D5F-DFF8C6B30309}"/>
              </a:ext>
            </a:extLst>
          </p:cNvPr>
          <p:cNvSpPr txBox="1">
            <a:spLocks/>
          </p:cNvSpPr>
          <p:nvPr/>
        </p:nvSpPr>
        <p:spPr>
          <a:xfrm>
            <a:off x="3858016" y="1920658"/>
            <a:ext cx="7313717" cy="2972844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lvl="0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000" b="1" kern="1200">
                <a:solidFill>
                  <a:srgbClr val="163F5F"/>
                </a:solidFill>
                <a:latin typeface="+mn-lt"/>
                <a:ea typeface="+mj-ea"/>
                <a:cs typeface="+mj-c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 lvl="0" algn="r">
              <a:buClrTx/>
            </a:pPr>
            <a:r>
              <a:rPr lang="sv-SE" sz="5333" dirty="0">
                <a:latin typeface="Calibri" panose="020F0502020204030204"/>
              </a:rPr>
              <a:t>KRISNA RENSTRA</a:t>
            </a:r>
            <a:endParaRPr lang="en-ID" sz="5333" dirty="0"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554662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8CA19E2-BD01-4C8B-BF0B-D7A0C7477501}"/>
              </a:ext>
            </a:extLst>
          </p:cNvPr>
          <p:cNvSpPr txBox="1"/>
          <p:nvPr/>
        </p:nvSpPr>
        <p:spPr>
          <a:xfrm>
            <a:off x="6720839" y="1466611"/>
            <a:ext cx="4744720" cy="923330"/>
          </a:xfrm>
          <a:prstGeom prst="rect">
            <a:avLst/>
          </a:prstGeom>
          <a:solidFill>
            <a:srgbClr val="F5E1D6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Peraturan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Presiden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Nomor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12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Tahun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2025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tentang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Rencana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Pembangunan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Jangka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Menengah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Nasional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Tahun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2025 - 2029</a:t>
            </a:r>
            <a:endParaRPr lang="en-ID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934892-23E9-4339-B182-344F4BD3ACE9}"/>
              </a:ext>
            </a:extLst>
          </p:cNvPr>
          <p:cNvSpPr txBox="1"/>
          <p:nvPr/>
        </p:nvSpPr>
        <p:spPr>
          <a:xfrm>
            <a:off x="914400" y="1474986"/>
            <a:ext cx="4744720" cy="923330"/>
          </a:xfrm>
          <a:prstGeom prst="rect">
            <a:avLst/>
          </a:prstGeom>
          <a:solidFill>
            <a:srgbClr val="F4DCE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Peraturan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Presiden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Nomor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80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Tahun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2025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tentang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Penyusunan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Rencana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Strategis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dan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Rencana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Kerja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Kementerian/Lembaga</a:t>
            </a:r>
            <a:endParaRPr lang="en-ID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6E92E8DA-1C3F-45E9-9786-6A32D2FEA2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9721" y="1355408"/>
            <a:ext cx="680719" cy="680719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BF8A0338-4A7A-4073-B3F8-65D94F52AA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96000" y="1355408"/>
            <a:ext cx="680719" cy="68071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9BA213C-1FC0-4E3B-B102-FD30A39B8195}"/>
              </a:ext>
            </a:extLst>
          </p:cNvPr>
          <p:cNvSpPr txBox="1"/>
          <p:nvPr/>
        </p:nvSpPr>
        <p:spPr>
          <a:xfrm>
            <a:off x="914400" y="2568694"/>
            <a:ext cx="4846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Pengembangan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Sistem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KRISNA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Renstra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K/L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dilakukan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untuk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mengakomodasi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substansi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baru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dalam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Perpres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a.l.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Indikator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Tujuan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Indikasi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Risiko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Sasaran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Strategis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Muatan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Alokasi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Non APBN</a:t>
            </a:r>
            <a:endParaRPr lang="en-ID" sz="1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273C645-4643-4F0F-8EAE-7ED16075D8D9}"/>
              </a:ext>
            </a:extLst>
          </p:cNvPr>
          <p:cNvSpPr txBox="1"/>
          <p:nvPr/>
        </p:nvSpPr>
        <p:spPr>
          <a:xfrm>
            <a:off x="6720839" y="2501144"/>
            <a:ext cx="4846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Pengembangan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Sistem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KRISNA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Renstra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K/L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dilakukan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untuk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memutakhirkan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penuangan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Indikator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RPJMN 2025-2029,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a.l.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Penambahan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Indikator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Sasaran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Utama RPJMN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Penambahan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Indikator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Kontributor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Pemutakhiran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Menu </a:t>
            </a:r>
            <a:r>
              <a:rPr lang="en-US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Indikator</a:t>
            </a: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 RPJMN</a:t>
            </a:r>
            <a:endParaRPr lang="en-ID" sz="1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Google Shape;571;p70">
            <a:extLst>
              <a:ext uri="{FF2B5EF4-FFF2-40B4-BE49-F238E27FC236}">
                <a16:creationId xmlns:a16="http://schemas.microsoft.com/office/drawing/2014/main" id="{9ECAC786-4F19-4B4E-BFD4-E21667EDBDE1}"/>
              </a:ext>
            </a:extLst>
          </p:cNvPr>
          <p:cNvSpPr txBox="1">
            <a:spLocks/>
          </p:cNvSpPr>
          <p:nvPr/>
        </p:nvSpPr>
        <p:spPr>
          <a:xfrm>
            <a:off x="2691130" y="32187"/>
            <a:ext cx="10242550" cy="72707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2800" b="1" dirty="0">
                <a:solidFill>
                  <a:schemeClr val="lt2"/>
                </a:solidFill>
                <a:latin typeface="Calibri"/>
                <a:cs typeface="Calibri"/>
                <a:sym typeface="Raleway"/>
              </a:rPr>
              <a:t>FITUR BARU KRISNA RENSTRA K/L 2025-2029 </a:t>
            </a:r>
            <a:endParaRPr lang="en-ID" sz="2800" b="1" dirty="0">
              <a:solidFill>
                <a:schemeClr val="lt2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7717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731;p47">
            <a:extLst>
              <a:ext uri="{FF2B5EF4-FFF2-40B4-BE49-F238E27FC236}">
                <a16:creationId xmlns:a16="http://schemas.microsoft.com/office/drawing/2014/main" id="{CF5BC666-4DEA-4954-A9AB-BB12D7FE92B1}"/>
              </a:ext>
            </a:extLst>
          </p:cNvPr>
          <p:cNvSpPr txBox="1"/>
          <p:nvPr/>
        </p:nvSpPr>
        <p:spPr>
          <a:xfrm>
            <a:off x="452360" y="1514170"/>
            <a:ext cx="10721100" cy="1310653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226825" bIns="121900" anchor="t" anchorCtr="0">
            <a:noAutofit/>
          </a:bodyPr>
          <a:lstStyle/>
          <a:p>
            <a:pPr marL="431800" lvl="0" indent="-368300" algn="just">
              <a:lnSpc>
                <a:spcPct val="115000"/>
              </a:lnSpc>
              <a:buClr>
                <a:srgbClr val="EB9921"/>
              </a:buClr>
              <a:buSzPts val="1800"/>
              <a:buFont typeface="Cabin"/>
              <a:buChar char="★"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Fitur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dikembangkan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untuk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ID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mengukur</a:t>
            </a:r>
            <a:r>
              <a:rPr lang="en-ID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ID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keberhasilan</a:t>
            </a:r>
            <a:r>
              <a:rPr lang="en-ID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ID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pencapaian</a:t>
            </a:r>
            <a:r>
              <a:rPr lang="en-ID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ID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Tujuan</a:t>
            </a:r>
            <a:r>
              <a:rPr lang="en-ID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yang </a:t>
            </a:r>
            <a:r>
              <a:rPr lang="en-ID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ingin</a:t>
            </a:r>
            <a:r>
              <a:rPr lang="en-ID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ID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dicapai</a:t>
            </a:r>
            <a:r>
              <a:rPr lang="en-ID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ID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dalam</a:t>
            </a:r>
            <a:r>
              <a:rPr lang="en-ID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ID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Renstra</a:t>
            </a:r>
            <a:r>
              <a:rPr lang="en-ID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K/L dan </a:t>
            </a:r>
            <a:r>
              <a:rPr lang="en-ID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bersifat</a:t>
            </a:r>
            <a:r>
              <a:rPr lang="en-ID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ID" sz="14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ultimate outcome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yang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merupakan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amanat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Perpres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80/2025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tentang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Penyusunan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Renstra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K/L dan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Renja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K/L.</a:t>
            </a:r>
          </a:p>
          <a:p>
            <a:pPr marL="431800" marR="0" lvl="0" indent="-36830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9921"/>
              </a:buClr>
              <a:buSzPts val="1800"/>
              <a:buFont typeface="Cabin"/>
              <a:buChar char="★"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Kinerja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Tujuan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dapat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berasal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dari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RPJMN 2025-2029.</a:t>
            </a:r>
          </a:p>
          <a:p>
            <a:pPr marL="431800" marR="0" lvl="0" indent="-36830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9921"/>
              </a:buClr>
              <a:buSzPts val="1800"/>
              <a:buFont typeface="Cabin"/>
              <a:buChar char="★"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Penambahan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Cascading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dari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Tujuan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ke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Sasaran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Strategis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.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bin"/>
              <a:sym typeface="Cabin"/>
            </a:endParaRPr>
          </a:p>
        </p:txBody>
      </p:sp>
      <p:sp>
        <p:nvSpPr>
          <p:cNvPr id="49" name="Google Shape;756;p47">
            <a:extLst>
              <a:ext uri="{FF2B5EF4-FFF2-40B4-BE49-F238E27FC236}">
                <a16:creationId xmlns:a16="http://schemas.microsoft.com/office/drawing/2014/main" id="{09B748E2-1753-48D0-8385-DDE779323112}"/>
              </a:ext>
            </a:extLst>
          </p:cNvPr>
          <p:cNvSpPr txBox="1"/>
          <p:nvPr/>
        </p:nvSpPr>
        <p:spPr>
          <a:xfrm>
            <a:off x="988186" y="1120697"/>
            <a:ext cx="3633344" cy="384650"/>
          </a:xfrm>
          <a:prstGeom prst="rect">
            <a:avLst/>
          </a:prstGeom>
          <a:solidFill>
            <a:srgbClr val="4BACC6">
              <a:lumMod val="60000"/>
              <a:lumOff val="40000"/>
            </a:srgbClr>
          </a:solidFill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D" sz="1700" b="1" i="0" u="none" strike="noStrike" kern="0" cap="none" spc="0" normalizeH="0" baseline="0" noProof="0" dirty="0">
                <a:ln>
                  <a:noFill/>
                </a:ln>
                <a:solidFill>
                  <a:srgbClr val="263E4A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 KINERJA TUJUAN </a:t>
            </a:r>
            <a:endParaRPr kumimoji="0" sz="1700" b="1" i="0" u="none" strike="noStrike" kern="0" cap="none" spc="0" normalizeH="0" baseline="0" noProof="0" dirty="0">
              <a:ln>
                <a:noFill/>
              </a:ln>
              <a:solidFill>
                <a:srgbClr val="263E4A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bin"/>
              <a:sym typeface="Cabi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F84A89-D986-4C6B-AF7E-B9C1FE7D8F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529" y="3042920"/>
            <a:ext cx="4244102" cy="2221912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34BA3DB-59D3-4E87-BB99-7842D051D6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1015" y="3056208"/>
            <a:ext cx="3482046" cy="2417114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C37670-713F-4856-8D49-3F416680EE08}"/>
              </a:ext>
            </a:extLst>
          </p:cNvPr>
          <p:cNvSpPr txBox="1"/>
          <p:nvPr/>
        </p:nvSpPr>
        <p:spPr>
          <a:xfrm>
            <a:off x="774527" y="5282234"/>
            <a:ext cx="4244103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Terdapat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penambahan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level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Indikator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untuk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masing-masing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Tujuan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pada Menu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Visi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Misi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&amp;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Tujuan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ID" sz="1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B89E098-BF4A-4834-8273-DCBD5329CBAE}"/>
              </a:ext>
            </a:extLst>
          </p:cNvPr>
          <p:cNvSpPr txBox="1"/>
          <p:nvPr/>
        </p:nvSpPr>
        <p:spPr>
          <a:xfrm>
            <a:off x="9458960" y="3586293"/>
            <a:ext cx="2218098" cy="9541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K/L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dapat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merumuskan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Indikator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Kinerja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Tujuan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berdasarkan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Indikator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RPJMN.</a:t>
            </a:r>
            <a:endParaRPr lang="en-ID" sz="1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456AB72-F5EB-4EBA-AA86-DC0BDBDF5C01}"/>
              </a:ext>
            </a:extLst>
          </p:cNvPr>
          <p:cNvSpPr/>
          <p:nvPr/>
        </p:nvSpPr>
        <p:spPr>
          <a:xfrm>
            <a:off x="6512560" y="3362618"/>
            <a:ext cx="1676400" cy="294982"/>
          </a:xfrm>
          <a:prstGeom prst="roundRect">
            <a:avLst>
              <a:gd name="adj" fmla="val 30444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CE15CC07-2E75-47E5-88EF-4E8B6796A231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50000"/>
          </a:blip>
          <a:stretch>
            <a:fillRect/>
          </a:stretch>
        </p:blipFill>
        <p:spPr>
          <a:xfrm rot="1800000">
            <a:off x="461550" y="986887"/>
            <a:ext cx="583251" cy="599466"/>
          </a:xfrm>
          <a:prstGeom prst="rect">
            <a:avLst/>
          </a:prstGeom>
        </p:spPr>
      </p:pic>
      <p:sp>
        <p:nvSpPr>
          <p:cNvPr id="14" name="Google Shape;571;p70">
            <a:extLst>
              <a:ext uri="{FF2B5EF4-FFF2-40B4-BE49-F238E27FC236}">
                <a16:creationId xmlns:a16="http://schemas.microsoft.com/office/drawing/2014/main" id="{F7EB7C79-C500-4F72-B085-DFB1F8B656EF}"/>
              </a:ext>
            </a:extLst>
          </p:cNvPr>
          <p:cNvSpPr txBox="1">
            <a:spLocks/>
          </p:cNvSpPr>
          <p:nvPr/>
        </p:nvSpPr>
        <p:spPr>
          <a:xfrm>
            <a:off x="2691130" y="32187"/>
            <a:ext cx="10242550" cy="72707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2800" b="1" dirty="0">
                <a:solidFill>
                  <a:schemeClr val="lt2"/>
                </a:solidFill>
                <a:latin typeface="Calibri"/>
                <a:cs typeface="Calibri"/>
                <a:sym typeface="Raleway"/>
              </a:rPr>
              <a:t>FITUR BARU KRISNA RENSTRA K/L 2025-2029 </a:t>
            </a:r>
            <a:endParaRPr lang="en-ID" sz="2800" b="1" dirty="0">
              <a:solidFill>
                <a:schemeClr val="lt2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474674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731;p47">
            <a:extLst>
              <a:ext uri="{FF2B5EF4-FFF2-40B4-BE49-F238E27FC236}">
                <a16:creationId xmlns:a16="http://schemas.microsoft.com/office/drawing/2014/main" id="{CF5BC666-4DEA-4954-A9AB-BB12D7FE92B1}"/>
              </a:ext>
            </a:extLst>
          </p:cNvPr>
          <p:cNvSpPr txBox="1"/>
          <p:nvPr/>
        </p:nvSpPr>
        <p:spPr>
          <a:xfrm>
            <a:off x="461250" y="1600846"/>
            <a:ext cx="10661410" cy="132047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226825" bIns="121900" anchor="t" anchorCtr="0">
            <a:noAutofit/>
          </a:bodyPr>
          <a:lstStyle/>
          <a:p>
            <a:pPr marL="431800" marR="0" lvl="0" indent="-36830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9921"/>
              </a:buClr>
              <a:buSzPts val="1800"/>
              <a:buFont typeface="Cabin"/>
              <a:buChar char="★"/>
              <a:tabLst/>
              <a:defRPr/>
            </a:pP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Fitur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ini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terdapat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dalam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masing-masing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Sasaran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Strategis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K/L.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bin"/>
              <a:sym typeface="Cabin"/>
            </a:endParaRPr>
          </a:p>
          <a:p>
            <a:pPr marL="431800" marR="0" lvl="0" indent="-36830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9921"/>
              </a:buClr>
              <a:buSzPts val="1800"/>
              <a:buFont typeface="Cabin"/>
              <a:buChar char="★"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Fitur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dikembangkan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untuk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mengidentifikasi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risiko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pencapaian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Sasaran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Strategis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K/L yang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merupakan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amanat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Perpres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80/2025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tentang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Penyusunan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Renstra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K/L dan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Renja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K/L.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/>
              <a:sym typeface="Arial"/>
            </a:endParaRPr>
          </a:p>
          <a:p>
            <a:pPr marL="431800" marR="0" lvl="0" indent="-36830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9921"/>
              </a:buClr>
              <a:buSzPts val="1800"/>
              <a:buFont typeface="Cabin"/>
              <a:buChar char="★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Pada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masing-masing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Indikasi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Risiko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terdapat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Perlakuan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Risiko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serta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Penanggungjawabnya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.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bin"/>
              <a:sym typeface="Cabin"/>
            </a:endParaRPr>
          </a:p>
        </p:txBody>
      </p:sp>
      <p:grpSp>
        <p:nvGrpSpPr>
          <p:cNvPr id="33" name="Google Shape;740;p47">
            <a:extLst>
              <a:ext uri="{FF2B5EF4-FFF2-40B4-BE49-F238E27FC236}">
                <a16:creationId xmlns:a16="http://schemas.microsoft.com/office/drawing/2014/main" id="{7F7EF439-E1EB-40D0-86D5-FA5520D8A541}"/>
              </a:ext>
            </a:extLst>
          </p:cNvPr>
          <p:cNvGrpSpPr/>
          <p:nvPr/>
        </p:nvGrpSpPr>
        <p:grpSpPr>
          <a:xfrm>
            <a:off x="525071" y="1199161"/>
            <a:ext cx="429798" cy="382559"/>
            <a:chOff x="2903337" y="4279032"/>
            <a:chExt cx="382519" cy="350682"/>
          </a:xfrm>
        </p:grpSpPr>
        <p:sp>
          <p:nvSpPr>
            <p:cNvPr id="34" name="Google Shape;741;p47">
              <a:extLst>
                <a:ext uri="{FF2B5EF4-FFF2-40B4-BE49-F238E27FC236}">
                  <a16:creationId xmlns:a16="http://schemas.microsoft.com/office/drawing/2014/main" id="{5640D8FB-5FAE-400B-9962-930EF0DEBDA7}"/>
                </a:ext>
              </a:extLst>
            </p:cNvPr>
            <p:cNvSpPr/>
            <p:nvPr/>
          </p:nvSpPr>
          <p:spPr>
            <a:xfrm>
              <a:off x="2966979" y="4320570"/>
              <a:ext cx="202248" cy="184183"/>
            </a:xfrm>
            <a:custGeom>
              <a:avLst/>
              <a:gdLst/>
              <a:ahLst/>
              <a:cxnLst/>
              <a:rect l="l" t="t" r="r" b="b"/>
              <a:pathLst>
                <a:path w="6359" h="5791" extrusionOk="0">
                  <a:moveTo>
                    <a:pt x="3179" y="361"/>
                  </a:moveTo>
                  <a:cubicBezTo>
                    <a:pt x="3834" y="361"/>
                    <a:pt x="4477" y="611"/>
                    <a:pt x="4989" y="1099"/>
                  </a:cubicBezTo>
                  <a:cubicBezTo>
                    <a:pt x="5965" y="2087"/>
                    <a:pt x="5965" y="3707"/>
                    <a:pt x="4965" y="4683"/>
                  </a:cubicBezTo>
                  <a:cubicBezTo>
                    <a:pt x="4465" y="5183"/>
                    <a:pt x="3813" y="5433"/>
                    <a:pt x="3164" y="5433"/>
                  </a:cubicBezTo>
                  <a:cubicBezTo>
                    <a:pt x="2515" y="5433"/>
                    <a:pt x="1870" y="5183"/>
                    <a:pt x="1381" y="4683"/>
                  </a:cubicBezTo>
                  <a:cubicBezTo>
                    <a:pt x="393" y="3695"/>
                    <a:pt x="381" y="2087"/>
                    <a:pt x="1381" y="1099"/>
                  </a:cubicBezTo>
                  <a:cubicBezTo>
                    <a:pt x="1870" y="611"/>
                    <a:pt x="2524" y="361"/>
                    <a:pt x="3179" y="361"/>
                  </a:cubicBezTo>
                  <a:close/>
                  <a:moveTo>
                    <a:pt x="3179" y="1"/>
                  </a:moveTo>
                  <a:cubicBezTo>
                    <a:pt x="2438" y="1"/>
                    <a:pt x="1697" y="284"/>
                    <a:pt x="1131" y="849"/>
                  </a:cubicBezTo>
                  <a:cubicBezTo>
                    <a:pt x="0" y="1980"/>
                    <a:pt x="0" y="3814"/>
                    <a:pt x="1131" y="4945"/>
                  </a:cubicBezTo>
                  <a:cubicBezTo>
                    <a:pt x="1691" y="5504"/>
                    <a:pt x="2441" y="5790"/>
                    <a:pt x="3167" y="5790"/>
                  </a:cubicBezTo>
                  <a:cubicBezTo>
                    <a:pt x="3917" y="5790"/>
                    <a:pt x="4644" y="5504"/>
                    <a:pt x="5203" y="4945"/>
                  </a:cubicBezTo>
                  <a:cubicBezTo>
                    <a:pt x="6358" y="3814"/>
                    <a:pt x="6358" y="1980"/>
                    <a:pt x="5227" y="849"/>
                  </a:cubicBezTo>
                  <a:cubicBezTo>
                    <a:pt x="4662" y="284"/>
                    <a:pt x="3920" y="1"/>
                    <a:pt x="3179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742;p47">
              <a:extLst>
                <a:ext uri="{FF2B5EF4-FFF2-40B4-BE49-F238E27FC236}">
                  <a16:creationId xmlns:a16="http://schemas.microsoft.com/office/drawing/2014/main" id="{62E3C59B-4BD5-4A6F-976A-16514BD344BA}"/>
                </a:ext>
              </a:extLst>
            </p:cNvPr>
            <p:cNvSpPr/>
            <p:nvPr/>
          </p:nvSpPr>
          <p:spPr>
            <a:xfrm>
              <a:off x="2903337" y="4279032"/>
              <a:ext cx="382519" cy="350682"/>
            </a:xfrm>
            <a:custGeom>
              <a:avLst/>
              <a:gdLst/>
              <a:ahLst/>
              <a:cxnLst/>
              <a:rect l="l" t="t" r="r" b="b"/>
              <a:pathLst>
                <a:path w="12027" h="11026" extrusionOk="0">
                  <a:moveTo>
                    <a:pt x="5168" y="1072"/>
                  </a:moveTo>
                  <a:cubicBezTo>
                    <a:pt x="5966" y="1072"/>
                    <a:pt x="6776" y="1381"/>
                    <a:pt x="7383" y="1988"/>
                  </a:cubicBezTo>
                  <a:cubicBezTo>
                    <a:pt x="8609" y="3215"/>
                    <a:pt x="8609" y="5203"/>
                    <a:pt x="7383" y="6429"/>
                  </a:cubicBezTo>
                  <a:cubicBezTo>
                    <a:pt x="6776" y="7037"/>
                    <a:pt x="5966" y="7346"/>
                    <a:pt x="5168" y="7346"/>
                  </a:cubicBezTo>
                  <a:cubicBezTo>
                    <a:pt x="4359" y="7334"/>
                    <a:pt x="3561" y="7037"/>
                    <a:pt x="2954" y="6429"/>
                  </a:cubicBezTo>
                  <a:cubicBezTo>
                    <a:pt x="1727" y="5203"/>
                    <a:pt x="1727" y="3215"/>
                    <a:pt x="2954" y="1988"/>
                  </a:cubicBezTo>
                  <a:cubicBezTo>
                    <a:pt x="3561" y="1381"/>
                    <a:pt x="4359" y="1072"/>
                    <a:pt x="5168" y="1072"/>
                  </a:cubicBezTo>
                  <a:close/>
                  <a:moveTo>
                    <a:pt x="7788" y="6513"/>
                  </a:moveTo>
                  <a:lnTo>
                    <a:pt x="8538" y="7263"/>
                  </a:lnTo>
                  <a:lnTo>
                    <a:pt x="8240" y="7561"/>
                  </a:lnTo>
                  <a:lnTo>
                    <a:pt x="7490" y="6810"/>
                  </a:lnTo>
                  <a:cubicBezTo>
                    <a:pt x="7550" y="6763"/>
                    <a:pt x="7597" y="6727"/>
                    <a:pt x="7633" y="6668"/>
                  </a:cubicBezTo>
                  <a:lnTo>
                    <a:pt x="7788" y="6513"/>
                  </a:lnTo>
                  <a:close/>
                  <a:moveTo>
                    <a:pt x="9038" y="7251"/>
                  </a:moveTo>
                  <a:cubicBezTo>
                    <a:pt x="9050" y="7251"/>
                    <a:pt x="9050" y="7251"/>
                    <a:pt x="9074" y="7275"/>
                  </a:cubicBezTo>
                  <a:lnTo>
                    <a:pt x="11276" y="9477"/>
                  </a:lnTo>
                  <a:lnTo>
                    <a:pt x="10455" y="10287"/>
                  </a:lnTo>
                  <a:lnTo>
                    <a:pt x="8252" y="8084"/>
                  </a:lnTo>
                  <a:cubicBezTo>
                    <a:pt x="8240" y="8073"/>
                    <a:pt x="8240" y="8061"/>
                    <a:pt x="8240" y="8061"/>
                  </a:cubicBezTo>
                  <a:cubicBezTo>
                    <a:pt x="8240" y="8049"/>
                    <a:pt x="8240" y="8049"/>
                    <a:pt x="8252" y="8037"/>
                  </a:cubicBezTo>
                  <a:lnTo>
                    <a:pt x="9014" y="7275"/>
                  </a:lnTo>
                  <a:cubicBezTo>
                    <a:pt x="9026" y="7251"/>
                    <a:pt x="9026" y="7251"/>
                    <a:pt x="9038" y="7251"/>
                  </a:cubicBezTo>
                  <a:close/>
                  <a:moveTo>
                    <a:pt x="11514" y="9716"/>
                  </a:moveTo>
                  <a:lnTo>
                    <a:pt x="11621" y="9835"/>
                  </a:lnTo>
                  <a:cubicBezTo>
                    <a:pt x="11645" y="9847"/>
                    <a:pt x="11645" y="9882"/>
                    <a:pt x="11633" y="9894"/>
                  </a:cubicBezTo>
                  <a:lnTo>
                    <a:pt x="10871" y="10656"/>
                  </a:lnTo>
                  <a:cubicBezTo>
                    <a:pt x="10859" y="10668"/>
                    <a:pt x="10859" y="10668"/>
                    <a:pt x="10836" y="10668"/>
                  </a:cubicBezTo>
                  <a:cubicBezTo>
                    <a:pt x="10824" y="10668"/>
                    <a:pt x="10824" y="10668"/>
                    <a:pt x="10812" y="10656"/>
                  </a:cubicBezTo>
                  <a:lnTo>
                    <a:pt x="10693" y="10537"/>
                  </a:lnTo>
                  <a:lnTo>
                    <a:pt x="11514" y="9716"/>
                  </a:lnTo>
                  <a:close/>
                  <a:moveTo>
                    <a:pt x="656" y="0"/>
                  </a:moveTo>
                  <a:cubicBezTo>
                    <a:pt x="299" y="0"/>
                    <a:pt x="1" y="298"/>
                    <a:pt x="1" y="655"/>
                  </a:cubicBezTo>
                  <a:lnTo>
                    <a:pt x="1" y="8715"/>
                  </a:lnTo>
                  <a:cubicBezTo>
                    <a:pt x="1" y="8942"/>
                    <a:pt x="180" y="9132"/>
                    <a:pt x="418" y="9132"/>
                  </a:cubicBezTo>
                  <a:lnTo>
                    <a:pt x="5859" y="9132"/>
                  </a:lnTo>
                  <a:cubicBezTo>
                    <a:pt x="5954" y="9132"/>
                    <a:pt x="6037" y="9061"/>
                    <a:pt x="6037" y="8954"/>
                  </a:cubicBezTo>
                  <a:cubicBezTo>
                    <a:pt x="6037" y="8846"/>
                    <a:pt x="5954" y="8775"/>
                    <a:pt x="5859" y="8775"/>
                  </a:cubicBezTo>
                  <a:lnTo>
                    <a:pt x="418" y="8775"/>
                  </a:lnTo>
                  <a:cubicBezTo>
                    <a:pt x="394" y="8775"/>
                    <a:pt x="358" y="8739"/>
                    <a:pt x="358" y="8715"/>
                  </a:cubicBezTo>
                  <a:lnTo>
                    <a:pt x="358" y="1631"/>
                  </a:lnTo>
                  <a:lnTo>
                    <a:pt x="2787" y="1631"/>
                  </a:lnTo>
                  <a:lnTo>
                    <a:pt x="2704" y="1727"/>
                  </a:lnTo>
                  <a:cubicBezTo>
                    <a:pt x="1346" y="3072"/>
                    <a:pt x="1346" y="5298"/>
                    <a:pt x="2704" y="6668"/>
                  </a:cubicBezTo>
                  <a:cubicBezTo>
                    <a:pt x="3382" y="7346"/>
                    <a:pt x="4275" y="7692"/>
                    <a:pt x="5168" y="7692"/>
                  </a:cubicBezTo>
                  <a:cubicBezTo>
                    <a:pt x="5883" y="7692"/>
                    <a:pt x="6597" y="7465"/>
                    <a:pt x="7204" y="7037"/>
                  </a:cubicBezTo>
                  <a:lnTo>
                    <a:pt x="7978" y="7811"/>
                  </a:lnTo>
                  <a:cubicBezTo>
                    <a:pt x="7919" y="7882"/>
                    <a:pt x="7883" y="7977"/>
                    <a:pt x="7883" y="8061"/>
                  </a:cubicBezTo>
                  <a:cubicBezTo>
                    <a:pt x="7883" y="8168"/>
                    <a:pt x="7919" y="8275"/>
                    <a:pt x="8002" y="8346"/>
                  </a:cubicBezTo>
                  <a:lnTo>
                    <a:pt x="8443" y="8787"/>
                  </a:lnTo>
                  <a:lnTo>
                    <a:pt x="6609" y="8787"/>
                  </a:lnTo>
                  <a:cubicBezTo>
                    <a:pt x="6514" y="8787"/>
                    <a:pt x="6430" y="8870"/>
                    <a:pt x="6430" y="8966"/>
                  </a:cubicBezTo>
                  <a:cubicBezTo>
                    <a:pt x="6430" y="9073"/>
                    <a:pt x="6514" y="9144"/>
                    <a:pt x="6609" y="9144"/>
                  </a:cubicBezTo>
                  <a:lnTo>
                    <a:pt x="8800" y="9144"/>
                  </a:lnTo>
                  <a:lnTo>
                    <a:pt x="10562" y="10906"/>
                  </a:lnTo>
                  <a:cubicBezTo>
                    <a:pt x="10633" y="10978"/>
                    <a:pt x="10740" y="11025"/>
                    <a:pt x="10836" y="11025"/>
                  </a:cubicBezTo>
                  <a:cubicBezTo>
                    <a:pt x="10943" y="11025"/>
                    <a:pt x="11050" y="10978"/>
                    <a:pt x="11121" y="10906"/>
                  </a:cubicBezTo>
                  <a:lnTo>
                    <a:pt x="11883" y="10144"/>
                  </a:lnTo>
                  <a:cubicBezTo>
                    <a:pt x="12026" y="9978"/>
                    <a:pt x="12026" y="9728"/>
                    <a:pt x="11872" y="9585"/>
                  </a:cubicBezTo>
                  <a:lnTo>
                    <a:pt x="11062" y="8775"/>
                  </a:lnTo>
                  <a:lnTo>
                    <a:pt x="11062" y="8727"/>
                  </a:lnTo>
                  <a:lnTo>
                    <a:pt x="11062" y="7025"/>
                  </a:lnTo>
                  <a:cubicBezTo>
                    <a:pt x="11062" y="6918"/>
                    <a:pt x="10990" y="6846"/>
                    <a:pt x="10883" y="6846"/>
                  </a:cubicBezTo>
                  <a:cubicBezTo>
                    <a:pt x="10776" y="6846"/>
                    <a:pt x="10705" y="6918"/>
                    <a:pt x="10705" y="7025"/>
                  </a:cubicBezTo>
                  <a:lnTo>
                    <a:pt x="10705" y="8430"/>
                  </a:lnTo>
                  <a:lnTo>
                    <a:pt x="9312" y="7037"/>
                  </a:lnTo>
                  <a:cubicBezTo>
                    <a:pt x="9233" y="6958"/>
                    <a:pt x="9132" y="6919"/>
                    <a:pt x="9034" y="6919"/>
                  </a:cubicBezTo>
                  <a:cubicBezTo>
                    <a:pt x="8939" y="6919"/>
                    <a:pt x="8846" y="6955"/>
                    <a:pt x="8776" y="7025"/>
                  </a:cubicBezTo>
                  <a:lnTo>
                    <a:pt x="8002" y="6251"/>
                  </a:lnTo>
                  <a:cubicBezTo>
                    <a:pt x="8978" y="4882"/>
                    <a:pt x="8859" y="2953"/>
                    <a:pt x="7633" y="1738"/>
                  </a:cubicBezTo>
                  <a:lnTo>
                    <a:pt x="7550" y="1643"/>
                  </a:lnTo>
                  <a:lnTo>
                    <a:pt x="10705" y="1643"/>
                  </a:lnTo>
                  <a:lnTo>
                    <a:pt x="10705" y="6251"/>
                  </a:lnTo>
                  <a:cubicBezTo>
                    <a:pt x="10705" y="6346"/>
                    <a:pt x="10776" y="6429"/>
                    <a:pt x="10883" y="6429"/>
                  </a:cubicBezTo>
                  <a:cubicBezTo>
                    <a:pt x="10990" y="6429"/>
                    <a:pt x="11062" y="6346"/>
                    <a:pt x="11062" y="6251"/>
                  </a:cubicBezTo>
                  <a:lnTo>
                    <a:pt x="11062" y="655"/>
                  </a:lnTo>
                  <a:cubicBezTo>
                    <a:pt x="11062" y="298"/>
                    <a:pt x="10764" y="0"/>
                    <a:pt x="10407" y="0"/>
                  </a:cubicBezTo>
                  <a:lnTo>
                    <a:pt x="8812" y="0"/>
                  </a:lnTo>
                  <a:cubicBezTo>
                    <a:pt x="8716" y="0"/>
                    <a:pt x="8633" y="72"/>
                    <a:pt x="8633" y="179"/>
                  </a:cubicBezTo>
                  <a:cubicBezTo>
                    <a:pt x="8633" y="274"/>
                    <a:pt x="8716" y="357"/>
                    <a:pt x="8812" y="357"/>
                  </a:cubicBezTo>
                  <a:lnTo>
                    <a:pt x="10407" y="357"/>
                  </a:lnTo>
                  <a:cubicBezTo>
                    <a:pt x="10574" y="357"/>
                    <a:pt x="10705" y="488"/>
                    <a:pt x="10705" y="655"/>
                  </a:cubicBezTo>
                  <a:lnTo>
                    <a:pt x="10705" y="1286"/>
                  </a:lnTo>
                  <a:lnTo>
                    <a:pt x="7109" y="1286"/>
                  </a:lnTo>
                  <a:cubicBezTo>
                    <a:pt x="6520" y="899"/>
                    <a:pt x="5841" y="706"/>
                    <a:pt x="5165" y="706"/>
                  </a:cubicBezTo>
                  <a:cubicBezTo>
                    <a:pt x="4490" y="706"/>
                    <a:pt x="3817" y="899"/>
                    <a:pt x="3239" y="1286"/>
                  </a:cubicBezTo>
                  <a:lnTo>
                    <a:pt x="358" y="1286"/>
                  </a:lnTo>
                  <a:lnTo>
                    <a:pt x="358" y="655"/>
                  </a:lnTo>
                  <a:cubicBezTo>
                    <a:pt x="358" y="488"/>
                    <a:pt x="501" y="357"/>
                    <a:pt x="656" y="357"/>
                  </a:cubicBezTo>
                  <a:lnTo>
                    <a:pt x="8062" y="357"/>
                  </a:lnTo>
                  <a:cubicBezTo>
                    <a:pt x="8157" y="357"/>
                    <a:pt x="8240" y="274"/>
                    <a:pt x="8240" y="179"/>
                  </a:cubicBezTo>
                  <a:cubicBezTo>
                    <a:pt x="8240" y="72"/>
                    <a:pt x="8157" y="0"/>
                    <a:pt x="8062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743;p47">
              <a:extLst>
                <a:ext uri="{FF2B5EF4-FFF2-40B4-BE49-F238E27FC236}">
                  <a16:creationId xmlns:a16="http://schemas.microsoft.com/office/drawing/2014/main" id="{3E7A5A58-8C43-4EFF-B790-571D8503ABF3}"/>
                </a:ext>
              </a:extLst>
            </p:cNvPr>
            <p:cNvSpPr/>
            <p:nvPr/>
          </p:nvSpPr>
          <p:spPr>
            <a:xfrm>
              <a:off x="2937814" y="4300215"/>
              <a:ext cx="11768" cy="11418"/>
            </a:xfrm>
            <a:custGeom>
              <a:avLst/>
              <a:gdLst/>
              <a:ahLst/>
              <a:cxnLst/>
              <a:rect l="l" t="t" r="r" b="b"/>
              <a:pathLst>
                <a:path w="370" h="359" extrusionOk="0">
                  <a:moveTo>
                    <a:pt x="191" y="1"/>
                  </a:moveTo>
                  <a:cubicBezTo>
                    <a:pt x="84" y="1"/>
                    <a:pt x="0" y="72"/>
                    <a:pt x="0" y="179"/>
                  </a:cubicBezTo>
                  <a:cubicBezTo>
                    <a:pt x="0" y="263"/>
                    <a:pt x="84" y="358"/>
                    <a:pt x="191" y="358"/>
                  </a:cubicBezTo>
                  <a:cubicBezTo>
                    <a:pt x="286" y="358"/>
                    <a:pt x="370" y="287"/>
                    <a:pt x="370" y="179"/>
                  </a:cubicBezTo>
                  <a:cubicBezTo>
                    <a:pt x="370" y="72"/>
                    <a:pt x="286" y="1"/>
                    <a:pt x="191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744;p47">
              <a:extLst>
                <a:ext uri="{FF2B5EF4-FFF2-40B4-BE49-F238E27FC236}">
                  <a16:creationId xmlns:a16="http://schemas.microsoft.com/office/drawing/2014/main" id="{CE163942-95FF-4BF5-9FAA-6D8E49015459}"/>
                </a:ext>
              </a:extLst>
            </p:cNvPr>
            <p:cNvSpPr/>
            <p:nvPr/>
          </p:nvSpPr>
          <p:spPr>
            <a:xfrm>
              <a:off x="2952572" y="4300215"/>
              <a:ext cx="11386" cy="11418"/>
            </a:xfrm>
            <a:custGeom>
              <a:avLst/>
              <a:gdLst/>
              <a:ahLst/>
              <a:cxnLst/>
              <a:rect l="l" t="t" r="r" b="b"/>
              <a:pathLst>
                <a:path w="358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63"/>
                    <a:pt x="84" y="358"/>
                    <a:pt x="179" y="358"/>
                  </a:cubicBezTo>
                  <a:cubicBezTo>
                    <a:pt x="287" y="358"/>
                    <a:pt x="358" y="287"/>
                    <a:pt x="358" y="179"/>
                  </a:cubicBezTo>
                  <a:cubicBezTo>
                    <a:pt x="358" y="72"/>
                    <a:pt x="275" y="1"/>
                    <a:pt x="179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745;p47">
              <a:extLst>
                <a:ext uri="{FF2B5EF4-FFF2-40B4-BE49-F238E27FC236}">
                  <a16:creationId xmlns:a16="http://schemas.microsoft.com/office/drawing/2014/main" id="{36DF08DE-56BC-4304-AB5A-88E56E60CDE5}"/>
                </a:ext>
              </a:extLst>
            </p:cNvPr>
            <p:cNvSpPr/>
            <p:nvPr/>
          </p:nvSpPr>
          <p:spPr>
            <a:xfrm>
              <a:off x="2967361" y="4300215"/>
              <a:ext cx="11386" cy="11418"/>
            </a:xfrm>
            <a:custGeom>
              <a:avLst/>
              <a:gdLst/>
              <a:ahLst/>
              <a:cxnLst/>
              <a:rect l="l" t="t" r="r" b="b"/>
              <a:pathLst>
                <a:path w="358" h="359" extrusionOk="0">
                  <a:moveTo>
                    <a:pt x="179" y="1"/>
                  </a:moveTo>
                  <a:cubicBezTo>
                    <a:pt x="72" y="1"/>
                    <a:pt x="0" y="72"/>
                    <a:pt x="0" y="179"/>
                  </a:cubicBezTo>
                  <a:cubicBezTo>
                    <a:pt x="0" y="263"/>
                    <a:pt x="72" y="358"/>
                    <a:pt x="179" y="358"/>
                  </a:cubicBezTo>
                  <a:cubicBezTo>
                    <a:pt x="286" y="358"/>
                    <a:pt x="357" y="287"/>
                    <a:pt x="357" y="179"/>
                  </a:cubicBezTo>
                  <a:cubicBezTo>
                    <a:pt x="345" y="72"/>
                    <a:pt x="262" y="1"/>
                    <a:pt x="179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746;p47">
              <a:extLst>
                <a:ext uri="{FF2B5EF4-FFF2-40B4-BE49-F238E27FC236}">
                  <a16:creationId xmlns:a16="http://schemas.microsoft.com/office/drawing/2014/main" id="{CD82149B-C4EA-4A1E-9C96-B6D3649475EE}"/>
                </a:ext>
              </a:extLst>
            </p:cNvPr>
            <p:cNvSpPr/>
            <p:nvPr/>
          </p:nvSpPr>
          <p:spPr>
            <a:xfrm>
              <a:off x="3016563" y="4424063"/>
              <a:ext cx="11418" cy="11386"/>
            </a:xfrm>
            <a:custGeom>
              <a:avLst/>
              <a:gdLst/>
              <a:ahLst/>
              <a:cxnLst/>
              <a:rect l="l" t="t" r="r" b="b"/>
              <a:pathLst>
                <a:path w="359" h="358" extrusionOk="0">
                  <a:moveTo>
                    <a:pt x="180" y="0"/>
                  </a:moveTo>
                  <a:cubicBezTo>
                    <a:pt x="72" y="0"/>
                    <a:pt x="1" y="84"/>
                    <a:pt x="1" y="179"/>
                  </a:cubicBezTo>
                  <a:cubicBezTo>
                    <a:pt x="1" y="286"/>
                    <a:pt x="72" y="357"/>
                    <a:pt x="180" y="357"/>
                  </a:cubicBezTo>
                  <a:cubicBezTo>
                    <a:pt x="287" y="357"/>
                    <a:pt x="358" y="286"/>
                    <a:pt x="358" y="179"/>
                  </a:cubicBezTo>
                  <a:cubicBezTo>
                    <a:pt x="358" y="84"/>
                    <a:pt x="287" y="0"/>
                    <a:pt x="180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747;p47">
              <a:extLst>
                <a:ext uri="{FF2B5EF4-FFF2-40B4-BE49-F238E27FC236}">
                  <a16:creationId xmlns:a16="http://schemas.microsoft.com/office/drawing/2014/main" id="{464BA4E2-5BA3-4776-A722-6B6C142E6C03}"/>
                </a:ext>
              </a:extLst>
            </p:cNvPr>
            <p:cNvSpPr/>
            <p:nvPr/>
          </p:nvSpPr>
          <p:spPr>
            <a:xfrm>
              <a:off x="3016563" y="4442606"/>
              <a:ext cx="11418" cy="11386"/>
            </a:xfrm>
            <a:custGeom>
              <a:avLst/>
              <a:gdLst/>
              <a:ahLst/>
              <a:cxnLst/>
              <a:rect l="l" t="t" r="r" b="b"/>
              <a:pathLst>
                <a:path w="359" h="358" extrusionOk="0">
                  <a:moveTo>
                    <a:pt x="180" y="1"/>
                  </a:moveTo>
                  <a:cubicBezTo>
                    <a:pt x="72" y="1"/>
                    <a:pt x="1" y="72"/>
                    <a:pt x="1" y="179"/>
                  </a:cubicBezTo>
                  <a:cubicBezTo>
                    <a:pt x="1" y="286"/>
                    <a:pt x="72" y="358"/>
                    <a:pt x="180" y="358"/>
                  </a:cubicBezTo>
                  <a:cubicBezTo>
                    <a:pt x="287" y="358"/>
                    <a:pt x="358" y="286"/>
                    <a:pt x="358" y="179"/>
                  </a:cubicBezTo>
                  <a:cubicBezTo>
                    <a:pt x="358" y="72"/>
                    <a:pt x="287" y="1"/>
                    <a:pt x="180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748;p47">
              <a:extLst>
                <a:ext uri="{FF2B5EF4-FFF2-40B4-BE49-F238E27FC236}">
                  <a16:creationId xmlns:a16="http://schemas.microsoft.com/office/drawing/2014/main" id="{F1C5D6F4-64B5-4152-BD7B-FF4C4C222271}"/>
                </a:ext>
              </a:extLst>
            </p:cNvPr>
            <p:cNvSpPr/>
            <p:nvPr/>
          </p:nvSpPr>
          <p:spPr>
            <a:xfrm>
              <a:off x="3032498" y="4424063"/>
              <a:ext cx="11768" cy="11386"/>
            </a:xfrm>
            <a:custGeom>
              <a:avLst/>
              <a:gdLst/>
              <a:ahLst/>
              <a:cxnLst/>
              <a:rect l="l" t="t" r="r" b="b"/>
              <a:pathLst>
                <a:path w="370" h="358" extrusionOk="0">
                  <a:moveTo>
                    <a:pt x="191" y="0"/>
                  </a:moveTo>
                  <a:cubicBezTo>
                    <a:pt x="83" y="0"/>
                    <a:pt x="0" y="84"/>
                    <a:pt x="0" y="179"/>
                  </a:cubicBezTo>
                  <a:cubicBezTo>
                    <a:pt x="0" y="286"/>
                    <a:pt x="83" y="357"/>
                    <a:pt x="191" y="357"/>
                  </a:cubicBezTo>
                  <a:cubicBezTo>
                    <a:pt x="286" y="357"/>
                    <a:pt x="369" y="286"/>
                    <a:pt x="369" y="179"/>
                  </a:cubicBezTo>
                  <a:cubicBezTo>
                    <a:pt x="369" y="84"/>
                    <a:pt x="274" y="0"/>
                    <a:pt x="191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749;p47">
              <a:extLst>
                <a:ext uri="{FF2B5EF4-FFF2-40B4-BE49-F238E27FC236}">
                  <a16:creationId xmlns:a16="http://schemas.microsoft.com/office/drawing/2014/main" id="{92ABA251-8484-4076-BA3A-48154BC78BC7}"/>
                </a:ext>
              </a:extLst>
            </p:cNvPr>
            <p:cNvSpPr/>
            <p:nvPr/>
          </p:nvSpPr>
          <p:spPr>
            <a:xfrm>
              <a:off x="3032498" y="4442606"/>
              <a:ext cx="11768" cy="11386"/>
            </a:xfrm>
            <a:custGeom>
              <a:avLst/>
              <a:gdLst/>
              <a:ahLst/>
              <a:cxnLst/>
              <a:rect l="l" t="t" r="r" b="b"/>
              <a:pathLst>
                <a:path w="370" h="358" extrusionOk="0">
                  <a:moveTo>
                    <a:pt x="191" y="1"/>
                  </a:moveTo>
                  <a:cubicBezTo>
                    <a:pt x="83" y="1"/>
                    <a:pt x="0" y="72"/>
                    <a:pt x="0" y="179"/>
                  </a:cubicBezTo>
                  <a:cubicBezTo>
                    <a:pt x="0" y="286"/>
                    <a:pt x="83" y="358"/>
                    <a:pt x="191" y="358"/>
                  </a:cubicBezTo>
                  <a:cubicBezTo>
                    <a:pt x="286" y="358"/>
                    <a:pt x="369" y="286"/>
                    <a:pt x="369" y="179"/>
                  </a:cubicBezTo>
                  <a:cubicBezTo>
                    <a:pt x="369" y="72"/>
                    <a:pt x="274" y="1"/>
                    <a:pt x="191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3" name="Google Shape;750;p47">
              <a:extLst>
                <a:ext uri="{FF2B5EF4-FFF2-40B4-BE49-F238E27FC236}">
                  <a16:creationId xmlns:a16="http://schemas.microsoft.com/office/drawing/2014/main" id="{B2067C86-95E5-44FD-AE7C-06ED8C59F006}"/>
                </a:ext>
              </a:extLst>
            </p:cNvPr>
            <p:cNvSpPr/>
            <p:nvPr/>
          </p:nvSpPr>
          <p:spPr>
            <a:xfrm>
              <a:off x="3016213" y="4357527"/>
              <a:ext cx="112494" cy="111636"/>
            </a:xfrm>
            <a:custGeom>
              <a:avLst/>
              <a:gdLst/>
              <a:ahLst/>
              <a:cxnLst/>
              <a:rect l="l" t="t" r="r" b="b"/>
              <a:pathLst>
                <a:path w="3537" h="3510" extrusionOk="0">
                  <a:moveTo>
                    <a:pt x="2250" y="354"/>
                  </a:moveTo>
                  <a:lnTo>
                    <a:pt x="2096" y="1080"/>
                  </a:lnTo>
                  <a:lnTo>
                    <a:pt x="1357" y="913"/>
                  </a:lnTo>
                  <a:cubicBezTo>
                    <a:pt x="1336" y="909"/>
                    <a:pt x="1315" y="907"/>
                    <a:pt x="1293" y="907"/>
                  </a:cubicBezTo>
                  <a:cubicBezTo>
                    <a:pt x="1193" y="907"/>
                    <a:pt x="1093" y="950"/>
                    <a:pt x="1024" y="1009"/>
                  </a:cubicBezTo>
                  <a:cubicBezTo>
                    <a:pt x="929" y="1104"/>
                    <a:pt x="905" y="1211"/>
                    <a:pt x="929" y="1342"/>
                  </a:cubicBezTo>
                  <a:lnTo>
                    <a:pt x="953" y="1366"/>
                  </a:lnTo>
                  <a:lnTo>
                    <a:pt x="369" y="818"/>
                  </a:lnTo>
                  <a:lnTo>
                    <a:pt x="2250" y="354"/>
                  </a:lnTo>
                  <a:close/>
                  <a:moveTo>
                    <a:pt x="1274" y="1259"/>
                  </a:moveTo>
                  <a:lnTo>
                    <a:pt x="2036" y="1425"/>
                  </a:lnTo>
                  <a:lnTo>
                    <a:pt x="1869" y="2259"/>
                  </a:lnTo>
                  <a:lnTo>
                    <a:pt x="1429" y="1830"/>
                  </a:lnTo>
                  <a:lnTo>
                    <a:pt x="1274" y="1259"/>
                  </a:lnTo>
                  <a:close/>
                  <a:moveTo>
                    <a:pt x="2369" y="1521"/>
                  </a:moveTo>
                  <a:lnTo>
                    <a:pt x="3167" y="1699"/>
                  </a:lnTo>
                  <a:lnTo>
                    <a:pt x="1715" y="3152"/>
                  </a:lnTo>
                  <a:lnTo>
                    <a:pt x="1548" y="2449"/>
                  </a:lnTo>
                  <a:lnTo>
                    <a:pt x="1607" y="2509"/>
                  </a:lnTo>
                  <a:cubicBezTo>
                    <a:pt x="1679" y="2568"/>
                    <a:pt x="1774" y="2616"/>
                    <a:pt x="1857" y="2616"/>
                  </a:cubicBezTo>
                  <a:cubicBezTo>
                    <a:pt x="1893" y="2616"/>
                    <a:pt x="1929" y="2616"/>
                    <a:pt x="1965" y="2604"/>
                  </a:cubicBezTo>
                  <a:cubicBezTo>
                    <a:pt x="2084" y="2557"/>
                    <a:pt x="2191" y="2473"/>
                    <a:pt x="2203" y="2330"/>
                  </a:cubicBezTo>
                  <a:lnTo>
                    <a:pt x="2369" y="1521"/>
                  </a:lnTo>
                  <a:close/>
                  <a:moveTo>
                    <a:pt x="2239" y="0"/>
                  </a:moveTo>
                  <a:cubicBezTo>
                    <a:pt x="2211" y="0"/>
                    <a:pt x="2183" y="3"/>
                    <a:pt x="2155" y="9"/>
                  </a:cubicBezTo>
                  <a:lnTo>
                    <a:pt x="274" y="473"/>
                  </a:lnTo>
                  <a:cubicBezTo>
                    <a:pt x="167" y="509"/>
                    <a:pt x="60" y="604"/>
                    <a:pt x="24" y="723"/>
                  </a:cubicBezTo>
                  <a:cubicBezTo>
                    <a:pt x="0" y="842"/>
                    <a:pt x="24" y="985"/>
                    <a:pt x="119" y="1068"/>
                  </a:cubicBezTo>
                  <a:lnTo>
                    <a:pt x="1084" y="2009"/>
                  </a:lnTo>
                  <a:lnTo>
                    <a:pt x="1369" y="3223"/>
                  </a:lnTo>
                  <a:cubicBezTo>
                    <a:pt x="1393" y="3342"/>
                    <a:pt x="1488" y="3450"/>
                    <a:pt x="1619" y="3497"/>
                  </a:cubicBezTo>
                  <a:cubicBezTo>
                    <a:pt x="1655" y="3509"/>
                    <a:pt x="1679" y="3509"/>
                    <a:pt x="1726" y="3509"/>
                  </a:cubicBezTo>
                  <a:cubicBezTo>
                    <a:pt x="1810" y="3509"/>
                    <a:pt x="1905" y="3473"/>
                    <a:pt x="1976" y="3402"/>
                  </a:cubicBezTo>
                  <a:lnTo>
                    <a:pt x="3441" y="1949"/>
                  </a:lnTo>
                  <a:cubicBezTo>
                    <a:pt x="3512" y="1842"/>
                    <a:pt x="3536" y="1711"/>
                    <a:pt x="3512" y="1592"/>
                  </a:cubicBezTo>
                  <a:cubicBezTo>
                    <a:pt x="3477" y="1473"/>
                    <a:pt x="3381" y="1366"/>
                    <a:pt x="3239" y="1342"/>
                  </a:cubicBezTo>
                  <a:lnTo>
                    <a:pt x="2441" y="1152"/>
                  </a:lnTo>
                  <a:lnTo>
                    <a:pt x="2584" y="425"/>
                  </a:lnTo>
                  <a:cubicBezTo>
                    <a:pt x="2619" y="306"/>
                    <a:pt x="2572" y="187"/>
                    <a:pt x="2488" y="104"/>
                  </a:cubicBezTo>
                  <a:cubicBezTo>
                    <a:pt x="2416" y="31"/>
                    <a:pt x="2329" y="0"/>
                    <a:pt x="2239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751;p47">
              <a:extLst>
                <a:ext uri="{FF2B5EF4-FFF2-40B4-BE49-F238E27FC236}">
                  <a16:creationId xmlns:a16="http://schemas.microsoft.com/office/drawing/2014/main" id="{B9128FF7-29DF-4367-A125-A0B0ADE301EE}"/>
                </a:ext>
              </a:extLst>
            </p:cNvPr>
            <p:cNvSpPr/>
            <p:nvPr/>
          </p:nvSpPr>
          <p:spPr>
            <a:xfrm>
              <a:off x="2937051" y="4499791"/>
              <a:ext cx="14439" cy="11386"/>
            </a:xfrm>
            <a:custGeom>
              <a:avLst/>
              <a:gdLst/>
              <a:ahLst/>
              <a:cxnLst/>
              <a:rect l="l" t="t" r="r" b="b"/>
              <a:pathLst>
                <a:path w="454" h="358" extrusionOk="0">
                  <a:moveTo>
                    <a:pt x="179" y="0"/>
                  </a:moveTo>
                  <a:cubicBezTo>
                    <a:pt x="72" y="0"/>
                    <a:pt x="1" y="72"/>
                    <a:pt x="1" y="179"/>
                  </a:cubicBezTo>
                  <a:cubicBezTo>
                    <a:pt x="1" y="286"/>
                    <a:pt x="96" y="358"/>
                    <a:pt x="179" y="358"/>
                  </a:cubicBezTo>
                  <a:lnTo>
                    <a:pt x="274" y="358"/>
                  </a:lnTo>
                  <a:cubicBezTo>
                    <a:pt x="370" y="358"/>
                    <a:pt x="453" y="286"/>
                    <a:pt x="453" y="179"/>
                  </a:cubicBezTo>
                  <a:cubicBezTo>
                    <a:pt x="453" y="72"/>
                    <a:pt x="370" y="0"/>
                    <a:pt x="274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5" name="Google Shape;752;p47">
              <a:extLst>
                <a:ext uri="{FF2B5EF4-FFF2-40B4-BE49-F238E27FC236}">
                  <a16:creationId xmlns:a16="http://schemas.microsoft.com/office/drawing/2014/main" id="{8D749881-649B-45E0-AF38-F80DAA20A9AF}"/>
                </a:ext>
              </a:extLst>
            </p:cNvPr>
            <p:cNvSpPr/>
            <p:nvPr/>
          </p:nvSpPr>
          <p:spPr>
            <a:xfrm>
              <a:off x="2953717" y="4499791"/>
              <a:ext cx="30310" cy="11386"/>
            </a:xfrm>
            <a:custGeom>
              <a:avLst/>
              <a:gdLst/>
              <a:ahLst/>
              <a:cxnLst/>
              <a:rect l="l" t="t" r="r" b="b"/>
              <a:pathLst>
                <a:path w="953" h="358" extrusionOk="0">
                  <a:moveTo>
                    <a:pt x="179" y="0"/>
                  </a:moveTo>
                  <a:cubicBezTo>
                    <a:pt x="72" y="0"/>
                    <a:pt x="1" y="84"/>
                    <a:pt x="1" y="179"/>
                  </a:cubicBezTo>
                  <a:cubicBezTo>
                    <a:pt x="1" y="286"/>
                    <a:pt x="72" y="358"/>
                    <a:pt x="179" y="358"/>
                  </a:cubicBezTo>
                  <a:lnTo>
                    <a:pt x="774" y="358"/>
                  </a:lnTo>
                  <a:cubicBezTo>
                    <a:pt x="882" y="358"/>
                    <a:pt x="953" y="286"/>
                    <a:pt x="953" y="179"/>
                  </a:cubicBezTo>
                  <a:cubicBezTo>
                    <a:pt x="953" y="96"/>
                    <a:pt x="858" y="0"/>
                    <a:pt x="774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Google Shape;753;p47">
              <a:extLst>
                <a:ext uri="{FF2B5EF4-FFF2-40B4-BE49-F238E27FC236}">
                  <a16:creationId xmlns:a16="http://schemas.microsoft.com/office/drawing/2014/main" id="{4FCA3B88-3122-4A8A-98D7-BE579290F8B9}"/>
                </a:ext>
              </a:extLst>
            </p:cNvPr>
            <p:cNvSpPr/>
            <p:nvPr/>
          </p:nvSpPr>
          <p:spPr>
            <a:xfrm>
              <a:off x="2937051" y="4514930"/>
              <a:ext cx="46976" cy="11386"/>
            </a:xfrm>
            <a:custGeom>
              <a:avLst/>
              <a:gdLst/>
              <a:ahLst/>
              <a:cxnLst/>
              <a:rect l="l" t="t" r="r" b="b"/>
              <a:pathLst>
                <a:path w="1477" h="358" extrusionOk="0">
                  <a:moveTo>
                    <a:pt x="179" y="1"/>
                  </a:moveTo>
                  <a:cubicBezTo>
                    <a:pt x="72" y="1"/>
                    <a:pt x="1" y="84"/>
                    <a:pt x="1" y="179"/>
                  </a:cubicBezTo>
                  <a:cubicBezTo>
                    <a:pt x="1" y="286"/>
                    <a:pt x="72" y="358"/>
                    <a:pt x="179" y="358"/>
                  </a:cubicBezTo>
                  <a:lnTo>
                    <a:pt x="1298" y="358"/>
                  </a:lnTo>
                  <a:cubicBezTo>
                    <a:pt x="1406" y="358"/>
                    <a:pt x="1477" y="286"/>
                    <a:pt x="1477" y="179"/>
                  </a:cubicBezTo>
                  <a:cubicBezTo>
                    <a:pt x="1477" y="84"/>
                    <a:pt x="1382" y="1"/>
                    <a:pt x="1298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7" name="Google Shape;754;p47">
              <a:extLst>
                <a:ext uri="{FF2B5EF4-FFF2-40B4-BE49-F238E27FC236}">
                  <a16:creationId xmlns:a16="http://schemas.microsoft.com/office/drawing/2014/main" id="{8F38A8C4-339B-45C9-A372-C783EBE7C87E}"/>
                </a:ext>
              </a:extLst>
            </p:cNvPr>
            <p:cNvSpPr/>
            <p:nvPr/>
          </p:nvSpPr>
          <p:spPr>
            <a:xfrm>
              <a:off x="2937051" y="4529719"/>
              <a:ext cx="46976" cy="11386"/>
            </a:xfrm>
            <a:custGeom>
              <a:avLst/>
              <a:gdLst/>
              <a:ahLst/>
              <a:cxnLst/>
              <a:rect l="l" t="t" r="r" b="b"/>
              <a:pathLst>
                <a:path w="1477" h="358" extrusionOk="0">
                  <a:moveTo>
                    <a:pt x="179" y="0"/>
                  </a:moveTo>
                  <a:cubicBezTo>
                    <a:pt x="72" y="0"/>
                    <a:pt x="1" y="71"/>
                    <a:pt x="1" y="179"/>
                  </a:cubicBezTo>
                  <a:cubicBezTo>
                    <a:pt x="1" y="286"/>
                    <a:pt x="72" y="357"/>
                    <a:pt x="179" y="357"/>
                  </a:cubicBezTo>
                  <a:lnTo>
                    <a:pt x="1298" y="357"/>
                  </a:lnTo>
                  <a:cubicBezTo>
                    <a:pt x="1406" y="357"/>
                    <a:pt x="1477" y="286"/>
                    <a:pt x="1477" y="179"/>
                  </a:cubicBezTo>
                  <a:cubicBezTo>
                    <a:pt x="1477" y="71"/>
                    <a:pt x="1382" y="0"/>
                    <a:pt x="1298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755;p47">
              <a:extLst>
                <a:ext uri="{FF2B5EF4-FFF2-40B4-BE49-F238E27FC236}">
                  <a16:creationId xmlns:a16="http://schemas.microsoft.com/office/drawing/2014/main" id="{EE8EB31E-5B16-45E3-9A9D-5B3112BD1B05}"/>
                </a:ext>
              </a:extLst>
            </p:cNvPr>
            <p:cNvSpPr/>
            <p:nvPr/>
          </p:nvSpPr>
          <p:spPr>
            <a:xfrm>
              <a:off x="3213881" y="4343787"/>
              <a:ext cx="11386" cy="126488"/>
            </a:xfrm>
            <a:custGeom>
              <a:avLst/>
              <a:gdLst/>
              <a:ahLst/>
              <a:cxnLst/>
              <a:rect l="l" t="t" r="r" b="b"/>
              <a:pathLst>
                <a:path w="358" h="3977" extrusionOk="0">
                  <a:moveTo>
                    <a:pt x="179" y="0"/>
                  </a:moveTo>
                  <a:cubicBezTo>
                    <a:pt x="83" y="0"/>
                    <a:pt x="0" y="83"/>
                    <a:pt x="0" y="179"/>
                  </a:cubicBezTo>
                  <a:lnTo>
                    <a:pt x="0" y="3798"/>
                  </a:lnTo>
                  <a:cubicBezTo>
                    <a:pt x="0" y="3893"/>
                    <a:pt x="83" y="3977"/>
                    <a:pt x="179" y="3977"/>
                  </a:cubicBezTo>
                  <a:cubicBezTo>
                    <a:pt x="286" y="3977"/>
                    <a:pt x="357" y="3893"/>
                    <a:pt x="357" y="3798"/>
                  </a:cubicBezTo>
                  <a:lnTo>
                    <a:pt x="357" y="179"/>
                  </a:lnTo>
                  <a:cubicBezTo>
                    <a:pt x="357" y="72"/>
                    <a:pt x="286" y="0"/>
                    <a:pt x="179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900"/>
                <a:buFontTx/>
                <a:buNone/>
                <a:tabLst/>
                <a:defRPr/>
              </a:pP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49" name="Google Shape;756;p47">
            <a:extLst>
              <a:ext uri="{FF2B5EF4-FFF2-40B4-BE49-F238E27FC236}">
                <a16:creationId xmlns:a16="http://schemas.microsoft.com/office/drawing/2014/main" id="{09B748E2-1753-48D0-8385-DDE779323112}"/>
              </a:ext>
            </a:extLst>
          </p:cNvPr>
          <p:cNvSpPr txBox="1"/>
          <p:nvPr/>
        </p:nvSpPr>
        <p:spPr>
          <a:xfrm>
            <a:off x="997076" y="1207373"/>
            <a:ext cx="2864712" cy="384600"/>
          </a:xfrm>
          <a:prstGeom prst="rect">
            <a:avLst/>
          </a:prstGeom>
          <a:solidFill>
            <a:srgbClr val="4BACC6">
              <a:lumMod val="60000"/>
              <a:lumOff val="40000"/>
            </a:srgbClr>
          </a:solidFill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D" sz="1700" b="1" i="0" u="none" strike="noStrike" kern="0" cap="none" spc="0" normalizeH="0" baseline="0" noProof="0" dirty="0">
                <a:ln>
                  <a:noFill/>
                </a:ln>
                <a:solidFill>
                  <a:srgbClr val="263E4A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INDIKASI RISIKO </a:t>
            </a:r>
            <a:endParaRPr kumimoji="0" sz="1700" b="1" i="0" u="none" strike="noStrike" kern="0" cap="none" spc="0" normalizeH="0" baseline="0" noProof="0" dirty="0">
              <a:ln>
                <a:noFill/>
              </a:ln>
              <a:solidFill>
                <a:srgbClr val="263E4A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bin"/>
              <a:sym typeface="Cabi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47946DA-361C-4191-A3E3-3FA70BBEF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250" y="3129596"/>
            <a:ext cx="4441035" cy="2400159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E1E941E-45DF-4283-AA09-9E193F5126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8472" y="3129596"/>
            <a:ext cx="3569048" cy="2338956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5DCA641C-B391-434A-8D77-570F444D2BF2}"/>
              </a:ext>
            </a:extLst>
          </p:cNvPr>
          <p:cNvSpPr txBox="1"/>
          <p:nvPr/>
        </p:nvSpPr>
        <p:spPr>
          <a:xfrm>
            <a:off x="461250" y="5529755"/>
            <a:ext cx="4244103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Terdapat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penambahan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muatan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Indikasi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Risiko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di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bawah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masing-masing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Sasaran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Strategis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ID" sz="1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561EDE1-F963-486B-BD51-5423298BD03F}"/>
              </a:ext>
            </a:extLst>
          </p:cNvPr>
          <p:cNvSpPr txBox="1"/>
          <p:nvPr/>
        </p:nvSpPr>
        <p:spPr>
          <a:xfrm>
            <a:off x="9448800" y="3672969"/>
            <a:ext cx="2472450" cy="160043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K/L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perlu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merumuskan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Perlakuan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Risiko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beserta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Penanggujawabnya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Penanggungjawab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Perlakuan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Risiko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dapat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dipilih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dari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UKE I dan/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atau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UKE II</a:t>
            </a:r>
            <a:endParaRPr lang="en-ID" sz="1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7" name="Google Shape;571;p70">
            <a:extLst>
              <a:ext uri="{FF2B5EF4-FFF2-40B4-BE49-F238E27FC236}">
                <a16:creationId xmlns:a16="http://schemas.microsoft.com/office/drawing/2014/main" id="{A78E56A2-42FA-4422-BC32-1DD135CCFFC1}"/>
              </a:ext>
            </a:extLst>
          </p:cNvPr>
          <p:cNvSpPr txBox="1">
            <a:spLocks/>
          </p:cNvSpPr>
          <p:nvPr/>
        </p:nvSpPr>
        <p:spPr>
          <a:xfrm>
            <a:off x="2691130" y="32187"/>
            <a:ext cx="10242550" cy="72707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2800" b="1" dirty="0">
                <a:solidFill>
                  <a:schemeClr val="lt2"/>
                </a:solidFill>
                <a:latin typeface="Calibri"/>
                <a:cs typeface="Calibri"/>
                <a:sym typeface="Raleway"/>
              </a:rPr>
              <a:t>FITUR BARU KRISNA RENSTRA K/L 2025-2029 </a:t>
            </a:r>
            <a:endParaRPr lang="en-ID" sz="2800" b="1" dirty="0">
              <a:solidFill>
                <a:schemeClr val="lt2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51318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729;p47">
            <a:extLst>
              <a:ext uri="{FF2B5EF4-FFF2-40B4-BE49-F238E27FC236}">
                <a16:creationId xmlns:a16="http://schemas.microsoft.com/office/drawing/2014/main" id="{57351325-B9F1-45D6-B248-5B15282C5F20}"/>
              </a:ext>
            </a:extLst>
          </p:cNvPr>
          <p:cNvSpPr txBox="1"/>
          <p:nvPr/>
        </p:nvSpPr>
        <p:spPr>
          <a:xfrm>
            <a:off x="450451" y="1525617"/>
            <a:ext cx="10966213" cy="129259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431800" marR="0" lvl="0" indent="-36830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9921"/>
              </a:buClr>
              <a:buSzPts val="1800"/>
              <a:buFont typeface="Cabin"/>
              <a:buChar char="★"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Fitur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terdapat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pada level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Lokasi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Rincian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Output (LRO).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bin"/>
              <a:sym typeface="Cabin"/>
            </a:endParaRPr>
          </a:p>
          <a:p>
            <a:pPr marL="431800" marR="0" lvl="0" indent="-36830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9921"/>
              </a:buClr>
              <a:buSzPts val="1800"/>
              <a:buFont typeface="Cabin"/>
              <a:buChar char="★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F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itur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ini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bertujuan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untuk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mengidentifikasi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sumber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pendanaan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selain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APBN yang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dapat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mendukung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pencapaian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Rencana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Strategis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K/L.</a:t>
            </a:r>
          </a:p>
          <a:p>
            <a:pPr marL="431800" marR="0" lvl="0" indent="-36830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9921"/>
              </a:buClr>
              <a:buSzPts val="1800"/>
              <a:buFont typeface="Cabin"/>
              <a:buChar char="★"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Terdapat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5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Sumber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Dana Non APBN yang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telah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teridentifikasi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,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yaitu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KPBU (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porsi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Badan Usaha),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BUMN,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Swasta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, Philanthropy dan CSR.</a:t>
            </a:r>
          </a:p>
          <a:p>
            <a:pPr marL="431800" marR="0" lvl="0" indent="-36830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9921"/>
              </a:buClr>
              <a:buSzPts val="1800"/>
              <a:buFont typeface="Cabin"/>
              <a:buChar char="★"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Alokasi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Non APBN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tidak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akan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terakumulasi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dengan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A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lokasi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APBN.</a:t>
            </a:r>
            <a:endParaRPr kumimoji="0" lang="en-ID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bin"/>
              <a:sym typeface="Cabin"/>
            </a:endParaRPr>
          </a:p>
          <a:p>
            <a:pPr marL="431800" marR="0" lvl="0" indent="-368300" algn="just" defTabSz="914400" rtl="0" eaLnBrk="1" fontAlgn="auto" latinLnBrk="0" hangingPunct="1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rgbClr val="EB9921"/>
              </a:buClr>
              <a:buSzPts val="1800"/>
              <a:buFont typeface="Cabin"/>
              <a:buChar char="★"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bin"/>
              <a:sym typeface="Cabin"/>
            </a:endParaRPr>
          </a:p>
        </p:txBody>
      </p:sp>
      <p:sp>
        <p:nvSpPr>
          <p:cNvPr id="52" name="Google Shape;759;p47">
            <a:extLst>
              <a:ext uri="{FF2B5EF4-FFF2-40B4-BE49-F238E27FC236}">
                <a16:creationId xmlns:a16="http://schemas.microsoft.com/office/drawing/2014/main" id="{1A1A115F-45F5-4A83-8297-2647F009A3C8}"/>
              </a:ext>
            </a:extLst>
          </p:cNvPr>
          <p:cNvSpPr/>
          <p:nvPr/>
        </p:nvSpPr>
        <p:spPr>
          <a:xfrm>
            <a:off x="967379" y="1112461"/>
            <a:ext cx="2883613" cy="410400"/>
          </a:xfrm>
          <a:prstGeom prst="rect">
            <a:avLst/>
          </a:prstGeom>
          <a:solidFill>
            <a:srgbClr val="4BACC6">
              <a:lumMod val="60000"/>
              <a:lumOff val="40000"/>
            </a:srgbClr>
          </a:solidFill>
          <a:ln>
            <a:noFill/>
          </a:ln>
        </p:spPr>
        <p:txBody>
          <a:bodyPr spcFirstLastPara="1" wrap="square" lIns="121900" tIns="60925" rIns="121900" bIns="609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D" sz="1700" b="1" i="0" u="none" strike="noStrike" kern="0" cap="none" spc="0" normalizeH="0" baseline="0" noProof="0" dirty="0">
                <a:ln>
                  <a:noFill/>
                </a:ln>
                <a:solidFill>
                  <a:srgbClr val="263E4A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ALOKASI NON APBN</a:t>
            </a:r>
            <a:endParaRPr kumimoji="0" sz="1700" b="1" i="0" u="none" strike="noStrike" kern="0" cap="none" spc="0" normalizeH="0" baseline="0" noProof="0" dirty="0">
              <a:ln>
                <a:noFill/>
              </a:ln>
              <a:solidFill>
                <a:srgbClr val="263E4A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bin"/>
              <a:sym typeface="Cabin"/>
            </a:endParaRPr>
          </a:p>
        </p:txBody>
      </p:sp>
      <p:grpSp>
        <p:nvGrpSpPr>
          <p:cNvPr id="54" name="Google Shape;10050;p61">
            <a:extLst>
              <a:ext uri="{FF2B5EF4-FFF2-40B4-BE49-F238E27FC236}">
                <a16:creationId xmlns:a16="http://schemas.microsoft.com/office/drawing/2014/main" id="{75EB0A63-E714-4F7E-AABD-089E0EFEBF82}"/>
              </a:ext>
            </a:extLst>
          </p:cNvPr>
          <p:cNvGrpSpPr/>
          <p:nvPr/>
        </p:nvGrpSpPr>
        <p:grpSpPr>
          <a:xfrm>
            <a:off x="377899" y="1138138"/>
            <a:ext cx="526408" cy="410400"/>
            <a:chOff x="2611458" y="3816374"/>
            <a:chExt cx="426329" cy="332375"/>
          </a:xfrm>
        </p:grpSpPr>
        <p:sp>
          <p:nvSpPr>
            <p:cNvPr id="55" name="Google Shape;10051;p61">
              <a:extLst>
                <a:ext uri="{FF2B5EF4-FFF2-40B4-BE49-F238E27FC236}">
                  <a16:creationId xmlns:a16="http://schemas.microsoft.com/office/drawing/2014/main" id="{2CCDDB3A-D786-4DD5-9625-3A10CAC0BAA1}"/>
                </a:ext>
              </a:extLst>
            </p:cNvPr>
            <p:cNvSpPr/>
            <p:nvPr/>
          </p:nvSpPr>
          <p:spPr>
            <a:xfrm>
              <a:off x="2611458" y="3816374"/>
              <a:ext cx="426329" cy="332375"/>
            </a:xfrm>
            <a:custGeom>
              <a:avLst/>
              <a:gdLst/>
              <a:ahLst/>
              <a:cxnLst/>
              <a:rect l="l" t="t" r="r" b="b"/>
              <a:pathLst>
                <a:path w="13395" h="10443" extrusionOk="0">
                  <a:moveTo>
                    <a:pt x="13002" y="429"/>
                  </a:moveTo>
                  <a:lnTo>
                    <a:pt x="12966" y="846"/>
                  </a:lnTo>
                  <a:lnTo>
                    <a:pt x="11418" y="846"/>
                  </a:lnTo>
                  <a:cubicBezTo>
                    <a:pt x="11299" y="846"/>
                    <a:pt x="11216" y="929"/>
                    <a:pt x="11216" y="1048"/>
                  </a:cubicBezTo>
                  <a:cubicBezTo>
                    <a:pt x="11216" y="1167"/>
                    <a:pt x="11299" y="1263"/>
                    <a:pt x="11418" y="1263"/>
                  </a:cubicBezTo>
                  <a:lnTo>
                    <a:pt x="12633" y="1263"/>
                  </a:lnTo>
                  <a:lnTo>
                    <a:pt x="12633" y="7501"/>
                  </a:lnTo>
                  <a:lnTo>
                    <a:pt x="5429" y="7501"/>
                  </a:lnTo>
                  <a:lnTo>
                    <a:pt x="5429" y="7287"/>
                  </a:lnTo>
                  <a:cubicBezTo>
                    <a:pt x="5429" y="7168"/>
                    <a:pt x="5334" y="7085"/>
                    <a:pt x="5215" y="7085"/>
                  </a:cubicBezTo>
                  <a:lnTo>
                    <a:pt x="4870" y="7085"/>
                  </a:lnTo>
                  <a:cubicBezTo>
                    <a:pt x="4834" y="6942"/>
                    <a:pt x="4786" y="6811"/>
                    <a:pt x="4715" y="6692"/>
                  </a:cubicBezTo>
                  <a:lnTo>
                    <a:pt x="4953" y="6454"/>
                  </a:lnTo>
                  <a:cubicBezTo>
                    <a:pt x="5036" y="6358"/>
                    <a:pt x="5036" y="6227"/>
                    <a:pt x="4953" y="6156"/>
                  </a:cubicBezTo>
                  <a:lnTo>
                    <a:pt x="4310" y="5513"/>
                  </a:lnTo>
                  <a:cubicBezTo>
                    <a:pt x="4263" y="5477"/>
                    <a:pt x="4215" y="5454"/>
                    <a:pt x="4155" y="5454"/>
                  </a:cubicBezTo>
                  <a:cubicBezTo>
                    <a:pt x="4096" y="5454"/>
                    <a:pt x="4060" y="5477"/>
                    <a:pt x="4013" y="5513"/>
                  </a:cubicBezTo>
                  <a:lnTo>
                    <a:pt x="3774" y="5751"/>
                  </a:lnTo>
                  <a:cubicBezTo>
                    <a:pt x="3655" y="5692"/>
                    <a:pt x="3524" y="5632"/>
                    <a:pt x="3382" y="5596"/>
                  </a:cubicBezTo>
                  <a:lnTo>
                    <a:pt x="3382" y="5251"/>
                  </a:lnTo>
                  <a:cubicBezTo>
                    <a:pt x="3382" y="5132"/>
                    <a:pt x="3298" y="5037"/>
                    <a:pt x="3179" y="5037"/>
                  </a:cubicBezTo>
                  <a:lnTo>
                    <a:pt x="2655" y="5037"/>
                  </a:lnTo>
                  <a:lnTo>
                    <a:pt x="2655" y="1274"/>
                  </a:lnTo>
                  <a:lnTo>
                    <a:pt x="10704" y="1274"/>
                  </a:lnTo>
                  <a:cubicBezTo>
                    <a:pt x="10823" y="1274"/>
                    <a:pt x="10918" y="1191"/>
                    <a:pt x="10918" y="1072"/>
                  </a:cubicBezTo>
                  <a:cubicBezTo>
                    <a:pt x="10918" y="953"/>
                    <a:pt x="10823" y="858"/>
                    <a:pt x="10704" y="858"/>
                  </a:cubicBezTo>
                  <a:lnTo>
                    <a:pt x="2310" y="858"/>
                  </a:lnTo>
                  <a:lnTo>
                    <a:pt x="2310" y="429"/>
                  </a:lnTo>
                  <a:close/>
                  <a:moveTo>
                    <a:pt x="12966" y="7918"/>
                  </a:moveTo>
                  <a:lnTo>
                    <a:pt x="12966" y="8347"/>
                  </a:lnTo>
                  <a:lnTo>
                    <a:pt x="5358" y="8347"/>
                  </a:lnTo>
                  <a:cubicBezTo>
                    <a:pt x="5394" y="8299"/>
                    <a:pt x="5417" y="8251"/>
                    <a:pt x="5417" y="8192"/>
                  </a:cubicBezTo>
                  <a:lnTo>
                    <a:pt x="5417" y="7954"/>
                  </a:lnTo>
                  <a:lnTo>
                    <a:pt x="12835" y="7954"/>
                  </a:lnTo>
                  <a:cubicBezTo>
                    <a:pt x="12883" y="7954"/>
                    <a:pt x="12930" y="7942"/>
                    <a:pt x="12954" y="7918"/>
                  </a:cubicBezTo>
                  <a:close/>
                  <a:moveTo>
                    <a:pt x="2953" y="5442"/>
                  </a:moveTo>
                  <a:lnTo>
                    <a:pt x="2953" y="5739"/>
                  </a:lnTo>
                  <a:cubicBezTo>
                    <a:pt x="2953" y="5846"/>
                    <a:pt x="3024" y="5918"/>
                    <a:pt x="3120" y="5954"/>
                  </a:cubicBezTo>
                  <a:cubicBezTo>
                    <a:pt x="3310" y="5989"/>
                    <a:pt x="3501" y="6073"/>
                    <a:pt x="3679" y="6192"/>
                  </a:cubicBezTo>
                  <a:cubicBezTo>
                    <a:pt x="3716" y="6215"/>
                    <a:pt x="3755" y="6225"/>
                    <a:pt x="3793" y="6225"/>
                  </a:cubicBezTo>
                  <a:cubicBezTo>
                    <a:pt x="3853" y="6225"/>
                    <a:pt x="3909" y="6200"/>
                    <a:pt x="3953" y="6156"/>
                  </a:cubicBezTo>
                  <a:lnTo>
                    <a:pt x="4155" y="5954"/>
                  </a:lnTo>
                  <a:lnTo>
                    <a:pt x="4501" y="6287"/>
                  </a:lnTo>
                  <a:lnTo>
                    <a:pt x="4298" y="6501"/>
                  </a:lnTo>
                  <a:cubicBezTo>
                    <a:pt x="4215" y="6573"/>
                    <a:pt x="4203" y="6680"/>
                    <a:pt x="4263" y="6763"/>
                  </a:cubicBezTo>
                  <a:cubicBezTo>
                    <a:pt x="4370" y="6942"/>
                    <a:pt x="4453" y="7144"/>
                    <a:pt x="4501" y="7335"/>
                  </a:cubicBezTo>
                  <a:cubicBezTo>
                    <a:pt x="4513" y="7418"/>
                    <a:pt x="4608" y="7501"/>
                    <a:pt x="4715" y="7501"/>
                  </a:cubicBezTo>
                  <a:lnTo>
                    <a:pt x="5013" y="7501"/>
                  </a:lnTo>
                  <a:lnTo>
                    <a:pt x="5013" y="7990"/>
                  </a:lnTo>
                  <a:lnTo>
                    <a:pt x="4715" y="7990"/>
                  </a:lnTo>
                  <a:cubicBezTo>
                    <a:pt x="4608" y="7990"/>
                    <a:pt x="4525" y="8061"/>
                    <a:pt x="4501" y="8156"/>
                  </a:cubicBezTo>
                  <a:cubicBezTo>
                    <a:pt x="4453" y="8347"/>
                    <a:pt x="4382" y="8537"/>
                    <a:pt x="4263" y="8716"/>
                  </a:cubicBezTo>
                  <a:cubicBezTo>
                    <a:pt x="4203" y="8811"/>
                    <a:pt x="4215" y="8906"/>
                    <a:pt x="4298" y="8990"/>
                  </a:cubicBezTo>
                  <a:lnTo>
                    <a:pt x="4501" y="9192"/>
                  </a:lnTo>
                  <a:lnTo>
                    <a:pt x="4155" y="9537"/>
                  </a:lnTo>
                  <a:lnTo>
                    <a:pt x="3953" y="9323"/>
                  </a:lnTo>
                  <a:cubicBezTo>
                    <a:pt x="3912" y="9282"/>
                    <a:pt x="3860" y="9261"/>
                    <a:pt x="3805" y="9261"/>
                  </a:cubicBezTo>
                  <a:cubicBezTo>
                    <a:pt x="3764" y="9261"/>
                    <a:pt x="3720" y="9273"/>
                    <a:pt x="3679" y="9299"/>
                  </a:cubicBezTo>
                  <a:cubicBezTo>
                    <a:pt x="3501" y="9394"/>
                    <a:pt x="3310" y="9490"/>
                    <a:pt x="3120" y="9537"/>
                  </a:cubicBezTo>
                  <a:cubicBezTo>
                    <a:pt x="3024" y="9549"/>
                    <a:pt x="2953" y="9633"/>
                    <a:pt x="2953" y="9740"/>
                  </a:cubicBezTo>
                  <a:lnTo>
                    <a:pt x="2953" y="10037"/>
                  </a:lnTo>
                  <a:lnTo>
                    <a:pt x="2465" y="10037"/>
                  </a:lnTo>
                  <a:lnTo>
                    <a:pt x="2465" y="9740"/>
                  </a:lnTo>
                  <a:cubicBezTo>
                    <a:pt x="2465" y="9633"/>
                    <a:pt x="2393" y="9561"/>
                    <a:pt x="2298" y="9537"/>
                  </a:cubicBezTo>
                  <a:cubicBezTo>
                    <a:pt x="2108" y="9490"/>
                    <a:pt x="1917" y="9418"/>
                    <a:pt x="1738" y="9299"/>
                  </a:cubicBezTo>
                  <a:cubicBezTo>
                    <a:pt x="1697" y="9273"/>
                    <a:pt x="1654" y="9261"/>
                    <a:pt x="1612" y="9261"/>
                  </a:cubicBezTo>
                  <a:cubicBezTo>
                    <a:pt x="1557" y="9261"/>
                    <a:pt x="1505" y="9282"/>
                    <a:pt x="1465" y="9323"/>
                  </a:cubicBezTo>
                  <a:lnTo>
                    <a:pt x="1262" y="9537"/>
                  </a:lnTo>
                  <a:lnTo>
                    <a:pt x="917" y="9192"/>
                  </a:lnTo>
                  <a:lnTo>
                    <a:pt x="1119" y="8990"/>
                  </a:lnTo>
                  <a:cubicBezTo>
                    <a:pt x="1203" y="8906"/>
                    <a:pt x="1215" y="8799"/>
                    <a:pt x="1155" y="8716"/>
                  </a:cubicBezTo>
                  <a:cubicBezTo>
                    <a:pt x="1048" y="8537"/>
                    <a:pt x="965" y="8347"/>
                    <a:pt x="917" y="8156"/>
                  </a:cubicBezTo>
                  <a:cubicBezTo>
                    <a:pt x="905" y="8061"/>
                    <a:pt x="810" y="7990"/>
                    <a:pt x="703" y="7990"/>
                  </a:cubicBezTo>
                  <a:lnTo>
                    <a:pt x="405" y="7990"/>
                  </a:lnTo>
                  <a:lnTo>
                    <a:pt x="405" y="7501"/>
                  </a:lnTo>
                  <a:lnTo>
                    <a:pt x="703" y="7501"/>
                  </a:lnTo>
                  <a:cubicBezTo>
                    <a:pt x="810" y="7501"/>
                    <a:pt x="881" y="7418"/>
                    <a:pt x="917" y="7335"/>
                  </a:cubicBezTo>
                  <a:cubicBezTo>
                    <a:pt x="965" y="7144"/>
                    <a:pt x="1036" y="6942"/>
                    <a:pt x="1155" y="6763"/>
                  </a:cubicBezTo>
                  <a:cubicBezTo>
                    <a:pt x="1215" y="6680"/>
                    <a:pt x="1203" y="6573"/>
                    <a:pt x="1119" y="6501"/>
                  </a:cubicBezTo>
                  <a:lnTo>
                    <a:pt x="917" y="6287"/>
                  </a:lnTo>
                  <a:lnTo>
                    <a:pt x="1262" y="5954"/>
                  </a:lnTo>
                  <a:lnTo>
                    <a:pt x="1465" y="6156"/>
                  </a:lnTo>
                  <a:cubicBezTo>
                    <a:pt x="1508" y="6200"/>
                    <a:pt x="1565" y="6225"/>
                    <a:pt x="1624" y="6225"/>
                  </a:cubicBezTo>
                  <a:cubicBezTo>
                    <a:pt x="1662" y="6225"/>
                    <a:pt x="1701" y="6215"/>
                    <a:pt x="1738" y="6192"/>
                  </a:cubicBezTo>
                  <a:cubicBezTo>
                    <a:pt x="1917" y="6085"/>
                    <a:pt x="2108" y="5989"/>
                    <a:pt x="2298" y="5954"/>
                  </a:cubicBezTo>
                  <a:cubicBezTo>
                    <a:pt x="2393" y="5930"/>
                    <a:pt x="2465" y="5846"/>
                    <a:pt x="2465" y="5739"/>
                  </a:cubicBezTo>
                  <a:lnTo>
                    <a:pt x="2465" y="5442"/>
                  </a:lnTo>
                  <a:close/>
                  <a:moveTo>
                    <a:pt x="2084" y="0"/>
                  </a:moveTo>
                  <a:cubicBezTo>
                    <a:pt x="1977" y="0"/>
                    <a:pt x="1881" y="84"/>
                    <a:pt x="1881" y="203"/>
                  </a:cubicBezTo>
                  <a:lnTo>
                    <a:pt x="1881" y="1048"/>
                  </a:lnTo>
                  <a:cubicBezTo>
                    <a:pt x="1881" y="1167"/>
                    <a:pt x="1977" y="1263"/>
                    <a:pt x="2084" y="1263"/>
                  </a:cubicBezTo>
                  <a:lnTo>
                    <a:pt x="2227" y="1263"/>
                  </a:lnTo>
                  <a:lnTo>
                    <a:pt x="2227" y="5037"/>
                  </a:lnTo>
                  <a:cubicBezTo>
                    <a:pt x="2119" y="5061"/>
                    <a:pt x="2048" y="5144"/>
                    <a:pt x="2048" y="5251"/>
                  </a:cubicBezTo>
                  <a:lnTo>
                    <a:pt x="2048" y="5584"/>
                  </a:lnTo>
                  <a:cubicBezTo>
                    <a:pt x="1905" y="5632"/>
                    <a:pt x="1774" y="5680"/>
                    <a:pt x="1655" y="5751"/>
                  </a:cubicBezTo>
                  <a:lnTo>
                    <a:pt x="1417" y="5513"/>
                  </a:lnTo>
                  <a:cubicBezTo>
                    <a:pt x="1369" y="5465"/>
                    <a:pt x="1334" y="5454"/>
                    <a:pt x="1274" y="5454"/>
                  </a:cubicBezTo>
                  <a:cubicBezTo>
                    <a:pt x="1215" y="5454"/>
                    <a:pt x="1167" y="5465"/>
                    <a:pt x="1119" y="5513"/>
                  </a:cubicBezTo>
                  <a:lnTo>
                    <a:pt x="476" y="6156"/>
                  </a:lnTo>
                  <a:cubicBezTo>
                    <a:pt x="393" y="6239"/>
                    <a:pt x="393" y="6382"/>
                    <a:pt x="476" y="6454"/>
                  </a:cubicBezTo>
                  <a:lnTo>
                    <a:pt x="715" y="6692"/>
                  </a:lnTo>
                  <a:cubicBezTo>
                    <a:pt x="655" y="6811"/>
                    <a:pt x="595" y="6942"/>
                    <a:pt x="560" y="7073"/>
                  </a:cubicBezTo>
                  <a:lnTo>
                    <a:pt x="214" y="7073"/>
                  </a:lnTo>
                  <a:cubicBezTo>
                    <a:pt x="95" y="7073"/>
                    <a:pt x="0" y="7168"/>
                    <a:pt x="0" y="7287"/>
                  </a:cubicBezTo>
                  <a:lnTo>
                    <a:pt x="0" y="8192"/>
                  </a:lnTo>
                  <a:cubicBezTo>
                    <a:pt x="0" y="8311"/>
                    <a:pt x="95" y="8406"/>
                    <a:pt x="214" y="8406"/>
                  </a:cubicBezTo>
                  <a:lnTo>
                    <a:pt x="560" y="8406"/>
                  </a:lnTo>
                  <a:cubicBezTo>
                    <a:pt x="595" y="8537"/>
                    <a:pt x="643" y="8668"/>
                    <a:pt x="715" y="8787"/>
                  </a:cubicBezTo>
                  <a:lnTo>
                    <a:pt x="476" y="9025"/>
                  </a:lnTo>
                  <a:cubicBezTo>
                    <a:pt x="393" y="9121"/>
                    <a:pt x="393" y="9252"/>
                    <a:pt x="476" y="9323"/>
                  </a:cubicBezTo>
                  <a:lnTo>
                    <a:pt x="1119" y="9966"/>
                  </a:lnTo>
                  <a:cubicBezTo>
                    <a:pt x="1167" y="10008"/>
                    <a:pt x="1223" y="10028"/>
                    <a:pt x="1277" y="10028"/>
                  </a:cubicBezTo>
                  <a:cubicBezTo>
                    <a:pt x="1331" y="10028"/>
                    <a:pt x="1381" y="10008"/>
                    <a:pt x="1417" y="9966"/>
                  </a:cubicBezTo>
                  <a:lnTo>
                    <a:pt x="1655" y="9728"/>
                  </a:lnTo>
                  <a:cubicBezTo>
                    <a:pt x="1774" y="9787"/>
                    <a:pt x="1905" y="9847"/>
                    <a:pt x="2048" y="9895"/>
                  </a:cubicBezTo>
                  <a:lnTo>
                    <a:pt x="2048" y="10228"/>
                  </a:lnTo>
                  <a:cubicBezTo>
                    <a:pt x="2048" y="10347"/>
                    <a:pt x="2131" y="10442"/>
                    <a:pt x="2250" y="10442"/>
                  </a:cubicBezTo>
                  <a:lnTo>
                    <a:pt x="3155" y="10442"/>
                  </a:lnTo>
                  <a:cubicBezTo>
                    <a:pt x="3274" y="10442"/>
                    <a:pt x="3370" y="10347"/>
                    <a:pt x="3370" y="10228"/>
                  </a:cubicBezTo>
                  <a:lnTo>
                    <a:pt x="3370" y="9895"/>
                  </a:lnTo>
                  <a:cubicBezTo>
                    <a:pt x="3501" y="9847"/>
                    <a:pt x="3632" y="9799"/>
                    <a:pt x="3751" y="9728"/>
                  </a:cubicBezTo>
                  <a:lnTo>
                    <a:pt x="3989" y="9966"/>
                  </a:lnTo>
                  <a:cubicBezTo>
                    <a:pt x="4036" y="10008"/>
                    <a:pt x="4093" y="10028"/>
                    <a:pt x="4146" y="10028"/>
                  </a:cubicBezTo>
                  <a:cubicBezTo>
                    <a:pt x="4200" y="10028"/>
                    <a:pt x="4251" y="10008"/>
                    <a:pt x="4286" y="9966"/>
                  </a:cubicBezTo>
                  <a:lnTo>
                    <a:pt x="4929" y="9323"/>
                  </a:lnTo>
                  <a:cubicBezTo>
                    <a:pt x="5025" y="9240"/>
                    <a:pt x="5025" y="9097"/>
                    <a:pt x="4929" y="9025"/>
                  </a:cubicBezTo>
                  <a:lnTo>
                    <a:pt x="4691" y="8787"/>
                  </a:lnTo>
                  <a:cubicBezTo>
                    <a:pt x="4691" y="8775"/>
                    <a:pt x="4703" y="8775"/>
                    <a:pt x="4703" y="8763"/>
                  </a:cubicBezTo>
                  <a:lnTo>
                    <a:pt x="13180" y="8763"/>
                  </a:lnTo>
                  <a:cubicBezTo>
                    <a:pt x="13299" y="8763"/>
                    <a:pt x="13383" y="8668"/>
                    <a:pt x="13383" y="8549"/>
                  </a:cubicBezTo>
                  <a:lnTo>
                    <a:pt x="13383" y="7704"/>
                  </a:lnTo>
                  <a:cubicBezTo>
                    <a:pt x="13383" y="7585"/>
                    <a:pt x="13299" y="7489"/>
                    <a:pt x="13180" y="7489"/>
                  </a:cubicBezTo>
                  <a:lnTo>
                    <a:pt x="13037" y="7489"/>
                  </a:lnTo>
                  <a:lnTo>
                    <a:pt x="13037" y="1263"/>
                  </a:lnTo>
                  <a:lnTo>
                    <a:pt x="13192" y="1263"/>
                  </a:lnTo>
                  <a:cubicBezTo>
                    <a:pt x="13311" y="1263"/>
                    <a:pt x="13395" y="1167"/>
                    <a:pt x="13395" y="1048"/>
                  </a:cubicBezTo>
                  <a:lnTo>
                    <a:pt x="13395" y="203"/>
                  </a:lnTo>
                  <a:cubicBezTo>
                    <a:pt x="13395" y="84"/>
                    <a:pt x="13311" y="0"/>
                    <a:pt x="13192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56" name="Google Shape;10052;p61">
              <a:extLst>
                <a:ext uri="{FF2B5EF4-FFF2-40B4-BE49-F238E27FC236}">
                  <a16:creationId xmlns:a16="http://schemas.microsoft.com/office/drawing/2014/main" id="{4B6557F7-11CC-46F5-AD4D-D71B820A342A}"/>
                </a:ext>
              </a:extLst>
            </p:cNvPr>
            <p:cNvSpPr/>
            <p:nvPr/>
          </p:nvSpPr>
          <p:spPr>
            <a:xfrm>
              <a:off x="2803568" y="3950909"/>
              <a:ext cx="40198" cy="85648"/>
            </a:xfrm>
            <a:custGeom>
              <a:avLst/>
              <a:gdLst/>
              <a:ahLst/>
              <a:cxnLst/>
              <a:rect l="l" t="t" r="r" b="b"/>
              <a:pathLst>
                <a:path w="1263" h="2691" extrusionOk="0">
                  <a:moveTo>
                    <a:pt x="846" y="417"/>
                  </a:moveTo>
                  <a:lnTo>
                    <a:pt x="846" y="2262"/>
                  </a:lnTo>
                  <a:lnTo>
                    <a:pt x="417" y="2262"/>
                  </a:lnTo>
                  <a:lnTo>
                    <a:pt x="417" y="417"/>
                  </a:lnTo>
                  <a:close/>
                  <a:moveTo>
                    <a:pt x="203" y="0"/>
                  </a:moveTo>
                  <a:cubicBezTo>
                    <a:pt x="84" y="0"/>
                    <a:pt x="1" y="84"/>
                    <a:pt x="1" y="203"/>
                  </a:cubicBezTo>
                  <a:lnTo>
                    <a:pt x="1" y="2477"/>
                  </a:lnTo>
                  <a:cubicBezTo>
                    <a:pt x="1" y="2596"/>
                    <a:pt x="84" y="2691"/>
                    <a:pt x="203" y="2691"/>
                  </a:cubicBezTo>
                  <a:lnTo>
                    <a:pt x="1060" y="2691"/>
                  </a:lnTo>
                  <a:cubicBezTo>
                    <a:pt x="1167" y="2691"/>
                    <a:pt x="1263" y="2596"/>
                    <a:pt x="1263" y="2477"/>
                  </a:cubicBezTo>
                  <a:lnTo>
                    <a:pt x="1263" y="203"/>
                  </a:lnTo>
                  <a:cubicBezTo>
                    <a:pt x="1263" y="84"/>
                    <a:pt x="1179" y="0"/>
                    <a:pt x="1060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57" name="Google Shape;10053;p61">
              <a:extLst>
                <a:ext uri="{FF2B5EF4-FFF2-40B4-BE49-F238E27FC236}">
                  <a16:creationId xmlns:a16="http://schemas.microsoft.com/office/drawing/2014/main" id="{1CEA32AB-3439-4EA5-8B90-167FF88BC749}"/>
                </a:ext>
              </a:extLst>
            </p:cNvPr>
            <p:cNvSpPr/>
            <p:nvPr/>
          </p:nvSpPr>
          <p:spPr>
            <a:xfrm>
              <a:off x="2851691" y="3917935"/>
              <a:ext cx="40580" cy="118621"/>
            </a:xfrm>
            <a:custGeom>
              <a:avLst/>
              <a:gdLst/>
              <a:ahLst/>
              <a:cxnLst/>
              <a:rect l="l" t="t" r="r" b="b"/>
              <a:pathLst>
                <a:path w="1275" h="3727" extrusionOk="0">
                  <a:moveTo>
                    <a:pt x="858" y="417"/>
                  </a:moveTo>
                  <a:lnTo>
                    <a:pt x="858" y="3298"/>
                  </a:lnTo>
                  <a:lnTo>
                    <a:pt x="417" y="3298"/>
                  </a:lnTo>
                  <a:lnTo>
                    <a:pt x="417" y="417"/>
                  </a:lnTo>
                  <a:close/>
                  <a:moveTo>
                    <a:pt x="215" y="0"/>
                  </a:moveTo>
                  <a:cubicBezTo>
                    <a:pt x="96" y="0"/>
                    <a:pt x="1" y="96"/>
                    <a:pt x="1" y="215"/>
                  </a:cubicBezTo>
                  <a:lnTo>
                    <a:pt x="1" y="3513"/>
                  </a:lnTo>
                  <a:cubicBezTo>
                    <a:pt x="1" y="3632"/>
                    <a:pt x="96" y="3727"/>
                    <a:pt x="215" y="3727"/>
                  </a:cubicBezTo>
                  <a:lnTo>
                    <a:pt x="1060" y="3727"/>
                  </a:lnTo>
                  <a:cubicBezTo>
                    <a:pt x="1179" y="3727"/>
                    <a:pt x="1275" y="3632"/>
                    <a:pt x="1275" y="3513"/>
                  </a:cubicBezTo>
                  <a:lnTo>
                    <a:pt x="1275" y="215"/>
                  </a:lnTo>
                  <a:cubicBezTo>
                    <a:pt x="1275" y="96"/>
                    <a:pt x="1179" y="0"/>
                    <a:pt x="1060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58" name="Google Shape;10054;p61">
              <a:extLst>
                <a:ext uri="{FF2B5EF4-FFF2-40B4-BE49-F238E27FC236}">
                  <a16:creationId xmlns:a16="http://schemas.microsoft.com/office/drawing/2014/main" id="{0A43D811-139B-479B-8648-5529F30F5598}"/>
                </a:ext>
              </a:extLst>
            </p:cNvPr>
            <p:cNvSpPr/>
            <p:nvPr/>
          </p:nvSpPr>
          <p:spPr>
            <a:xfrm>
              <a:off x="2900197" y="3934995"/>
              <a:ext cx="40198" cy="101562"/>
            </a:xfrm>
            <a:custGeom>
              <a:avLst/>
              <a:gdLst/>
              <a:ahLst/>
              <a:cxnLst/>
              <a:rect l="l" t="t" r="r" b="b"/>
              <a:pathLst>
                <a:path w="1263" h="3191" extrusionOk="0">
                  <a:moveTo>
                    <a:pt x="846" y="417"/>
                  </a:moveTo>
                  <a:lnTo>
                    <a:pt x="846" y="2762"/>
                  </a:lnTo>
                  <a:lnTo>
                    <a:pt x="417" y="2762"/>
                  </a:lnTo>
                  <a:lnTo>
                    <a:pt x="417" y="417"/>
                  </a:lnTo>
                  <a:close/>
                  <a:moveTo>
                    <a:pt x="203" y="0"/>
                  </a:moveTo>
                  <a:cubicBezTo>
                    <a:pt x="84" y="0"/>
                    <a:pt x="1" y="95"/>
                    <a:pt x="1" y="214"/>
                  </a:cubicBezTo>
                  <a:lnTo>
                    <a:pt x="1" y="2977"/>
                  </a:lnTo>
                  <a:cubicBezTo>
                    <a:pt x="1" y="3096"/>
                    <a:pt x="84" y="3191"/>
                    <a:pt x="203" y="3191"/>
                  </a:cubicBezTo>
                  <a:lnTo>
                    <a:pt x="1048" y="3191"/>
                  </a:lnTo>
                  <a:cubicBezTo>
                    <a:pt x="1168" y="3191"/>
                    <a:pt x="1263" y="3096"/>
                    <a:pt x="1263" y="2977"/>
                  </a:cubicBezTo>
                  <a:lnTo>
                    <a:pt x="1263" y="214"/>
                  </a:lnTo>
                  <a:cubicBezTo>
                    <a:pt x="1263" y="95"/>
                    <a:pt x="1179" y="0"/>
                    <a:pt x="1048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59" name="Google Shape;10055;p61">
              <a:extLst>
                <a:ext uri="{FF2B5EF4-FFF2-40B4-BE49-F238E27FC236}">
                  <a16:creationId xmlns:a16="http://schemas.microsoft.com/office/drawing/2014/main" id="{5A222557-363B-47B5-B3AD-05024FF2AADF}"/>
                </a:ext>
              </a:extLst>
            </p:cNvPr>
            <p:cNvSpPr/>
            <p:nvPr/>
          </p:nvSpPr>
          <p:spPr>
            <a:xfrm>
              <a:off x="2948320" y="3879265"/>
              <a:ext cx="40580" cy="156941"/>
            </a:xfrm>
            <a:custGeom>
              <a:avLst/>
              <a:gdLst/>
              <a:ahLst/>
              <a:cxnLst/>
              <a:rect l="l" t="t" r="r" b="b"/>
              <a:pathLst>
                <a:path w="1275" h="4931" extrusionOk="0">
                  <a:moveTo>
                    <a:pt x="858" y="430"/>
                  </a:moveTo>
                  <a:lnTo>
                    <a:pt x="858" y="4525"/>
                  </a:lnTo>
                  <a:lnTo>
                    <a:pt x="418" y="4525"/>
                  </a:lnTo>
                  <a:lnTo>
                    <a:pt x="418" y="430"/>
                  </a:lnTo>
                  <a:close/>
                  <a:moveTo>
                    <a:pt x="215" y="1"/>
                  </a:moveTo>
                  <a:cubicBezTo>
                    <a:pt x="96" y="1"/>
                    <a:pt x="1" y="108"/>
                    <a:pt x="1" y="203"/>
                  </a:cubicBezTo>
                  <a:lnTo>
                    <a:pt x="1" y="4716"/>
                  </a:lnTo>
                  <a:cubicBezTo>
                    <a:pt x="1" y="4835"/>
                    <a:pt x="96" y="4930"/>
                    <a:pt x="215" y="4930"/>
                  </a:cubicBezTo>
                  <a:lnTo>
                    <a:pt x="1060" y="4930"/>
                  </a:lnTo>
                  <a:cubicBezTo>
                    <a:pt x="1180" y="4930"/>
                    <a:pt x="1275" y="4835"/>
                    <a:pt x="1275" y="4716"/>
                  </a:cubicBezTo>
                  <a:lnTo>
                    <a:pt x="1275" y="203"/>
                  </a:lnTo>
                  <a:cubicBezTo>
                    <a:pt x="1275" y="84"/>
                    <a:pt x="1180" y="1"/>
                    <a:pt x="1060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60" name="Google Shape;10056;p61">
              <a:extLst>
                <a:ext uri="{FF2B5EF4-FFF2-40B4-BE49-F238E27FC236}">
                  <a16:creationId xmlns:a16="http://schemas.microsoft.com/office/drawing/2014/main" id="{C3AE613A-2EA8-4807-BFAE-D1D99675D201}"/>
                </a:ext>
              </a:extLst>
            </p:cNvPr>
            <p:cNvSpPr/>
            <p:nvPr/>
          </p:nvSpPr>
          <p:spPr>
            <a:xfrm>
              <a:off x="2716807" y="3896325"/>
              <a:ext cx="49269" cy="13304"/>
            </a:xfrm>
            <a:custGeom>
              <a:avLst/>
              <a:gdLst/>
              <a:ahLst/>
              <a:cxnLst/>
              <a:rect l="l" t="t" r="r" b="b"/>
              <a:pathLst>
                <a:path w="1548" h="418" extrusionOk="0">
                  <a:moveTo>
                    <a:pt x="214" y="1"/>
                  </a:moveTo>
                  <a:cubicBezTo>
                    <a:pt x="95" y="1"/>
                    <a:pt x="0" y="84"/>
                    <a:pt x="0" y="203"/>
                  </a:cubicBezTo>
                  <a:cubicBezTo>
                    <a:pt x="0" y="322"/>
                    <a:pt x="107" y="417"/>
                    <a:pt x="214" y="417"/>
                  </a:cubicBezTo>
                  <a:lnTo>
                    <a:pt x="1345" y="417"/>
                  </a:lnTo>
                  <a:cubicBezTo>
                    <a:pt x="1453" y="417"/>
                    <a:pt x="1548" y="322"/>
                    <a:pt x="1548" y="203"/>
                  </a:cubicBezTo>
                  <a:cubicBezTo>
                    <a:pt x="1548" y="84"/>
                    <a:pt x="1453" y="1"/>
                    <a:pt x="1345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61" name="Google Shape;10057;p61">
              <a:extLst>
                <a:ext uri="{FF2B5EF4-FFF2-40B4-BE49-F238E27FC236}">
                  <a16:creationId xmlns:a16="http://schemas.microsoft.com/office/drawing/2014/main" id="{3D991C86-3252-477A-B077-DDA4692234DF}"/>
                </a:ext>
              </a:extLst>
            </p:cNvPr>
            <p:cNvSpPr/>
            <p:nvPr/>
          </p:nvSpPr>
          <p:spPr>
            <a:xfrm>
              <a:off x="2717157" y="3917553"/>
              <a:ext cx="69002" cy="13304"/>
            </a:xfrm>
            <a:custGeom>
              <a:avLst/>
              <a:gdLst/>
              <a:ahLst/>
              <a:cxnLst/>
              <a:rect l="l" t="t" r="r" b="b"/>
              <a:pathLst>
                <a:path w="2168" h="418" extrusionOk="0">
                  <a:moveTo>
                    <a:pt x="215" y="0"/>
                  </a:moveTo>
                  <a:cubicBezTo>
                    <a:pt x="96" y="0"/>
                    <a:pt x="1" y="96"/>
                    <a:pt x="1" y="215"/>
                  </a:cubicBezTo>
                  <a:cubicBezTo>
                    <a:pt x="1" y="334"/>
                    <a:pt x="96" y="417"/>
                    <a:pt x="215" y="417"/>
                  </a:cubicBezTo>
                  <a:lnTo>
                    <a:pt x="1954" y="417"/>
                  </a:lnTo>
                  <a:cubicBezTo>
                    <a:pt x="2073" y="417"/>
                    <a:pt x="2168" y="334"/>
                    <a:pt x="2168" y="215"/>
                  </a:cubicBezTo>
                  <a:cubicBezTo>
                    <a:pt x="2168" y="96"/>
                    <a:pt x="2061" y="0"/>
                    <a:pt x="1954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62" name="Google Shape;10058;p61">
              <a:extLst>
                <a:ext uri="{FF2B5EF4-FFF2-40B4-BE49-F238E27FC236}">
                  <a16:creationId xmlns:a16="http://schemas.microsoft.com/office/drawing/2014/main" id="{D0CD03C2-CFB3-41B3-95EA-5DBAC634236A}"/>
                </a:ext>
              </a:extLst>
            </p:cNvPr>
            <p:cNvSpPr/>
            <p:nvPr/>
          </p:nvSpPr>
          <p:spPr>
            <a:xfrm>
              <a:off x="2717157" y="3938782"/>
              <a:ext cx="69002" cy="13272"/>
            </a:xfrm>
            <a:custGeom>
              <a:avLst/>
              <a:gdLst/>
              <a:ahLst/>
              <a:cxnLst/>
              <a:rect l="l" t="t" r="r" b="b"/>
              <a:pathLst>
                <a:path w="2168" h="417" extrusionOk="0">
                  <a:moveTo>
                    <a:pt x="215" y="0"/>
                  </a:moveTo>
                  <a:cubicBezTo>
                    <a:pt x="96" y="0"/>
                    <a:pt x="1" y="95"/>
                    <a:pt x="1" y="214"/>
                  </a:cubicBezTo>
                  <a:cubicBezTo>
                    <a:pt x="1" y="334"/>
                    <a:pt x="96" y="417"/>
                    <a:pt x="215" y="417"/>
                  </a:cubicBezTo>
                  <a:lnTo>
                    <a:pt x="1954" y="417"/>
                  </a:lnTo>
                  <a:cubicBezTo>
                    <a:pt x="2073" y="417"/>
                    <a:pt x="2168" y="334"/>
                    <a:pt x="2168" y="214"/>
                  </a:cubicBezTo>
                  <a:cubicBezTo>
                    <a:pt x="2168" y="95"/>
                    <a:pt x="2061" y="0"/>
                    <a:pt x="1954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63" name="Google Shape;10059;p61">
              <a:extLst>
                <a:ext uri="{FF2B5EF4-FFF2-40B4-BE49-F238E27FC236}">
                  <a16:creationId xmlns:a16="http://schemas.microsoft.com/office/drawing/2014/main" id="{E7556ED7-92B9-4658-8A06-A23D3CE0B716}"/>
                </a:ext>
              </a:extLst>
            </p:cNvPr>
            <p:cNvSpPr/>
            <p:nvPr/>
          </p:nvSpPr>
          <p:spPr>
            <a:xfrm>
              <a:off x="2717157" y="3960361"/>
              <a:ext cx="69002" cy="13304"/>
            </a:xfrm>
            <a:custGeom>
              <a:avLst/>
              <a:gdLst/>
              <a:ahLst/>
              <a:cxnLst/>
              <a:rect l="l" t="t" r="r" b="b"/>
              <a:pathLst>
                <a:path w="2168" h="418" extrusionOk="0">
                  <a:moveTo>
                    <a:pt x="215" y="1"/>
                  </a:moveTo>
                  <a:cubicBezTo>
                    <a:pt x="96" y="1"/>
                    <a:pt x="1" y="84"/>
                    <a:pt x="1" y="203"/>
                  </a:cubicBezTo>
                  <a:cubicBezTo>
                    <a:pt x="1" y="322"/>
                    <a:pt x="96" y="418"/>
                    <a:pt x="215" y="418"/>
                  </a:cubicBezTo>
                  <a:lnTo>
                    <a:pt x="1954" y="418"/>
                  </a:lnTo>
                  <a:cubicBezTo>
                    <a:pt x="2073" y="418"/>
                    <a:pt x="2168" y="322"/>
                    <a:pt x="2168" y="203"/>
                  </a:cubicBezTo>
                  <a:cubicBezTo>
                    <a:pt x="2168" y="84"/>
                    <a:pt x="2061" y="1"/>
                    <a:pt x="1954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64" name="Google Shape;10060;p61">
              <a:extLst>
                <a:ext uri="{FF2B5EF4-FFF2-40B4-BE49-F238E27FC236}">
                  <a16:creationId xmlns:a16="http://schemas.microsoft.com/office/drawing/2014/main" id="{08FA7603-797E-426E-A348-5052CE0F367D}"/>
                </a:ext>
              </a:extLst>
            </p:cNvPr>
            <p:cNvSpPr/>
            <p:nvPr/>
          </p:nvSpPr>
          <p:spPr>
            <a:xfrm>
              <a:off x="2655793" y="4020993"/>
              <a:ext cx="84152" cy="82656"/>
            </a:xfrm>
            <a:custGeom>
              <a:avLst/>
              <a:gdLst/>
              <a:ahLst/>
              <a:cxnLst/>
              <a:rect l="l" t="t" r="r" b="b"/>
              <a:pathLst>
                <a:path w="2644" h="2597" extrusionOk="0">
                  <a:moveTo>
                    <a:pt x="1322" y="1"/>
                  </a:moveTo>
                  <a:cubicBezTo>
                    <a:pt x="595" y="1"/>
                    <a:pt x="0" y="596"/>
                    <a:pt x="0" y="1322"/>
                  </a:cubicBezTo>
                  <a:cubicBezTo>
                    <a:pt x="0" y="1620"/>
                    <a:pt x="84" y="1882"/>
                    <a:pt x="262" y="2120"/>
                  </a:cubicBezTo>
                  <a:cubicBezTo>
                    <a:pt x="312" y="2177"/>
                    <a:pt x="379" y="2204"/>
                    <a:pt x="442" y="2204"/>
                  </a:cubicBezTo>
                  <a:cubicBezTo>
                    <a:pt x="485" y="2204"/>
                    <a:pt x="526" y="2192"/>
                    <a:pt x="560" y="2168"/>
                  </a:cubicBezTo>
                  <a:cubicBezTo>
                    <a:pt x="655" y="2096"/>
                    <a:pt x="667" y="1965"/>
                    <a:pt x="607" y="1870"/>
                  </a:cubicBezTo>
                  <a:cubicBezTo>
                    <a:pt x="488" y="1703"/>
                    <a:pt x="429" y="1525"/>
                    <a:pt x="429" y="1322"/>
                  </a:cubicBezTo>
                  <a:cubicBezTo>
                    <a:pt x="429" y="822"/>
                    <a:pt x="834" y="406"/>
                    <a:pt x="1334" y="406"/>
                  </a:cubicBezTo>
                  <a:cubicBezTo>
                    <a:pt x="1846" y="406"/>
                    <a:pt x="2239" y="810"/>
                    <a:pt x="2239" y="1322"/>
                  </a:cubicBezTo>
                  <a:cubicBezTo>
                    <a:pt x="2239" y="1620"/>
                    <a:pt x="2096" y="1894"/>
                    <a:pt x="1846" y="2061"/>
                  </a:cubicBezTo>
                  <a:cubicBezTo>
                    <a:pt x="1822" y="2061"/>
                    <a:pt x="1822" y="2073"/>
                    <a:pt x="1810" y="2073"/>
                  </a:cubicBezTo>
                  <a:lnTo>
                    <a:pt x="1798" y="2073"/>
                  </a:lnTo>
                  <a:cubicBezTo>
                    <a:pt x="1786" y="2073"/>
                    <a:pt x="1786" y="2096"/>
                    <a:pt x="1762" y="2096"/>
                  </a:cubicBezTo>
                  <a:lnTo>
                    <a:pt x="1750" y="2096"/>
                  </a:lnTo>
                  <a:cubicBezTo>
                    <a:pt x="1738" y="2096"/>
                    <a:pt x="1738" y="2108"/>
                    <a:pt x="1727" y="2108"/>
                  </a:cubicBezTo>
                  <a:cubicBezTo>
                    <a:pt x="1703" y="2108"/>
                    <a:pt x="1691" y="2120"/>
                    <a:pt x="1691" y="2120"/>
                  </a:cubicBezTo>
                  <a:lnTo>
                    <a:pt x="1679" y="2120"/>
                  </a:lnTo>
                  <a:cubicBezTo>
                    <a:pt x="1667" y="2120"/>
                    <a:pt x="1667" y="2120"/>
                    <a:pt x="1643" y="2144"/>
                  </a:cubicBezTo>
                  <a:lnTo>
                    <a:pt x="1631" y="2144"/>
                  </a:lnTo>
                  <a:cubicBezTo>
                    <a:pt x="1619" y="2144"/>
                    <a:pt x="1608" y="2156"/>
                    <a:pt x="1608" y="2156"/>
                  </a:cubicBezTo>
                  <a:cubicBezTo>
                    <a:pt x="1584" y="2156"/>
                    <a:pt x="1572" y="2156"/>
                    <a:pt x="1560" y="2168"/>
                  </a:cubicBezTo>
                  <a:lnTo>
                    <a:pt x="1072" y="2168"/>
                  </a:lnTo>
                  <a:cubicBezTo>
                    <a:pt x="1048" y="2168"/>
                    <a:pt x="1036" y="2168"/>
                    <a:pt x="1024" y="2156"/>
                  </a:cubicBezTo>
                  <a:cubicBezTo>
                    <a:pt x="1012" y="2156"/>
                    <a:pt x="988" y="2144"/>
                    <a:pt x="988" y="2144"/>
                  </a:cubicBezTo>
                  <a:lnTo>
                    <a:pt x="976" y="2144"/>
                  </a:lnTo>
                  <a:cubicBezTo>
                    <a:pt x="951" y="2133"/>
                    <a:pt x="925" y="2127"/>
                    <a:pt x="899" y="2127"/>
                  </a:cubicBezTo>
                  <a:cubicBezTo>
                    <a:pt x="817" y="2127"/>
                    <a:pt x="742" y="2181"/>
                    <a:pt x="715" y="2263"/>
                  </a:cubicBezTo>
                  <a:cubicBezTo>
                    <a:pt x="667" y="2358"/>
                    <a:pt x="726" y="2501"/>
                    <a:pt x="834" y="2525"/>
                  </a:cubicBezTo>
                  <a:lnTo>
                    <a:pt x="846" y="2525"/>
                  </a:lnTo>
                  <a:cubicBezTo>
                    <a:pt x="857" y="2525"/>
                    <a:pt x="869" y="2537"/>
                    <a:pt x="905" y="2537"/>
                  </a:cubicBezTo>
                  <a:cubicBezTo>
                    <a:pt x="917" y="2537"/>
                    <a:pt x="929" y="2561"/>
                    <a:pt x="965" y="2561"/>
                  </a:cubicBezTo>
                  <a:lnTo>
                    <a:pt x="976" y="2561"/>
                  </a:lnTo>
                  <a:cubicBezTo>
                    <a:pt x="988" y="2561"/>
                    <a:pt x="1012" y="2561"/>
                    <a:pt x="1024" y="2573"/>
                  </a:cubicBezTo>
                  <a:lnTo>
                    <a:pt x="1036" y="2573"/>
                  </a:lnTo>
                  <a:cubicBezTo>
                    <a:pt x="1048" y="2573"/>
                    <a:pt x="1072" y="2573"/>
                    <a:pt x="1096" y="2584"/>
                  </a:cubicBezTo>
                  <a:cubicBezTo>
                    <a:pt x="1107" y="2584"/>
                    <a:pt x="1143" y="2584"/>
                    <a:pt x="1155" y="2596"/>
                  </a:cubicBezTo>
                  <a:lnTo>
                    <a:pt x="1429" y="2596"/>
                  </a:lnTo>
                  <a:cubicBezTo>
                    <a:pt x="1441" y="2596"/>
                    <a:pt x="1465" y="2596"/>
                    <a:pt x="1488" y="2584"/>
                  </a:cubicBezTo>
                  <a:cubicBezTo>
                    <a:pt x="1500" y="2584"/>
                    <a:pt x="1524" y="2584"/>
                    <a:pt x="1548" y="2573"/>
                  </a:cubicBezTo>
                  <a:lnTo>
                    <a:pt x="1560" y="2573"/>
                  </a:lnTo>
                  <a:cubicBezTo>
                    <a:pt x="1572" y="2573"/>
                    <a:pt x="1584" y="2573"/>
                    <a:pt x="1608" y="2561"/>
                  </a:cubicBezTo>
                  <a:lnTo>
                    <a:pt x="1619" y="2561"/>
                  </a:lnTo>
                  <a:cubicBezTo>
                    <a:pt x="1631" y="2561"/>
                    <a:pt x="1643" y="2537"/>
                    <a:pt x="1679" y="2537"/>
                  </a:cubicBezTo>
                  <a:cubicBezTo>
                    <a:pt x="1691" y="2537"/>
                    <a:pt x="1703" y="2525"/>
                    <a:pt x="1738" y="2525"/>
                  </a:cubicBezTo>
                  <a:lnTo>
                    <a:pt x="1750" y="2525"/>
                  </a:lnTo>
                  <a:cubicBezTo>
                    <a:pt x="1762" y="2525"/>
                    <a:pt x="1786" y="2513"/>
                    <a:pt x="1798" y="2513"/>
                  </a:cubicBezTo>
                  <a:lnTo>
                    <a:pt x="1810" y="2513"/>
                  </a:lnTo>
                  <a:cubicBezTo>
                    <a:pt x="1822" y="2513"/>
                    <a:pt x="1846" y="2489"/>
                    <a:pt x="1858" y="2477"/>
                  </a:cubicBezTo>
                  <a:cubicBezTo>
                    <a:pt x="1869" y="2465"/>
                    <a:pt x="1881" y="2465"/>
                    <a:pt x="1905" y="2454"/>
                  </a:cubicBezTo>
                  <a:lnTo>
                    <a:pt x="1917" y="2430"/>
                  </a:lnTo>
                  <a:cubicBezTo>
                    <a:pt x="1929" y="2430"/>
                    <a:pt x="1941" y="2418"/>
                    <a:pt x="1941" y="2418"/>
                  </a:cubicBezTo>
                  <a:lnTo>
                    <a:pt x="1965" y="2406"/>
                  </a:lnTo>
                  <a:cubicBezTo>
                    <a:pt x="1977" y="2394"/>
                    <a:pt x="1989" y="2394"/>
                    <a:pt x="2000" y="2370"/>
                  </a:cubicBezTo>
                  <a:cubicBezTo>
                    <a:pt x="2381" y="2120"/>
                    <a:pt x="2584" y="1715"/>
                    <a:pt x="2584" y="1275"/>
                  </a:cubicBezTo>
                  <a:cubicBezTo>
                    <a:pt x="2643" y="596"/>
                    <a:pt x="2048" y="1"/>
                    <a:pt x="1322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5A26DB7C-5FB8-4A84-84BD-37BA030041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88" y="2871166"/>
            <a:ext cx="4024168" cy="3266109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182572-1C3A-44D6-892A-3B6B79F5C7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9102" y="3501217"/>
            <a:ext cx="2275243" cy="1345782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71A8D4D-E76E-4B37-89CC-CBFB6EF79C70}"/>
              </a:ext>
            </a:extLst>
          </p:cNvPr>
          <p:cNvSpPr/>
          <p:nvPr/>
        </p:nvSpPr>
        <p:spPr>
          <a:xfrm>
            <a:off x="412722" y="4504220"/>
            <a:ext cx="3229638" cy="405723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cxnSp>
        <p:nvCxnSpPr>
          <p:cNvPr id="10" name="Connector: Elbow 9">
            <a:extLst>
              <a:ext uri="{FF2B5EF4-FFF2-40B4-BE49-F238E27FC236}">
                <a16:creationId xmlns:a16="http://schemas.microsoft.com/office/drawing/2014/main" id="{7DDC0461-8674-4E2E-87EA-1C543DC8BBE4}"/>
              </a:ext>
            </a:extLst>
          </p:cNvPr>
          <p:cNvCxnSpPr>
            <a:cxnSpLocks/>
            <a:stCxn id="4" idx="3"/>
            <a:endCxn id="3" idx="1"/>
          </p:cNvCxnSpPr>
          <p:nvPr/>
        </p:nvCxnSpPr>
        <p:spPr>
          <a:xfrm flipV="1">
            <a:off x="3642360" y="4174108"/>
            <a:ext cx="966742" cy="532974"/>
          </a:xfrm>
          <a:prstGeom prst="bentConnector3">
            <a:avLst/>
          </a:prstGeom>
          <a:ln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4D8216AF-4C22-468E-A199-53B1C331EA98}"/>
              </a:ext>
            </a:extLst>
          </p:cNvPr>
          <p:cNvSpPr txBox="1"/>
          <p:nvPr/>
        </p:nvSpPr>
        <p:spPr>
          <a:xfrm>
            <a:off x="7306428" y="3399607"/>
            <a:ext cx="4244103" cy="18158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Terdapat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penambahan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Matriks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Alokasi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Dana Non APBN pada level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Lokasi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Rincian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Output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Terdapat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5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sumber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dana Non APBN yang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telah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teridentifikasi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K/L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dapat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mendetailkan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alokasi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per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tahun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untuk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masing-masing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sumber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dana yang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dipilih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Tidak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ada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penjumlahan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antara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Alokasi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Non APBN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dengan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Alokasi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APBN. </a:t>
            </a:r>
            <a:endParaRPr lang="en-ID" sz="1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4" name="Google Shape;571;p70">
            <a:extLst>
              <a:ext uri="{FF2B5EF4-FFF2-40B4-BE49-F238E27FC236}">
                <a16:creationId xmlns:a16="http://schemas.microsoft.com/office/drawing/2014/main" id="{EF2B5256-C8B9-4EAA-9949-7F5B79DFC5E4}"/>
              </a:ext>
            </a:extLst>
          </p:cNvPr>
          <p:cNvSpPr txBox="1">
            <a:spLocks/>
          </p:cNvSpPr>
          <p:nvPr/>
        </p:nvSpPr>
        <p:spPr>
          <a:xfrm>
            <a:off x="2691130" y="32187"/>
            <a:ext cx="10242550" cy="72707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2800" b="1" dirty="0">
                <a:solidFill>
                  <a:schemeClr val="lt2"/>
                </a:solidFill>
                <a:latin typeface="Calibri"/>
                <a:cs typeface="Calibri"/>
                <a:sym typeface="Raleway"/>
              </a:rPr>
              <a:t>FITUR BARU KRISNA RENSTRA K/L 2025-2029 </a:t>
            </a:r>
            <a:endParaRPr lang="en-ID" sz="2800" b="1" dirty="0">
              <a:solidFill>
                <a:schemeClr val="lt2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635736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715;p47">
            <a:extLst>
              <a:ext uri="{FF2B5EF4-FFF2-40B4-BE49-F238E27FC236}">
                <a16:creationId xmlns:a16="http://schemas.microsoft.com/office/drawing/2014/main" id="{E24FD031-62F6-4203-91F8-BDC0532A9D89}"/>
              </a:ext>
            </a:extLst>
          </p:cNvPr>
          <p:cNvSpPr txBox="1"/>
          <p:nvPr/>
        </p:nvSpPr>
        <p:spPr>
          <a:xfrm>
            <a:off x="273249" y="1475450"/>
            <a:ext cx="11471075" cy="1190397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431800" marR="0" lvl="0" indent="-37465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9921"/>
              </a:buClr>
              <a:buSzPts val="1900"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Penambahan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Sasaran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Utama RPJMN pada daftar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Koordinator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(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jika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diamanatkan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).</a:t>
            </a:r>
          </a:p>
          <a:p>
            <a:pPr marL="431800" marR="0" lvl="0" indent="-37465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9921"/>
              </a:buClr>
              <a:buSzPts val="1900"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Penambahan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Kontributor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yang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menunjukkan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kontribusi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Kementerian/Lembaga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terhadap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pencapaian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tersebut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.</a:t>
            </a:r>
          </a:p>
          <a:p>
            <a:pPr marL="431800" marR="0" lvl="0" indent="-37465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9921"/>
              </a:buClr>
              <a:buSzPts val="1900"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Pemutakhiran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Menu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RPJMN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dengan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menambahkan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filter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Jenis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,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yaitu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1)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Koordinator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dan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Pengampu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; 2)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Kontributor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.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Pemisahan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dikarenakan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Kontributor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tidak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tertulis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secara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eksplisit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dalam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Dokumen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ID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Perpres</a:t>
            </a:r>
            <a:r>
              <a:rPr kumimoji="0" lang="en-ID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RPJMN 2025-2029.</a:t>
            </a:r>
          </a:p>
          <a:p>
            <a:pPr marL="5715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9921"/>
              </a:buClr>
              <a:buSzPts val="1900"/>
              <a:buFont typeface="Arial"/>
              <a:buNone/>
              <a:tabLst/>
              <a:defRPr/>
            </a:pPr>
            <a:endParaRPr kumimoji="0" lang="en-ID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bin"/>
              <a:sym typeface="Cabin"/>
            </a:endParaRPr>
          </a:p>
          <a:p>
            <a:pPr marL="431800" marR="0" lvl="0" indent="-37465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9921"/>
              </a:buClr>
              <a:buSzPts val="1900"/>
              <a:buFont typeface="Wingdings" panose="05000000000000000000" pitchFamily="2" charset="2"/>
              <a:buChar char="v"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bin"/>
              <a:sym typeface="Cabin"/>
            </a:endParaRPr>
          </a:p>
        </p:txBody>
      </p:sp>
      <p:sp>
        <p:nvSpPr>
          <p:cNvPr id="50" name="Google Shape;757;p47">
            <a:extLst>
              <a:ext uri="{FF2B5EF4-FFF2-40B4-BE49-F238E27FC236}">
                <a16:creationId xmlns:a16="http://schemas.microsoft.com/office/drawing/2014/main" id="{71BBDFC6-C62E-4918-843F-A0BAFED4544D}"/>
              </a:ext>
            </a:extLst>
          </p:cNvPr>
          <p:cNvSpPr/>
          <p:nvPr/>
        </p:nvSpPr>
        <p:spPr>
          <a:xfrm>
            <a:off x="858033" y="1049988"/>
            <a:ext cx="4739297" cy="410400"/>
          </a:xfrm>
          <a:prstGeom prst="rect">
            <a:avLst/>
          </a:prstGeom>
          <a:solidFill>
            <a:srgbClr val="4BACC6">
              <a:lumMod val="60000"/>
              <a:lumOff val="40000"/>
            </a:srgbClr>
          </a:solidFill>
          <a:ln>
            <a:noFill/>
          </a:ln>
        </p:spPr>
        <p:txBody>
          <a:bodyPr spcFirstLastPara="1" wrap="square" lIns="121900" tIns="60925" rIns="121900" bIns="609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0" cap="none" spc="0" normalizeH="0" baseline="0" noProof="0" dirty="0">
                <a:ln>
                  <a:noFill/>
                </a:ln>
                <a:solidFill>
                  <a:srgbClr val="263E4A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PEMUTAKHIRAN INDIKATOR RPJMN</a:t>
            </a:r>
            <a:endParaRPr kumimoji="0" sz="1700" b="1" i="0" u="none" strike="noStrike" kern="0" cap="none" spc="0" normalizeH="0" baseline="0" noProof="0" dirty="0">
              <a:ln>
                <a:noFill/>
              </a:ln>
              <a:solidFill>
                <a:srgbClr val="263E4A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bin"/>
              <a:sym typeface="Cabin"/>
            </a:endParaRPr>
          </a:p>
        </p:txBody>
      </p:sp>
      <p:sp>
        <p:nvSpPr>
          <p:cNvPr id="53" name="Google Shape;760;p47">
            <a:extLst>
              <a:ext uri="{FF2B5EF4-FFF2-40B4-BE49-F238E27FC236}">
                <a16:creationId xmlns:a16="http://schemas.microsoft.com/office/drawing/2014/main" id="{E70DE319-CCBF-4DEA-A297-E87B5F263607}"/>
              </a:ext>
            </a:extLst>
          </p:cNvPr>
          <p:cNvSpPr/>
          <p:nvPr/>
        </p:nvSpPr>
        <p:spPr>
          <a:xfrm>
            <a:off x="439862" y="1013882"/>
            <a:ext cx="418171" cy="406010"/>
          </a:xfrm>
          <a:custGeom>
            <a:avLst/>
            <a:gdLst/>
            <a:ahLst/>
            <a:cxnLst/>
            <a:rect l="l" t="t" r="r" b="b"/>
            <a:pathLst>
              <a:path w="11693" h="11693" extrusionOk="0">
                <a:moveTo>
                  <a:pt x="10252" y="584"/>
                </a:moveTo>
                <a:lnTo>
                  <a:pt x="10252" y="1263"/>
                </a:lnTo>
                <a:cubicBezTo>
                  <a:pt x="10252" y="1358"/>
                  <a:pt x="10323" y="1429"/>
                  <a:pt x="10406" y="1429"/>
                </a:cubicBezTo>
                <a:lnTo>
                  <a:pt x="11097" y="1429"/>
                </a:lnTo>
                <a:lnTo>
                  <a:pt x="9609" y="2918"/>
                </a:lnTo>
                <a:lnTo>
                  <a:pt x="9001" y="2918"/>
                </a:lnTo>
                <a:lnTo>
                  <a:pt x="9978" y="1941"/>
                </a:lnTo>
                <a:cubicBezTo>
                  <a:pt x="10037" y="1882"/>
                  <a:pt x="10037" y="1751"/>
                  <a:pt x="9978" y="1691"/>
                </a:cubicBezTo>
                <a:cubicBezTo>
                  <a:pt x="9948" y="1667"/>
                  <a:pt x="9903" y="1656"/>
                  <a:pt x="9859" y="1656"/>
                </a:cubicBezTo>
                <a:cubicBezTo>
                  <a:pt x="9814" y="1656"/>
                  <a:pt x="9769" y="1667"/>
                  <a:pt x="9740" y="1691"/>
                </a:cubicBezTo>
                <a:lnTo>
                  <a:pt x="8763" y="2679"/>
                </a:lnTo>
                <a:lnTo>
                  <a:pt x="8763" y="2072"/>
                </a:lnTo>
                <a:lnTo>
                  <a:pt x="10252" y="584"/>
                </a:lnTo>
                <a:close/>
                <a:moveTo>
                  <a:pt x="4739" y="2537"/>
                </a:moveTo>
                <a:cubicBezTo>
                  <a:pt x="5894" y="2537"/>
                  <a:pt x="6942" y="2977"/>
                  <a:pt x="7739" y="3703"/>
                </a:cubicBezTo>
                <a:lnTo>
                  <a:pt x="4620" y="6811"/>
                </a:lnTo>
                <a:cubicBezTo>
                  <a:pt x="4560" y="6870"/>
                  <a:pt x="4560" y="7001"/>
                  <a:pt x="4620" y="7049"/>
                </a:cubicBezTo>
                <a:cubicBezTo>
                  <a:pt x="4656" y="7085"/>
                  <a:pt x="4703" y="7097"/>
                  <a:pt x="4739" y="7097"/>
                </a:cubicBezTo>
                <a:cubicBezTo>
                  <a:pt x="4787" y="7097"/>
                  <a:pt x="4834" y="7085"/>
                  <a:pt x="4858" y="7049"/>
                </a:cubicBezTo>
                <a:lnTo>
                  <a:pt x="5632" y="6275"/>
                </a:lnTo>
                <a:cubicBezTo>
                  <a:pt x="5775" y="6478"/>
                  <a:pt x="5846" y="6692"/>
                  <a:pt x="5846" y="6930"/>
                </a:cubicBezTo>
                <a:cubicBezTo>
                  <a:pt x="5846" y="7549"/>
                  <a:pt x="5358" y="8037"/>
                  <a:pt x="4739" y="8037"/>
                </a:cubicBezTo>
                <a:cubicBezTo>
                  <a:pt x="4132" y="8037"/>
                  <a:pt x="3644" y="7549"/>
                  <a:pt x="3644" y="6930"/>
                </a:cubicBezTo>
                <a:cubicBezTo>
                  <a:pt x="3644" y="6323"/>
                  <a:pt x="4132" y="5835"/>
                  <a:pt x="4739" y="5835"/>
                </a:cubicBezTo>
                <a:cubicBezTo>
                  <a:pt x="4822" y="5835"/>
                  <a:pt x="4882" y="5835"/>
                  <a:pt x="4953" y="5847"/>
                </a:cubicBezTo>
                <a:cubicBezTo>
                  <a:pt x="4962" y="5848"/>
                  <a:pt x="4970" y="5848"/>
                  <a:pt x="4979" y="5848"/>
                </a:cubicBezTo>
                <a:cubicBezTo>
                  <a:pt x="5055" y="5848"/>
                  <a:pt x="5133" y="5801"/>
                  <a:pt x="5144" y="5716"/>
                </a:cubicBezTo>
                <a:cubicBezTo>
                  <a:pt x="5156" y="5620"/>
                  <a:pt x="5096" y="5537"/>
                  <a:pt x="5013" y="5525"/>
                </a:cubicBezTo>
                <a:cubicBezTo>
                  <a:pt x="4918" y="5513"/>
                  <a:pt x="4834" y="5489"/>
                  <a:pt x="4739" y="5489"/>
                </a:cubicBezTo>
                <a:cubicBezTo>
                  <a:pt x="3941" y="5489"/>
                  <a:pt x="3298" y="6144"/>
                  <a:pt x="3298" y="6942"/>
                </a:cubicBezTo>
                <a:cubicBezTo>
                  <a:pt x="3298" y="7740"/>
                  <a:pt x="3953" y="8383"/>
                  <a:pt x="4739" y="8383"/>
                </a:cubicBezTo>
                <a:cubicBezTo>
                  <a:pt x="5549" y="8383"/>
                  <a:pt x="6192" y="7728"/>
                  <a:pt x="6192" y="6942"/>
                </a:cubicBezTo>
                <a:cubicBezTo>
                  <a:pt x="6192" y="6609"/>
                  <a:pt x="6084" y="6299"/>
                  <a:pt x="5870" y="6049"/>
                </a:cubicBezTo>
                <a:lnTo>
                  <a:pt x="6406" y="5513"/>
                </a:lnTo>
                <a:cubicBezTo>
                  <a:pt x="6751" y="5906"/>
                  <a:pt x="6942" y="6418"/>
                  <a:pt x="6942" y="6942"/>
                </a:cubicBezTo>
                <a:cubicBezTo>
                  <a:pt x="6942" y="8156"/>
                  <a:pt x="5965" y="9133"/>
                  <a:pt x="4739" y="9133"/>
                </a:cubicBezTo>
                <a:cubicBezTo>
                  <a:pt x="3525" y="9133"/>
                  <a:pt x="2536" y="8156"/>
                  <a:pt x="2536" y="6942"/>
                </a:cubicBezTo>
                <a:cubicBezTo>
                  <a:pt x="2536" y="5716"/>
                  <a:pt x="3525" y="4739"/>
                  <a:pt x="4739" y="4739"/>
                </a:cubicBezTo>
                <a:cubicBezTo>
                  <a:pt x="5120" y="4739"/>
                  <a:pt x="5477" y="4823"/>
                  <a:pt x="5787" y="5001"/>
                </a:cubicBezTo>
                <a:cubicBezTo>
                  <a:pt x="5812" y="5016"/>
                  <a:pt x="5840" y="5022"/>
                  <a:pt x="5868" y="5022"/>
                </a:cubicBezTo>
                <a:cubicBezTo>
                  <a:pt x="5930" y="5022"/>
                  <a:pt x="5992" y="4988"/>
                  <a:pt x="6025" y="4930"/>
                </a:cubicBezTo>
                <a:cubicBezTo>
                  <a:pt x="6073" y="4834"/>
                  <a:pt x="6037" y="4739"/>
                  <a:pt x="5953" y="4692"/>
                </a:cubicBezTo>
                <a:cubicBezTo>
                  <a:pt x="5572" y="4501"/>
                  <a:pt x="5156" y="4370"/>
                  <a:pt x="4739" y="4370"/>
                </a:cubicBezTo>
                <a:cubicBezTo>
                  <a:pt x="3346" y="4370"/>
                  <a:pt x="2203" y="5525"/>
                  <a:pt x="2203" y="6918"/>
                </a:cubicBezTo>
                <a:cubicBezTo>
                  <a:pt x="2203" y="8323"/>
                  <a:pt x="3346" y="9466"/>
                  <a:pt x="4739" y="9466"/>
                </a:cubicBezTo>
                <a:cubicBezTo>
                  <a:pt x="6144" y="9466"/>
                  <a:pt x="7287" y="8323"/>
                  <a:pt x="7287" y="6918"/>
                </a:cubicBezTo>
                <a:cubicBezTo>
                  <a:pt x="7287" y="6299"/>
                  <a:pt x="7061" y="5716"/>
                  <a:pt x="6668" y="5239"/>
                </a:cubicBezTo>
                <a:lnTo>
                  <a:pt x="7204" y="4704"/>
                </a:lnTo>
                <a:cubicBezTo>
                  <a:pt x="7751" y="5311"/>
                  <a:pt x="8049" y="6085"/>
                  <a:pt x="8049" y="6918"/>
                </a:cubicBezTo>
                <a:cubicBezTo>
                  <a:pt x="8049" y="8740"/>
                  <a:pt x="6561" y="10228"/>
                  <a:pt x="4739" y="10228"/>
                </a:cubicBezTo>
                <a:cubicBezTo>
                  <a:pt x="2929" y="10228"/>
                  <a:pt x="1441" y="8740"/>
                  <a:pt x="1441" y="6918"/>
                </a:cubicBezTo>
                <a:cubicBezTo>
                  <a:pt x="1441" y="5108"/>
                  <a:pt x="2929" y="3620"/>
                  <a:pt x="4739" y="3620"/>
                </a:cubicBezTo>
                <a:cubicBezTo>
                  <a:pt x="5382" y="3620"/>
                  <a:pt x="5989" y="3799"/>
                  <a:pt x="6525" y="4132"/>
                </a:cubicBezTo>
                <a:cubicBezTo>
                  <a:pt x="6558" y="4151"/>
                  <a:pt x="6594" y="4161"/>
                  <a:pt x="6628" y="4161"/>
                </a:cubicBezTo>
                <a:cubicBezTo>
                  <a:pt x="6679" y="4161"/>
                  <a:pt x="6727" y="4139"/>
                  <a:pt x="6763" y="4096"/>
                </a:cubicBezTo>
                <a:cubicBezTo>
                  <a:pt x="6811" y="4025"/>
                  <a:pt x="6799" y="3918"/>
                  <a:pt x="6727" y="3858"/>
                </a:cubicBezTo>
                <a:cubicBezTo>
                  <a:pt x="6144" y="3477"/>
                  <a:pt x="5453" y="3275"/>
                  <a:pt x="4763" y="3275"/>
                </a:cubicBezTo>
                <a:cubicBezTo>
                  <a:pt x="2751" y="3275"/>
                  <a:pt x="1108" y="4918"/>
                  <a:pt x="1108" y="6918"/>
                </a:cubicBezTo>
                <a:cubicBezTo>
                  <a:pt x="1108" y="8930"/>
                  <a:pt x="2751" y="10573"/>
                  <a:pt x="4763" y="10573"/>
                </a:cubicBezTo>
                <a:cubicBezTo>
                  <a:pt x="6763" y="10573"/>
                  <a:pt x="8406" y="8930"/>
                  <a:pt x="8406" y="6918"/>
                </a:cubicBezTo>
                <a:cubicBezTo>
                  <a:pt x="8406" y="6013"/>
                  <a:pt x="8061" y="5132"/>
                  <a:pt x="7454" y="4465"/>
                </a:cubicBezTo>
                <a:lnTo>
                  <a:pt x="7989" y="3930"/>
                </a:lnTo>
                <a:cubicBezTo>
                  <a:pt x="8704" y="4739"/>
                  <a:pt x="9144" y="5775"/>
                  <a:pt x="9144" y="6942"/>
                </a:cubicBezTo>
                <a:cubicBezTo>
                  <a:pt x="9144" y="9359"/>
                  <a:pt x="7168" y="11347"/>
                  <a:pt x="4739" y="11347"/>
                </a:cubicBezTo>
                <a:cubicBezTo>
                  <a:pt x="2322" y="11347"/>
                  <a:pt x="334" y="9359"/>
                  <a:pt x="334" y="6942"/>
                </a:cubicBezTo>
                <a:cubicBezTo>
                  <a:pt x="334" y="4513"/>
                  <a:pt x="2322" y="2537"/>
                  <a:pt x="4739" y="2537"/>
                </a:cubicBezTo>
                <a:close/>
                <a:moveTo>
                  <a:pt x="10403" y="1"/>
                </a:moveTo>
                <a:cubicBezTo>
                  <a:pt x="10360" y="1"/>
                  <a:pt x="10315" y="16"/>
                  <a:pt x="10275" y="48"/>
                </a:cubicBezTo>
                <a:lnTo>
                  <a:pt x="8466" y="1882"/>
                </a:lnTo>
                <a:cubicBezTo>
                  <a:pt x="8430" y="1906"/>
                  <a:pt x="8418" y="1953"/>
                  <a:pt x="8418" y="1989"/>
                </a:cubicBezTo>
                <a:lnTo>
                  <a:pt x="8418" y="3025"/>
                </a:lnTo>
                <a:lnTo>
                  <a:pt x="7978" y="3465"/>
                </a:lnTo>
                <a:cubicBezTo>
                  <a:pt x="7120" y="2679"/>
                  <a:pt x="5989" y="2203"/>
                  <a:pt x="4739" y="2203"/>
                </a:cubicBezTo>
                <a:cubicBezTo>
                  <a:pt x="2120" y="2203"/>
                  <a:pt x="0" y="4334"/>
                  <a:pt x="0" y="6954"/>
                </a:cubicBezTo>
                <a:cubicBezTo>
                  <a:pt x="0" y="9573"/>
                  <a:pt x="2120" y="11692"/>
                  <a:pt x="4739" y="11692"/>
                </a:cubicBezTo>
                <a:cubicBezTo>
                  <a:pt x="7358" y="11692"/>
                  <a:pt x="9490" y="9573"/>
                  <a:pt x="9490" y="6954"/>
                </a:cubicBezTo>
                <a:cubicBezTo>
                  <a:pt x="9490" y="5704"/>
                  <a:pt x="9013" y="4573"/>
                  <a:pt x="8228" y="3715"/>
                </a:cubicBezTo>
                <a:lnTo>
                  <a:pt x="8668" y="3275"/>
                </a:lnTo>
                <a:lnTo>
                  <a:pt x="9704" y="3275"/>
                </a:lnTo>
                <a:cubicBezTo>
                  <a:pt x="9740" y="3275"/>
                  <a:pt x="9787" y="3263"/>
                  <a:pt x="9823" y="3227"/>
                </a:cubicBezTo>
                <a:lnTo>
                  <a:pt x="11645" y="1394"/>
                </a:lnTo>
                <a:cubicBezTo>
                  <a:pt x="11680" y="1346"/>
                  <a:pt x="11692" y="1263"/>
                  <a:pt x="11668" y="1203"/>
                </a:cubicBezTo>
                <a:cubicBezTo>
                  <a:pt x="11633" y="1144"/>
                  <a:pt x="11573" y="1096"/>
                  <a:pt x="11502" y="1096"/>
                </a:cubicBezTo>
                <a:lnTo>
                  <a:pt x="10573" y="1096"/>
                </a:lnTo>
                <a:lnTo>
                  <a:pt x="10573" y="179"/>
                </a:lnTo>
                <a:cubicBezTo>
                  <a:pt x="10573" y="108"/>
                  <a:pt x="10537" y="48"/>
                  <a:pt x="10466" y="12"/>
                </a:cubicBezTo>
                <a:cubicBezTo>
                  <a:pt x="10446" y="5"/>
                  <a:pt x="10425" y="1"/>
                  <a:pt x="10403" y="1"/>
                </a:cubicBezTo>
                <a:close/>
              </a:path>
            </a:pathLst>
          </a:custGeom>
          <a:solidFill>
            <a:srgbClr val="657E9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900"/>
              <a:buFontTx/>
              <a:buNone/>
              <a:tabLst/>
              <a:defRPr/>
            </a:pPr>
            <a:endParaRPr kumimoji="0" sz="1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3ED1977-C98B-44A4-BC45-2A00394C26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922"/>
          <a:stretch/>
        </p:blipFill>
        <p:spPr>
          <a:xfrm>
            <a:off x="273250" y="4426371"/>
            <a:ext cx="3882190" cy="1317417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5132C923-7057-461F-93D3-DFE62F85B3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5322"/>
          <a:stretch/>
        </p:blipFill>
        <p:spPr>
          <a:xfrm>
            <a:off x="330695" y="2843692"/>
            <a:ext cx="3482046" cy="838200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8372B877-44CC-4027-BD58-D590CB03C252}"/>
              </a:ext>
            </a:extLst>
          </p:cNvPr>
          <p:cNvSpPr txBox="1"/>
          <p:nvPr/>
        </p:nvSpPr>
        <p:spPr>
          <a:xfrm>
            <a:off x="301972" y="3686139"/>
            <a:ext cx="3539491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Terdapat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penambahan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Penugasan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sebagai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Kontributor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Indikator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RPJMN</a:t>
            </a:r>
            <a:endParaRPr lang="en-ID" sz="1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4CC9DBC0-2B85-4C7A-94A1-3C80A1FE38DB}"/>
              </a:ext>
            </a:extLst>
          </p:cNvPr>
          <p:cNvSpPr txBox="1"/>
          <p:nvPr/>
        </p:nvSpPr>
        <p:spPr>
          <a:xfrm>
            <a:off x="273250" y="5753745"/>
            <a:ext cx="388219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Terdapat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pemisahan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Jenis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Indikator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Koordinator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dan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Pengampu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dengan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Indikator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Kontributor</a:t>
            </a:r>
            <a:endParaRPr lang="en-ID" sz="1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50ECDA-13EF-416A-B7F1-85700492BD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0080" y="3057429"/>
            <a:ext cx="5069840" cy="2304734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</p:pic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id="{6D21AB86-C6AB-40D0-BEF6-7ED2D9F894D2}"/>
              </a:ext>
            </a:extLst>
          </p:cNvPr>
          <p:cNvSpPr/>
          <p:nvPr/>
        </p:nvSpPr>
        <p:spPr>
          <a:xfrm>
            <a:off x="1483360" y="3174145"/>
            <a:ext cx="528320" cy="294982"/>
          </a:xfrm>
          <a:prstGeom prst="roundRect">
            <a:avLst>
              <a:gd name="adj" fmla="val 30444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8" name="Rectangle: Rounded Corners 67">
            <a:extLst>
              <a:ext uri="{FF2B5EF4-FFF2-40B4-BE49-F238E27FC236}">
                <a16:creationId xmlns:a16="http://schemas.microsoft.com/office/drawing/2014/main" id="{D73089A4-F441-41BA-8661-1BCE650105A1}"/>
              </a:ext>
            </a:extLst>
          </p:cNvPr>
          <p:cNvSpPr/>
          <p:nvPr/>
        </p:nvSpPr>
        <p:spPr>
          <a:xfrm>
            <a:off x="9042400" y="3705715"/>
            <a:ext cx="477520" cy="1656447"/>
          </a:xfrm>
          <a:prstGeom prst="roundRect">
            <a:avLst>
              <a:gd name="adj" fmla="val 30444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2974157C-F1AC-4AA1-A61E-E1F9A85AA8E9}"/>
              </a:ext>
            </a:extLst>
          </p:cNvPr>
          <p:cNvSpPr/>
          <p:nvPr/>
        </p:nvSpPr>
        <p:spPr>
          <a:xfrm>
            <a:off x="5597625" y="3705715"/>
            <a:ext cx="477520" cy="1656447"/>
          </a:xfrm>
          <a:prstGeom prst="roundRect">
            <a:avLst>
              <a:gd name="adj" fmla="val 30444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80C053B-7143-463F-8188-98A9B40DDF0A}"/>
              </a:ext>
            </a:extLst>
          </p:cNvPr>
          <p:cNvSpPr txBox="1"/>
          <p:nvPr/>
        </p:nvSpPr>
        <p:spPr>
          <a:xfrm>
            <a:off x="9885680" y="3057429"/>
            <a:ext cx="1926913" cy="22467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Apabila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Indikator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Koordinator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dan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Pengampu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telah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dituangkan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di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Renstra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K/L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maka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kolom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b="1" dirty="0" err="1">
                <a:latin typeface="Cambria" panose="02040503050406030204" pitchFamily="18" charset="0"/>
                <a:ea typeface="Cambria" panose="02040503050406030204" pitchFamily="18" charset="0"/>
              </a:rPr>
              <a:t>Penugasan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akan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diisi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oleh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Jenis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Indikator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tersebut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dan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Kolom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Renstra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K/L </a:t>
            </a:r>
            <a:r>
              <a:rPr lang="en-US" sz="1400" dirty="0" err="1">
                <a:latin typeface="Cambria" panose="02040503050406030204" pitchFamily="18" charset="0"/>
                <a:ea typeface="Cambria" panose="02040503050406030204" pitchFamily="18" charset="0"/>
              </a:rPr>
              <a:t>akan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b="1" dirty="0" err="1">
                <a:latin typeface="Cambria" panose="02040503050406030204" pitchFamily="18" charset="0"/>
                <a:ea typeface="Cambria" panose="02040503050406030204" pitchFamily="18" charset="0"/>
              </a:rPr>
              <a:t>berwarna</a:t>
            </a:r>
            <a:r>
              <a:rPr lang="en-US" sz="14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b="1" dirty="0" err="1">
                <a:latin typeface="Cambria" panose="02040503050406030204" pitchFamily="18" charset="0"/>
                <a:ea typeface="Cambria" panose="02040503050406030204" pitchFamily="18" charset="0"/>
              </a:rPr>
              <a:t>hijau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ID" sz="1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7" name="Google Shape;571;p70">
            <a:extLst>
              <a:ext uri="{FF2B5EF4-FFF2-40B4-BE49-F238E27FC236}">
                <a16:creationId xmlns:a16="http://schemas.microsoft.com/office/drawing/2014/main" id="{EE8F4E79-9E55-41C0-BCF3-F8333C824477}"/>
              </a:ext>
            </a:extLst>
          </p:cNvPr>
          <p:cNvSpPr txBox="1">
            <a:spLocks/>
          </p:cNvSpPr>
          <p:nvPr/>
        </p:nvSpPr>
        <p:spPr>
          <a:xfrm>
            <a:off x="2691130" y="32187"/>
            <a:ext cx="10242550" cy="72707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2800" b="1" dirty="0">
                <a:solidFill>
                  <a:schemeClr val="lt2"/>
                </a:solidFill>
                <a:latin typeface="Calibri"/>
                <a:cs typeface="Calibri"/>
                <a:sym typeface="Raleway"/>
              </a:rPr>
              <a:t>FITUR BARU KRISNA RENSTRA K/L 2025-2029 </a:t>
            </a:r>
            <a:endParaRPr lang="en-ID" sz="2800" b="1" dirty="0">
              <a:solidFill>
                <a:schemeClr val="lt2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82013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715;p47">
            <a:extLst>
              <a:ext uri="{FF2B5EF4-FFF2-40B4-BE49-F238E27FC236}">
                <a16:creationId xmlns:a16="http://schemas.microsoft.com/office/drawing/2014/main" id="{D8C81719-1B68-41E6-8DAD-0576CB0E79A4}"/>
              </a:ext>
            </a:extLst>
          </p:cNvPr>
          <p:cNvSpPr txBox="1"/>
          <p:nvPr/>
        </p:nvSpPr>
        <p:spPr>
          <a:xfrm>
            <a:off x="690879" y="1508482"/>
            <a:ext cx="5100321" cy="3350292"/>
          </a:xfrm>
          <a:prstGeom prst="rect">
            <a:avLst/>
          </a:prstGeom>
          <a:solidFill>
            <a:srgbClr val="FCEAE0"/>
          </a:solidFill>
          <a:ln w="9525" cap="flat" cmpd="sng">
            <a:noFill/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57150" marR="0" lvl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rgbClr val="EB9921"/>
              </a:buClr>
              <a:buSzPts val="1900"/>
              <a:tabLst/>
              <a:defRPr/>
            </a:pP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Terdapat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28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Poin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Validasi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Data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Renstra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K/L yang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perlu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diperhatikan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dalam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pemutakhiran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Renstra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K/L.</a:t>
            </a:r>
          </a:p>
          <a:p>
            <a:pPr marL="431800" indent="-374650" algn="just">
              <a:lnSpc>
                <a:spcPct val="115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  <a:buSzPts val="1900"/>
              <a:buFont typeface="+mj-lt"/>
              <a:buAutoNum type="arabicPeriod"/>
              <a:defRPr/>
            </a:pP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Validasi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untuk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memastikan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seluruh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penugasan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RPJMN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dituangkan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dalam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Renstra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K/L.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bin"/>
              <a:sym typeface="Cabin"/>
            </a:endParaRPr>
          </a:p>
          <a:p>
            <a:pPr marL="431800" marR="0" lvl="0" indent="-37465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50000"/>
                </a:schemeClr>
              </a:buClr>
              <a:buSzPts val="1900"/>
              <a:buFont typeface="+mj-lt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Validasi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wajib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untuk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memastikan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penuangan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KRO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sesuai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dengan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SEB KRO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terbaru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.</a:t>
            </a:r>
          </a:p>
          <a:p>
            <a:pPr marL="431800" marR="0" lvl="0" indent="-37465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50000"/>
                </a:schemeClr>
              </a:buClr>
              <a:buSzPts val="1900"/>
              <a:buFont typeface="+mj-lt"/>
              <a:buAutoNum type="arabicPeriod"/>
              <a:tabLst/>
              <a:defRPr/>
            </a:pP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Validasi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untuk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mengecek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kelengkapan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muatan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Renstra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K/L,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contohnya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memastikan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seluruh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Kegiatan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memiliki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Sasaran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Kegiatan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dan KRO.</a:t>
            </a:r>
          </a:p>
          <a:p>
            <a:pPr marL="431800" marR="0" lvl="0" indent="-37465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50000"/>
                </a:schemeClr>
              </a:buClr>
              <a:buSzPts val="1900"/>
              <a:buFont typeface="+mj-lt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Validasi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untuk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mengecek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kelengkapan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cascading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Sasaran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dan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Indikator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</a:t>
            </a:r>
            <a:r>
              <a:rPr lang="en-US" sz="1400" kern="0" dirty="0" err="1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Renstra</a:t>
            </a:r>
            <a:r>
              <a:rPr lang="en-US" sz="14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bin"/>
                <a:sym typeface="Cabin"/>
              </a:rPr>
              <a:t> K/L.</a:t>
            </a: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bin"/>
              <a:sym typeface="Cabin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28DE40-D493-407C-A805-498DE3E882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6"/>
          <a:stretch/>
        </p:blipFill>
        <p:spPr>
          <a:xfrm>
            <a:off x="6326692" y="1568529"/>
            <a:ext cx="4778188" cy="4125027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BE4C49C-151A-4CB2-A48E-434A7BA842E7}"/>
              </a:ext>
            </a:extLst>
          </p:cNvPr>
          <p:cNvSpPr/>
          <p:nvPr/>
        </p:nvSpPr>
        <p:spPr>
          <a:xfrm>
            <a:off x="6432522" y="2214817"/>
            <a:ext cx="4509798" cy="288000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49F4E5F-1458-4E5F-8E97-FBE85B9DEA49}"/>
              </a:ext>
            </a:extLst>
          </p:cNvPr>
          <p:cNvSpPr/>
          <p:nvPr/>
        </p:nvSpPr>
        <p:spPr>
          <a:xfrm>
            <a:off x="6432522" y="2737574"/>
            <a:ext cx="4509798" cy="594905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5093E3-5FCA-4D3E-B2EA-C5FC62F58AF2}"/>
              </a:ext>
            </a:extLst>
          </p:cNvPr>
          <p:cNvSpPr/>
          <p:nvPr/>
        </p:nvSpPr>
        <p:spPr>
          <a:xfrm>
            <a:off x="6432522" y="4312194"/>
            <a:ext cx="4509798" cy="473166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9BFC7A18-F644-4904-A3B0-FBFC941A3A80}"/>
              </a:ext>
            </a:extLst>
          </p:cNvPr>
          <p:cNvSpPr/>
          <p:nvPr/>
        </p:nvSpPr>
        <p:spPr>
          <a:xfrm>
            <a:off x="6432522" y="5347621"/>
            <a:ext cx="4509798" cy="358942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0AC3D2CB-0D6E-4629-ABE5-04ADDAA0E6FD}"/>
              </a:ext>
            </a:extLst>
          </p:cNvPr>
          <p:cNvSpPr/>
          <p:nvPr/>
        </p:nvSpPr>
        <p:spPr>
          <a:xfrm>
            <a:off x="6076305" y="2225676"/>
            <a:ext cx="282109" cy="287798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Baloo 2 ExtraBold" panose="020B0604020202020204" charset="0"/>
              </a:rPr>
              <a:t>1</a:t>
            </a:r>
            <a:endParaRPr kumimoji="0" lang="en-ID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Baloo 2 ExtraBold" panose="020B0604020202020204" charset="0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FD45F8B8-BD2D-4BC4-8D33-9285653DD0EA}"/>
              </a:ext>
            </a:extLst>
          </p:cNvPr>
          <p:cNvSpPr/>
          <p:nvPr/>
        </p:nvSpPr>
        <p:spPr>
          <a:xfrm>
            <a:off x="6070044" y="2895830"/>
            <a:ext cx="282109" cy="287798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Baloo 2 ExtraBold" panose="020B0604020202020204" charset="0"/>
              </a:rPr>
              <a:t>4</a:t>
            </a:r>
            <a:endParaRPr kumimoji="0" lang="en-ID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Baloo 2 ExtraBold" panose="020B0604020202020204" charset="0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C059702-9BBC-4887-86E9-F2827DB5220E}"/>
              </a:ext>
            </a:extLst>
          </p:cNvPr>
          <p:cNvSpPr/>
          <p:nvPr/>
        </p:nvSpPr>
        <p:spPr>
          <a:xfrm>
            <a:off x="6070044" y="4380037"/>
            <a:ext cx="282109" cy="287798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Baloo 2 ExtraBold" panose="020B0604020202020204" charset="0"/>
              </a:rPr>
              <a:t>3</a:t>
            </a:r>
            <a:endParaRPr kumimoji="0" lang="en-ID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Baloo 2 ExtraBold" panose="020B0604020202020204" charset="0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9582FC4-BA71-47AB-BC92-F3789622E203}"/>
              </a:ext>
            </a:extLst>
          </p:cNvPr>
          <p:cNvSpPr/>
          <p:nvPr/>
        </p:nvSpPr>
        <p:spPr>
          <a:xfrm>
            <a:off x="6070044" y="5366404"/>
            <a:ext cx="282109" cy="287798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Baloo 2 ExtraBold" panose="020B0604020202020204" charset="0"/>
              </a:rPr>
              <a:t>2</a:t>
            </a:r>
            <a:endParaRPr kumimoji="0" lang="en-ID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Baloo 2 ExtraBold" panose="020B0604020202020204" charset="0"/>
            </a:endParaRPr>
          </a:p>
        </p:txBody>
      </p:sp>
      <p:sp>
        <p:nvSpPr>
          <p:cNvPr id="14" name="Google Shape;571;p70">
            <a:extLst>
              <a:ext uri="{FF2B5EF4-FFF2-40B4-BE49-F238E27FC236}">
                <a16:creationId xmlns:a16="http://schemas.microsoft.com/office/drawing/2014/main" id="{08604CB9-602D-4070-BB8C-81FE7F119D53}"/>
              </a:ext>
            </a:extLst>
          </p:cNvPr>
          <p:cNvSpPr txBox="1">
            <a:spLocks/>
          </p:cNvSpPr>
          <p:nvPr/>
        </p:nvSpPr>
        <p:spPr>
          <a:xfrm>
            <a:off x="2691130" y="32187"/>
            <a:ext cx="10242550" cy="72707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2800" b="1" dirty="0">
                <a:solidFill>
                  <a:schemeClr val="lt2"/>
                </a:solidFill>
                <a:latin typeface="Calibri"/>
                <a:cs typeface="Calibri"/>
                <a:sym typeface="Raleway"/>
              </a:rPr>
              <a:t>VALIDASI DATA RENSTRA K/L</a:t>
            </a:r>
            <a:endParaRPr lang="en-ID" sz="2800" b="1" dirty="0">
              <a:solidFill>
                <a:schemeClr val="lt2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549950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7045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1821</TotalTime>
  <Words>4348</Words>
  <Application>Microsoft Office PowerPoint</Application>
  <PresentationFormat>Widescreen</PresentationFormat>
  <Paragraphs>501</Paragraphs>
  <Slides>36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29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67" baseType="lpstr">
      <vt:lpstr>Gulim</vt:lpstr>
      <vt:lpstr>Aptos</vt:lpstr>
      <vt:lpstr>Aptos Display</vt:lpstr>
      <vt:lpstr>Arial</vt:lpstr>
      <vt:lpstr>Arial Nova</vt:lpstr>
      <vt:lpstr>Arial Nova Light</vt:lpstr>
      <vt:lpstr>Bahnschrift SemiBold</vt:lpstr>
      <vt:lpstr>Baloo 2 ExtraBold</vt:lpstr>
      <vt:lpstr>Bebas Neue</vt:lpstr>
      <vt:lpstr>Bodoni Moda</vt:lpstr>
      <vt:lpstr>Bodoni Moda SemiBold</vt:lpstr>
      <vt:lpstr>Cabin</vt:lpstr>
      <vt:lpstr>Calibri</vt:lpstr>
      <vt:lpstr>Cambria</vt:lpstr>
      <vt:lpstr>Cordia New</vt:lpstr>
      <vt:lpstr>Fira Sans Extra Condensed</vt:lpstr>
      <vt:lpstr>FUTURA MEDIUM</vt:lpstr>
      <vt:lpstr>Mukta</vt:lpstr>
      <vt:lpstr>Nunito Light</vt:lpstr>
      <vt:lpstr>Play</vt:lpstr>
      <vt:lpstr>Poppins</vt:lpstr>
      <vt:lpstr>Quattrocento Sans</vt:lpstr>
      <vt:lpstr>Raleway</vt:lpstr>
      <vt:lpstr>Roboto Bk</vt:lpstr>
      <vt:lpstr>Roboto Th</vt:lpstr>
      <vt:lpstr>Segoe UI</vt:lpstr>
      <vt:lpstr>Source Serif Pro Semibold</vt:lpstr>
      <vt:lpstr>Times New Roman</vt:lpstr>
      <vt:lpstr>Wingdings</vt:lpstr>
      <vt:lpstr>Office Theme</vt:lpstr>
      <vt:lpstr>Custom Design</vt:lpstr>
      <vt:lpstr>PowerPoint Presentation</vt:lpstr>
      <vt:lpstr>PowerPoint Presentation</vt:lpstr>
      <vt:lpstr>Urgensi Perubahan Regulasi Renja-KL</vt:lpstr>
      <vt:lpstr>Muatan Renja-KL dalam Perpres 80/2025</vt:lpstr>
      <vt:lpstr>Hal Baru terkait Muatan Renja-KL dalam Perpres 80/2025</vt:lpstr>
      <vt:lpstr>Hal Baru terkait Muatan Renja-KL untuk Perpres 80/2025 (2)</vt:lpstr>
      <vt:lpstr>Hal Baru terkait Muatan Renja-KL untuk Perpres 80/2025 (3)</vt:lpstr>
      <vt:lpstr>Hal Baru terkait Muatan Renja-KL untuk Perpres 80/2025 (4)</vt:lpstr>
      <vt:lpstr>Substansi Detail untuk Didelegasikan dalam Permen PPN dan Lampirannya </vt:lpstr>
      <vt:lpstr>IMPLIKASI PERPRES NOMOR 80/2025 TERHADAP RENJA-KL TA 2025 DAN 2026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FITUR PRE-SYNC COMPARE</vt:lpstr>
      <vt:lpstr>FITUR PRE-SYNC COMPARE (2) </vt:lpstr>
      <vt:lpstr>PowerPoint Presentation</vt:lpstr>
      <vt:lpstr>PowerPoint Presentation</vt:lpstr>
      <vt:lpstr>FITUR SAKTI DOWNLOAD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Ruli Aprilia</dc:creator>
  <cp:lastModifiedBy>BAPPENAS</cp:lastModifiedBy>
  <cp:revision>138</cp:revision>
  <dcterms:created xsi:type="dcterms:W3CDTF">2025-05-02T04:02:25Z</dcterms:created>
  <dcterms:modified xsi:type="dcterms:W3CDTF">2025-08-20T10:28:29Z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8b525e5-f3da-4501-8f1e-526b6769fc56_Enabled">
    <vt:lpwstr>true</vt:lpwstr>
  </property>
  <property fmtid="{D5CDD505-2E9C-101B-9397-08002B2CF9AE}" pid="3" name="MSIP_Label_38b525e5-f3da-4501-8f1e-526b6769fc56_SetDate">
    <vt:lpwstr>2025-06-17T02:47:51Z</vt:lpwstr>
  </property>
  <property fmtid="{D5CDD505-2E9C-101B-9397-08002B2CF9AE}" pid="4" name="MSIP_Label_38b525e5-f3da-4501-8f1e-526b6769fc56_Method">
    <vt:lpwstr>Standard</vt:lpwstr>
  </property>
  <property fmtid="{D5CDD505-2E9C-101B-9397-08002B2CF9AE}" pid="5" name="MSIP_Label_38b525e5-f3da-4501-8f1e-526b6769fc56_Name">
    <vt:lpwstr>defa4170-0d19-0005-0004-bc88714345d2</vt:lpwstr>
  </property>
  <property fmtid="{D5CDD505-2E9C-101B-9397-08002B2CF9AE}" pid="6" name="MSIP_Label_38b525e5-f3da-4501-8f1e-526b6769fc56_SiteId">
    <vt:lpwstr>db6e1183-4c65-405c-82ce-7cd53fa6e9dc</vt:lpwstr>
  </property>
  <property fmtid="{D5CDD505-2E9C-101B-9397-08002B2CF9AE}" pid="7" name="MSIP_Label_38b525e5-f3da-4501-8f1e-526b6769fc56_ActionId">
    <vt:lpwstr>508cbc21-852f-42e0-98f1-4662a6582b1f</vt:lpwstr>
  </property>
  <property fmtid="{D5CDD505-2E9C-101B-9397-08002B2CF9AE}" pid="8" name="MSIP_Label_38b525e5-f3da-4501-8f1e-526b6769fc56_ContentBits">
    <vt:lpwstr>0</vt:lpwstr>
  </property>
  <property fmtid="{D5CDD505-2E9C-101B-9397-08002B2CF9AE}" pid="9" name="MSIP_Label_38b525e5-f3da-4501-8f1e-526b6769fc56_Tag">
    <vt:lpwstr>10, 3, 0, 1</vt:lpwstr>
  </property>
</Properties>
</file>